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media/image92.jpg" ContentType="image/png"/>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10"/>
  </p:notesMasterIdLst>
  <p:handoutMasterIdLst>
    <p:handoutMasterId r:id="rId311"/>
  </p:handoutMasterIdLst>
  <p:sldIdLst>
    <p:sldId id="325" r:id="rId2"/>
    <p:sldId id="478" r:id="rId3"/>
    <p:sldId id="479" r:id="rId4"/>
    <p:sldId id="488" r:id="rId5"/>
    <p:sldId id="942" r:id="rId6"/>
    <p:sldId id="487" r:id="rId7"/>
    <p:sldId id="489" r:id="rId8"/>
    <p:sldId id="326" r:id="rId9"/>
    <p:sldId id="327" r:id="rId10"/>
    <p:sldId id="328" r:id="rId11"/>
    <p:sldId id="329" r:id="rId12"/>
    <p:sldId id="477" r:id="rId13"/>
    <p:sldId id="1024" r:id="rId14"/>
    <p:sldId id="336" r:id="rId15"/>
    <p:sldId id="527" r:id="rId16"/>
    <p:sldId id="952" r:id="rId17"/>
    <p:sldId id="337" r:id="rId18"/>
    <p:sldId id="977" r:id="rId19"/>
    <p:sldId id="490" r:id="rId20"/>
    <p:sldId id="951" r:id="rId21"/>
    <p:sldId id="978" r:id="rId22"/>
    <p:sldId id="497" r:id="rId23"/>
    <p:sldId id="947" r:id="rId24"/>
    <p:sldId id="979" r:id="rId25"/>
    <p:sldId id="1023" r:id="rId26"/>
    <p:sldId id="339" r:id="rId27"/>
    <p:sldId id="340" r:id="rId28"/>
    <p:sldId id="980" r:id="rId29"/>
    <p:sldId id="998" r:id="rId30"/>
    <p:sldId id="999" r:id="rId31"/>
    <p:sldId id="1000" r:id="rId32"/>
    <p:sldId id="1001" r:id="rId33"/>
    <p:sldId id="360" r:id="rId34"/>
    <p:sldId id="480" r:id="rId35"/>
    <p:sldId id="341" r:id="rId36"/>
    <p:sldId id="1002" r:id="rId37"/>
    <p:sldId id="1004" r:id="rId38"/>
    <p:sldId id="1005" r:id="rId39"/>
    <p:sldId id="528" r:id="rId40"/>
    <p:sldId id="529" r:id="rId41"/>
    <p:sldId id="1020" r:id="rId42"/>
    <p:sldId id="1021" r:id="rId43"/>
    <p:sldId id="1022" r:id="rId44"/>
    <p:sldId id="530" r:id="rId45"/>
    <p:sldId id="342" r:id="rId46"/>
    <p:sldId id="871" r:id="rId47"/>
    <p:sldId id="870" r:id="rId48"/>
    <p:sldId id="872" r:id="rId49"/>
    <p:sldId id="873" r:id="rId50"/>
    <p:sldId id="874" r:id="rId51"/>
    <p:sldId id="878" r:id="rId52"/>
    <p:sldId id="879" r:id="rId53"/>
    <p:sldId id="930" r:id="rId54"/>
    <p:sldId id="754" r:id="rId55"/>
    <p:sldId id="491" r:id="rId56"/>
    <p:sldId id="969" r:id="rId57"/>
    <p:sldId id="953" r:id="rId58"/>
    <p:sldId id="877" r:id="rId59"/>
    <p:sldId id="492" r:id="rId60"/>
    <p:sldId id="330" r:id="rId61"/>
    <p:sldId id="526" r:id="rId62"/>
    <p:sldId id="331" r:id="rId63"/>
    <p:sldId id="332" r:id="rId64"/>
    <p:sldId id="494" r:id="rId65"/>
    <p:sldId id="493" r:id="rId66"/>
    <p:sldId id="333" r:id="rId67"/>
    <p:sldId id="955" r:id="rId68"/>
    <p:sldId id="335" r:id="rId69"/>
    <p:sldId id="495" r:id="rId70"/>
    <p:sldId id="997" r:id="rId71"/>
    <p:sldId id="525" r:id="rId72"/>
    <p:sldId id="358" r:id="rId73"/>
    <p:sldId id="345" r:id="rId74"/>
    <p:sldId id="344" r:id="rId75"/>
    <p:sldId id="361" r:id="rId76"/>
    <p:sldId id="351" r:id="rId77"/>
    <p:sldId id="956" r:id="rId78"/>
    <p:sldId id="346" r:id="rId79"/>
    <p:sldId id="347" r:id="rId80"/>
    <p:sldId id="498" r:id="rId81"/>
    <p:sldId id="349" r:id="rId82"/>
    <p:sldId id="380" r:id="rId83"/>
    <p:sldId id="348" r:id="rId84"/>
    <p:sldId id="353" r:id="rId85"/>
    <p:sldId id="499" r:id="rId86"/>
    <p:sldId id="485" r:id="rId87"/>
    <p:sldId id="972" r:id="rId88"/>
    <p:sldId id="970" r:id="rId89"/>
    <p:sldId id="973" r:id="rId90"/>
    <p:sldId id="974" r:id="rId91"/>
    <p:sldId id="975" r:id="rId92"/>
    <p:sldId id="976" r:id="rId93"/>
    <p:sldId id="971" r:id="rId94"/>
    <p:sldId id="354" r:id="rId95"/>
    <p:sldId id="357" r:id="rId96"/>
    <p:sldId id="367" r:id="rId97"/>
    <p:sldId id="368" r:id="rId98"/>
    <p:sldId id="369" r:id="rId99"/>
    <p:sldId id="948" r:id="rId100"/>
    <p:sldId id="950" r:id="rId101"/>
    <p:sldId id="370" r:id="rId102"/>
    <p:sldId id="949" r:id="rId103"/>
    <p:sldId id="981" r:id="rId104"/>
    <p:sldId id="943" r:id="rId105"/>
    <p:sldId id="982" r:id="rId106"/>
    <p:sldId id="944" r:id="rId107"/>
    <p:sldId id="983" r:id="rId108"/>
    <p:sldId id="359" r:id="rId109"/>
    <p:sldId id="363" r:id="rId110"/>
    <p:sldId id="355" r:id="rId111"/>
    <p:sldId id="366" r:id="rId112"/>
    <p:sldId id="365" r:id="rId113"/>
    <p:sldId id="364" r:id="rId114"/>
    <p:sldId id="935" r:id="rId115"/>
    <p:sldId id="356" r:id="rId116"/>
    <p:sldId id="501" r:id="rId117"/>
    <p:sldId id="422" r:id="rId118"/>
    <p:sldId id="400" r:id="rId119"/>
    <p:sldId id="408" r:id="rId120"/>
    <p:sldId id="405" r:id="rId121"/>
    <p:sldId id="406" r:id="rId122"/>
    <p:sldId id="402" r:id="rId123"/>
    <p:sldId id="407" r:id="rId124"/>
    <p:sldId id="945" r:id="rId125"/>
    <p:sldId id="946" r:id="rId126"/>
    <p:sldId id="403" r:id="rId127"/>
    <p:sldId id="404" r:id="rId128"/>
    <p:sldId id="401" r:id="rId129"/>
    <p:sldId id="936" r:id="rId130"/>
    <p:sldId id="937" r:id="rId131"/>
    <p:sldId id="938" r:id="rId132"/>
    <p:sldId id="941" r:id="rId133"/>
    <p:sldId id="939" r:id="rId134"/>
    <p:sldId id="940" r:id="rId135"/>
    <p:sldId id="423" r:id="rId136"/>
    <p:sldId id="522" r:id="rId137"/>
    <p:sldId id="523" r:id="rId138"/>
    <p:sldId id="409" r:id="rId139"/>
    <p:sldId id="410" r:id="rId140"/>
    <p:sldId id="411" r:id="rId141"/>
    <p:sldId id="412" r:id="rId142"/>
    <p:sldId id="413" r:id="rId143"/>
    <p:sldId id="414" r:id="rId144"/>
    <p:sldId id="520" r:id="rId145"/>
    <p:sldId id="521" r:id="rId146"/>
    <p:sldId id="524" r:id="rId147"/>
    <p:sldId id="415" r:id="rId148"/>
    <p:sldId id="416" r:id="rId149"/>
    <p:sldId id="417" r:id="rId150"/>
    <p:sldId id="418" r:id="rId151"/>
    <p:sldId id="419" r:id="rId152"/>
    <p:sldId id="420" r:id="rId153"/>
    <p:sldId id="421" r:id="rId154"/>
    <p:sldId id="433" r:id="rId155"/>
    <p:sldId id="434" r:id="rId156"/>
    <p:sldId id="440" r:id="rId157"/>
    <p:sldId id="352" r:id="rId158"/>
    <p:sldId id="441" r:id="rId159"/>
    <p:sldId id="442" r:id="rId160"/>
    <p:sldId id="445" r:id="rId161"/>
    <p:sldId id="443" r:id="rId162"/>
    <p:sldId id="444" r:id="rId163"/>
    <p:sldId id="519" r:id="rId164"/>
    <p:sldId id="436" r:id="rId165"/>
    <p:sldId id="438" r:id="rId166"/>
    <p:sldId id="486" r:id="rId167"/>
    <p:sldId id="424" r:id="rId168"/>
    <p:sldId id="425" r:id="rId169"/>
    <p:sldId id="426" r:id="rId170"/>
    <p:sldId id="427" r:id="rId171"/>
    <p:sldId id="429" r:id="rId172"/>
    <p:sldId id="965" r:id="rId173"/>
    <p:sldId id="991" r:id="rId174"/>
    <p:sldId id="992" r:id="rId175"/>
    <p:sldId id="993" r:id="rId176"/>
    <p:sldId id="994" r:id="rId177"/>
    <p:sldId id="995" r:id="rId178"/>
    <p:sldId id="996" r:id="rId179"/>
    <p:sldId id="990" r:id="rId180"/>
    <p:sldId id="966" r:id="rId181"/>
    <p:sldId id="967" r:id="rId182"/>
    <p:sldId id="957" r:id="rId183"/>
    <p:sldId id="968" r:id="rId184"/>
    <p:sldId id="958" r:id="rId185"/>
    <p:sldId id="959" r:id="rId186"/>
    <p:sldId id="960" r:id="rId187"/>
    <p:sldId id="962" r:id="rId188"/>
    <p:sldId id="963" r:id="rId189"/>
    <p:sldId id="964" r:id="rId190"/>
    <p:sldId id="984" r:id="rId191"/>
    <p:sldId id="985" r:id="rId192"/>
    <p:sldId id="987" r:id="rId193"/>
    <p:sldId id="988" r:id="rId194"/>
    <p:sldId id="989" r:id="rId195"/>
    <p:sldId id="1006" r:id="rId196"/>
    <p:sldId id="274" r:id="rId197"/>
    <p:sldId id="372" r:id="rId198"/>
    <p:sldId id="1007" r:id="rId199"/>
    <p:sldId id="888" r:id="rId200"/>
    <p:sldId id="373" r:id="rId201"/>
    <p:sldId id="374" r:id="rId202"/>
    <p:sldId id="397" r:id="rId203"/>
    <p:sldId id="376" r:id="rId204"/>
    <p:sldId id="375" r:id="rId205"/>
    <p:sldId id="398" r:id="rId206"/>
    <p:sldId id="377" r:id="rId207"/>
    <p:sldId id="378" r:id="rId208"/>
    <p:sldId id="379" r:id="rId209"/>
    <p:sldId id="399" r:id="rId210"/>
    <p:sldId id="505" r:id="rId211"/>
    <p:sldId id="381" r:id="rId212"/>
    <p:sldId id="384" r:id="rId213"/>
    <p:sldId id="383" r:id="rId214"/>
    <p:sldId id="902" r:id="rId215"/>
    <p:sldId id="386" r:id="rId216"/>
    <p:sldId id="504" r:id="rId217"/>
    <p:sldId id="509" r:id="rId218"/>
    <p:sldId id="507" r:id="rId219"/>
    <p:sldId id="906" r:id="rId220"/>
    <p:sldId id="301" r:id="rId221"/>
    <p:sldId id="302" r:id="rId222"/>
    <p:sldId id="304" r:id="rId223"/>
    <p:sldId id="306" r:id="rId224"/>
    <p:sldId id="389" r:id="rId225"/>
    <p:sldId id="390" r:id="rId226"/>
    <p:sldId id="311" r:id="rId227"/>
    <p:sldId id="431" r:id="rId228"/>
    <p:sldId id="432" r:id="rId229"/>
    <p:sldId id="503" r:id="rId230"/>
    <p:sldId id="904" r:id="rId231"/>
    <p:sldId id="481" r:id="rId232"/>
    <p:sldId id="387" r:id="rId233"/>
    <p:sldId id="391" r:id="rId234"/>
    <p:sldId id="934" r:id="rId235"/>
    <p:sldId id="392" r:id="rId236"/>
    <p:sldId id="1008" r:id="rId237"/>
    <p:sldId id="1011" r:id="rId238"/>
    <p:sldId id="1012" r:id="rId239"/>
    <p:sldId id="1009" r:id="rId240"/>
    <p:sldId id="1018" r:id="rId241"/>
    <p:sldId id="1015" r:id="rId242"/>
    <p:sldId id="1019" r:id="rId243"/>
    <p:sldId id="1016" r:id="rId244"/>
    <p:sldId id="1014" r:id="rId245"/>
    <p:sldId id="1017" r:id="rId246"/>
    <p:sldId id="371" r:id="rId247"/>
    <p:sldId id="428" r:id="rId248"/>
    <p:sldId id="305" r:id="rId249"/>
    <p:sldId id="309" r:id="rId250"/>
    <p:sldId id="310" r:id="rId251"/>
    <p:sldId id="518" r:id="rId252"/>
    <p:sldId id="312" r:id="rId253"/>
    <p:sldId id="313" r:id="rId254"/>
    <p:sldId id="324" r:id="rId255"/>
    <p:sldId id="308" r:id="rId256"/>
    <p:sldId id="307" r:id="rId257"/>
    <p:sldId id="430" r:id="rId258"/>
    <p:sldId id="314" r:id="rId259"/>
    <p:sldId id="323" r:id="rId260"/>
    <p:sldId id="315" r:id="rId261"/>
    <p:sldId id="316" r:id="rId262"/>
    <p:sldId id="319" r:id="rId263"/>
    <p:sldId id="396" r:id="rId264"/>
    <p:sldId id="321" r:id="rId265"/>
    <p:sldId id="322" r:id="rId266"/>
    <p:sldId id="394" r:id="rId267"/>
    <p:sldId id="395" r:id="rId268"/>
    <p:sldId id="393" r:id="rId269"/>
    <p:sldId id="954" r:id="rId270"/>
    <p:sldId id="511" r:id="rId271"/>
    <p:sldId id="448" r:id="rId272"/>
    <p:sldId id="452" r:id="rId273"/>
    <p:sldId id="453" r:id="rId274"/>
    <p:sldId id="450" r:id="rId275"/>
    <p:sldId id="454" r:id="rId276"/>
    <p:sldId id="455" r:id="rId277"/>
    <p:sldId id="451" r:id="rId278"/>
    <p:sldId id="456" r:id="rId279"/>
    <p:sldId id="502" r:id="rId280"/>
    <p:sldId id="467" r:id="rId281"/>
    <p:sldId id="457" r:id="rId282"/>
    <p:sldId id="459" r:id="rId283"/>
    <p:sldId id="461" r:id="rId284"/>
    <p:sldId id="460" r:id="rId285"/>
    <p:sldId id="513" r:id="rId286"/>
    <p:sldId id="458" r:id="rId287"/>
    <p:sldId id="469" r:id="rId288"/>
    <p:sldId id="470" r:id="rId289"/>
    <p:sldId id="471" r:id="rId290"/>
    <p:sldId id="512" r:id="rId291"/>
    <p:sldId id="472" r:id="rId292"/>
    <p:sldId id="473" r:id="rId293"/>
    <p:sldId id="474" r:id="rId294"/>
    <p:sldId id="475" r:id="rId295"/>
    <p:sldId id="476" r:id="rId296"/>
    <p:sldId id="462" r:id="rId297"/>
    <p:sldId id="514" r:id="rId298"/>
    <p:sldId id="515" r:id="rId299"/>
    <p:sldId id="516" r:id="rId300"/>
    <p:sldId id="517" r:id="rId301"/>
    <p:sldId id="463" r:id="rId302"/>
    <p:sldId id="482" r:id="rId303"/>
    <p:sldId id="464" r:id="rId304"/>
    <p:sldId id="465" r:id="rId305"/>
    <p:sldId id="466" r:id="rId306"/>
    <p:sldId id="483" r:id="rId307"/>
    <p:sldId id="484" r:id="rId308"/>
    <p:sldId id="500" r:id="rId309"/>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DFB4F69F-060B-4719-89B2-B648F61BDE33}">
          <p14:sldIdLst>
            <p14:sldId id="325"/>
            <p14:sldId id="478"/>
            <p14:sldId id="479"/>
            <p14:sldId id="488"/>
            <p14:sldId id="942"/>
            <p14:sldId id="487"/>
            <p14:sldId id="489"/>
            <p14:sldId id="326"/>
            <p14:sldId id="327"/>
            <p14:sldId id="328"/>
            <p14:sldId id="329"/>
            <p14:sldId id="477"/>
            <p14:sldId id="1024"/>
          </p14:sldIdLst>
        </p14:section>
        <p14:section name="Data Platform" id="{16427602-A52C-46CC-964C-B7E50DA8D230}">
          <p14:sldIdLst>
            <p14:sldId id="336"/>
            <p14:sldId id="527"/>
            <p14:sldId id="952"/>
            <p14:sldId id="337"/>
            <p14:sldId id="977"/>
            <p14:sldId id="490"/>
            <p14:sldId id="951"/>
            <p14:sldId id="978"/>
            <p14:sldId id="497"/>
            <p14:sldId id="947"/>
            <p14:sldId id="979"/>
            <p14:sldId id="1023"/>
            <p14:sldId id="339"/>
            <p14:sldId id="340"/>
            <p14:sldId id="980"/>
            <p14:sldId id="998"/>
            <p14:sldId id="999"/>
            <p14:sldId id="1000"/>
            <p14:sldId id="1001"/>
            <p14:sldId id="360"/>
            <p14:sldId id="480"/>
            <p14:sldId id="341"/>
            <p14:sldId id="1002"/>
            <p14:sldId id="1004"/>
            <p14:sldId id="1005"/>
            <p14:sldId id="528"/>
            <p14:sldId id="529"/>
            <p14:sldId id="1020"/>
            <p14:sldId id="1021"/>
            <p14:sldId id="1022"/>
            <p14:sldId id="530"/>
            <p14:sldId id="342"/>
            <p14:sldId id="871"/>
            <p14:sldId id="870"/>
            <p14:sldId id="872"/>
            <p14:sldId id="873"/>
            <p14:sldId id="874"/>
            <p14:sldId id="878"/>
            <p14:sldId id="879"/>
            <p14:sldId id="930"/>
            <p14:sldId id="754"/>
            <p14:sldId id="491"/>
            <p14:sldId id="969"/>
            <p14:sldId id="953"/>
            <p14:sldId id="877"/>
            <p14:sldId id="492"/>
          </p14:sldIdLst>
        </p14:section>
        <p14:section name="Cloud and XaaS" id="{FEF8096F-0349-45AD-A2D4-ECE122711221}">
          <p14:sldIdLst>
            <p14:sldId id="330"/>
            <p14:sldId id="526"/>
            <p14:sldId id="331"/>
            <p14:sldId id="332"/>
            <p14:sldId id="494"/>
            <p14:sldId id="493"/>
            <p14:sldId id="333"/>
            <p14:sldId id="955"/>
            <p14:sldId id="335"/>
            <p14:sldId id="495"/>
            <p14:sldId id="997"/>
            <p14:sldId id="525"/>
            <p14:sldId id="358"/>
            <p14:sldId id="345"/>
            <p14:sldId id="344"/>
            <p14:sldId id="361"/>
            <p14:sldId id="351"/>
            <p14:sldId id="956"/>
            <p14:sldId id="346"/>
            <p14:sldId id="347"/>
            <p14:sldId id="498"/>
            <p14:sldId id="349"/>
            <p14:sldId id="380"/>
            <p14:sldId id="348"/>
            <p14:sldId id="353"/>
            <p14:sldId id="499"/>
            <p14:sldId id="485"/>
          </p14:sldIdLst>
        </p14:section>
        <p14:section name="Lab: california housing price" id="{7333EDBD-3162-4060-9964-B92DC59FC4C2}">
          <p14:sldIdLst>
            <p14:sldId id="972"/>
            <p14:sldId id="970"/>
            <p14:sldId id="973"/>
            <p14:sldId id="974"/>
            <p14:sldId id="975"/>
            <p14:sldId id="976"/>
            <p14:sldId id="971"/>
          </p14:sldIdLst>
        </p14:section>
        <p14:section name="Data pipelines" id="{F03A7E75-B21B-4B16-8BB6-085C23B6E013}">
          <p14:sldIdLst>
            <p14:sldId id="354"/>
            <p14:sldId id="357"/>
            <p14:sldId id="367"/>
            <p14:sldId id="368"/>
            <p14:sldId id="369"/>
            <p14:sldId id="948"/>
            <p14:sldId id="950"/>
            <p14:sldId id="370"/>
            <p14:sldId id="949"/>
            <p14:sldId id="981"/>
            <p14:sldId id="943"/>
            <p14:sldId id="982"/>
            <p14:sldId id="944"/>
            <p14:sldId id="983"/>
            <p14:sldId id="359"/>
            <p14:sldId id="363"/>
            <p14:sldId id="355"/>
            <p14:sldId id="366"/>
            <p14:sldId id="365"/>
            <p14:sldId id="364"/>
            <p14:sldId id="935"/>
            <p14:sldId id="356"/>
            <p14:sldId id="501"/>
            <p14:sldId id="422"/>
            <p14:sldId id="400"/>
            <p14:sldId id="408"/>
            <p14:sldId id="405"/>
            <p14:sldId id="406"/>
            <p14:sldId id="402"/>
            <p14:sldId id="407"/>
            <p14:sldId id="945"/>
            <p14:sldId id="946"/>
            <p14:sldId id="403"/>
            <p14:sldId id="404"/>
            <p14:sldId id="401"/>
            <p14:sldId id="936"/>
            <p14:sldId id="937"/>
            <p14:sldId id="938"/>
            <p14:sldId id="941"/>
            <p14:sldId id="939"/>
            <p14:sldId id="940"/>
            <p14:sldId id="423"/>
            <p14:sldId id="522"/>
            <p14:sldId id="523"/>
            <p14:sldId id="409"/>
            <p14:sldId id="410"/>
            <p14:sldId id="411"/>
            <p14:sldId id="412"/>
            <p14:sldId id="413"/>
            <p14:sldId id="414"/>
            <p14:sldId id="520"/>
            <p14:sldId id="521"/>
            <p14:sldId id="524"/>
            <p14:sldId id="415"/>
            <p14:sldId id="416"/>
            <p14:sldId id="417"/>
            <p14:sldId id="418"/>
            <p14:sldId id="419"/>
            <p14:sldId id="420"/>
            <p14:sldId id="421"/>
            <p14:sldId id="433"/>
            <p14:sldId id="434"/>
            <p14:sldId id="440"/>
            <p14:sldId id="352"/>
            <p14:sldId id="441"/>
            <p14:sldId id="442"/>
            <p14:sldId id="445"/>
            <p14:sldId id="443"/>
            <p14:sldId id="444"/>
            <p14:sldId id="519"/>
            <p14:sldId id="436"/>
            <p14:sldId id="438"/>
            <p14:sldId id="486"/>
            <p14:sldId id="424"/>
            <p14:sldId id="425"/>
            <p14:sldId id="426"/>
            <p14:sldId id="427"/>
            <p14:sldId id="429"/>
          </p14:sldIdLst>
        </p14:section>
        <p14:section name="Lab: Batch processing" id="{97B3AD77-7715-4411-BCA3-AA3A84D42A9F}">
          <p14:sldIdLst>
            <p14:sldId id="965"/>
            <p14:sldId id="991"/>
            <p14:sldId id="992"/>
            <p14:sldId id="993"/>
            <p14:sldId id="994"/>
            <p14:sldId id="995"/>
            <p14:sldId id="996"/>
            <p14:sldId id="990"/>
            <p14:sldId id="966"/>
            <p14:sldId id="967"/>
            <p14:sldId id="957"/>
            <p14:sldId id="968"/>
            <p14:sldId id="958"/>
            <p14:sldId id="959"/>
            <p14:sldId id="960"/>
            <p14:sldId id="962"/>
            <p14:sldId id="963"/>
            <p14:sldId id="964"/>
            <p14:sldId id="984"/>
            <p14:sldId id="985"/>
            <p14:sldId id="987"/>
            <p14:sldId id="988"/>
            <p14:sldId id="989"/>
            <p14:sldId id="1006"/>
          </p14:sldIdLst>
        </p14:section>
        <p14:section name="Migration - Costs" id="{741B96CF-1C7B-48A6-BF56-4C62B7616E26}">
          <p14:sldIdLst>
            <p14:sldId id="274"/>
            <p14:sldId id="372"/>
            <p14:sldId id="1007"/>
            <p14:sldId id="888"/>
            <p14:sldId id="373"/>
            <p14:sldId id="374"/>
            <p14:sldId id="397"/>
            <p14:sldId id="376"/>
            <p14:sldId id="375"/>
            <p14:sldId id="398"/>
            <p14:sldId id="377"/>
            <p14:sldId id="378"/>
            <p14:sldId id="379"/>
            <p14:sldId id="399"/>
            <p14:sldId id="505"/>
            <p14:sldId id="381"/>
            <p14:sldId id="384"/>
            <p14:sldId id="383"/>
            <p14:sldId id="902"/>
            <p14:sldId id="386"/>
            <p14:sldId id="504"/>
            <p14:sldId id="509"/>
            <p14:sldId id="507"/>
            <p14:sldId id="906"/>
            <p14:sldId id="301"/>
            <p14:sldId id="302"/>
            <p14:sldId id="304"/>
            <p14:sldId id="306"/>
            <p14:sldId id="389"/>
            <p14:sldId id="390"/>
            <p14:sldId id="311"/>
            <p14:sldId id="431"/>
            <p14:sldId id="432"/>
            <p14:sldId id="503"/>
            <p14:sldId id="904"/>
            <p14:sldId id="481"/>
            <p14:sldId id="387"/>
            <p14:sldId id="391"/>
            <p14:sldId id="934"/>
            <p14:sldId id="392"/>
            <p14:sldId id="1008"/>
            <p14:sldId id="1011"/>
            <p14:sldId id="1012"/>
            <p14:sldId id="1009"/>
            <p14:sldId id="1018"/>
            <p14:sldId id="1015"/>
            <p14:sldId id="1019"/>
            <p14:sldId id="1016"/>
            <p14:sldId id="1014"/>
            <p14:sldId id="1017"/>
          </p14:sldIdLst>
        </p14:section>
        <p14:section name="Migration - EMR" id="{2BD94747-963C-46AA-9420-5CDA214824FC}">
          <p14:sldIdLst>
            <p14:sldId id="371"/>
            <p14:sldId id="428"/>
            <p14:sldId id="305"/>
            <p14:sldId id="309"/>
            <p14:sldId id="310"/>
            <p14:sldId id="518"/>
            <p14:sldId id="312"/>
            <p14:sldId id="313"/>
            <p14:sldId id="324"/>
            <p14:sldId id="308"/>
            <p14:sldId id="307"/>
            <p14:sldId id="430"/>
            <p14:sldId id="314"/>
            <p14:sldId id="323"/>
            <p14:sldId id="315"/>
            <p14:sldId id="316"/>
            <p14:sldId id="319"/>
            <p14:sldId id="396"/>
            <p14:sldId id="321"/>
            <p14:sldId id="322"/>
            <p14:sldId id="394"/>
            <p14:sldId id="395"/>
            <p14:sldId id="393"/>
            <p14:sldId id="954"/>
          </p14:sldIdLst>
        </p14:section>
        <p14:section name="AWS Services" id="{B8A58FD2-1D05-4687-A404-A01EA4ACEE86}">
          <p14:sldIdLst>
            <p14:sldId id="511"/>
            <p14:sldId id="448"/>
            <p14:sldId id="452"/>
            <p14:sldId id="453"/>
            <p14:sldId id="450"/>
            <p14:sldId id="454"/>
            <p14:sldId id="455"/>
            <p14:sldId id="451"/>
          </p14:sldIdLst>
        </p14:section>
        <p14:section name="Data pipeline" id="{8311AF37-E999-4887-A396-BE8625FCC0BE}">
          <p14:sldIdLst>
            <p14:sldId id="456"/>
            <p14:sldId id="502"/>
            <p14:sldId id="467"/>
            <p14:sldId id="457"/>
            <p14:sldId id="459"/>
            <p14:sldId id="461"/>
            <p14:sldId id="460"/>
            <p14:sldId id="513"/>
            <p14:sldId id="458"/>
            <p14:sldId id="469"/>
            <p14:sldId id="470"/>
            <p14:sldId id="471"/>
            <p14:sldId id="512"/>
            <p14:sldId id="472"/>
            <p14:sldId id="473"/>
            <p14:sldId id="474"/>
            <p14:sldId id="475"/>
            <p14:sldId id="476"/>
            <p14:sldId id="462"/>
            <p14:sldId id="514"/>
            <p14:sldId id="515"/>
            <p14:sldId id="516"/>
            <p14:sldId id="517"/>
            <p14:sldId id="463"/>
            <p14:sldId id="482"/>
            <p14:sldId id="464"/>
            <p14:sldId id="465"/>
            <p14:sldId id="466"/>
            <p14:sldId id="483"/>
            <p14:sldId id="484"/>
          </p14:sldIdLst>
        </p14:section>
        <p14:section name="Other" id="{3C0A364C-1A31-4E16-A761-D54BF8018745}">
          <p14:sldIdLst>
            <p14:sldId id="500"/>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5050"/>
    <a:srgbClr val="FFC000"/>
    <a:srgbClr val="000000"/>
    <a:srgbClr val="F5F5F5"/>
    <a:srgbClr val="BC8C00"/>
    <a:srgbClr val="FFFF00"/>
    <a:srgbClr val="FFFFFF"/>
    <a:srgbClr val="B9B9B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essuno stile, nessuna griglia">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256" autoAdjust="0"/>
    <p:restoredTop sz="95819" autoAdjust="0"/>
  </p:normalViewPr>
  <p:slideViewPr>
    <p:cSldViewPr snapToGrid="0">
      <p:cViewPr varScale="1">
        <p:scale>
          <a:sx n="107" d="100"/>
          <a:sy n="107" d="100"/>
        </p:scale>
        <p:origin x="654" y="102"/>
      </p:cViewPr>
      <p:guideLst/>
    </p:cSldViewPr>
  </p:slideViewPr>
  <p:outlineViewPr>
    <p:cViewPr>
      <p:scale>
        <a:sx n="33" d="100"/>
        <a:sy n="33" d="100"/>
      </p:scale>
      <p:origin x="0" y="-272808"/>
    </p:cViewPr>
  </p:outlineViewPr>
  <p:notesTextViewPr>
    <p:cViewPr>
      <p:scale>
        <a:sx n="3" d="2"/>
        <a:sy n="3" d="2"/>
      </p:scale>
      <p:origin x="0" y="0"/>
    </p:cViewPr>
  </p:notesTextViewPr>
  <p:sorterViewPr>
    <p:cViewPr>
      <p:scale>
        <a:sx n="100" d="100"/>
        <a:sy n="100" d="100"/>
      </p:scale>
      <p:origin x="0" y="0"/>
    </p:cViewPr>
  </p:sorterViewPr>
  <p:notesViewPr>
    <p:cSldViewPr snapToGrid="0">
      <p:cViewPr varScale="1">
        <p:scale>
          <a:sx n="77" d="100"/>
          <a:sy n="77" d="100"/>
        </p:scale>
        <p:origin x="3196" y="80"/>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170" Type="http://schemas.openxmlformats.org/officeDocument/2006/relationships/slide" Target="slides/slide169.xml"/><Relationship Id="rId226" Type="http://schemas.openxmlformats.org/officeDocument/2006/relationships/slide" Target="slides/slide225.xml"/><Relationship Id="rId268" Type="http://schemas.openxmlformats.org/officeDocument/2006/relationships/slide" Target="slides/slide26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279" Type="http://schemas.openxmlformats.org/officeDocument/2006/relationships/slide" Target="slides/slide278.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248" Type="http://schemas.openxmlformats.org/officeDocument/2006/relationships/slide" Target="slides/slide247.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tableStyles" Target="tableStyles.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281" Type="http://schemas.openxmlformats.org/officeDocument/2006/relationships/slide" Target="slides/slide280.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slide" Target="slides/slide249.xml"/><Relationship Id="rId271" Type="http://schemas.openxmlformats.org/officeDocument/2006/relationships/slide" Target="slides/slide270.xml"/><Relationship Id="rId292" Type="http://schemas.openxmlformats.org/officeDocument/2006/relationships/slide" Target="slides/slide291.xml"/><Relationship Id="rId306" Type="http://schemas.openxmlformats.org/officeDocument/2006/relationships/slide" Target="slides/slide305.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261" Type="http://schemas.openxmlformats.org/officeDocument/2006/relationships/slide" Target="slides/slide260.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slide" Target="slides/slide271.xml"/><Relationship Id="rId293" Type="http://schemas.openxmlformats.org/officeDocument/2006/relationships/slide" Target="slides/slide292.xml"/><Relationship Id="rId307" Type="http://schemas.openxmlformats.org/officeDocument/2006/relationships/slide" Target="slides/slide306.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283" Type="http://schemas.openxmlformats.org/officeDocument/2006/relationships/slide" Target="slides/slide282.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308" Type="http://schemas.openxmlformats.org/officeDocument/2006/relationships/slide" Target="slides/slide307.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slide" Target="slides/slide308.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notesMaster" Target="notesMasters/notesMaster1.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handoutMaster" Target="handoutMasters/handoutMaster1.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presProps" Target="presProps.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303" Type="http://schemas.openxmlformats.org/officeDocument/2006/relationships/slide" Target="slides/slide302.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107" Type="http://schemas.openxmlformats.org/officeDocument/2006/relationships/slide" Target="slides/slide106.xml"/><Relationship Id="rId289" Type="http://schemas.openxmlformats.org/officeDocument/2006/relationships/slide" Target="slides/slide288.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theme" Target="theme/theme1.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258" Type="http://schemas.openxmlformats.org/officeDocument/2006/relationships/slide" Target="slides/slide25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6" Type="http://schemas.openxmlformats.org/officeDocument/2006/relationships/slide" Target="slides/slide5.xml"/><Relationship Id="rId238" Type="http://schemas.openxmlformats.org/officeDocument/2006/relationships/slide" Target="slides/slide237.xml"/><Relationship Id="rId291" Type="http://schemas.openxmlformats.org/officeDocument/2006/relationships/slide" Target="slides/slide290.xml"/><Relationship Id="rId305" Type="http://schemas.openxmlformats.org/officeDocument/2006/relationships/slide" Target="slides/slide304.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a:extLst>
              <a:ext uri="{FF2B5EF4-FFF2-40B4-BE49-F238E27FC236}">
                <a16:creationId xmlns:a16="http://schemas.microsoft.com/office/drawing/2014/main" id="{E0CE1E2A-81A6-4607-9572-ADD8B531C9B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Segnaposto data 2">
            <a:extLst>
              <a:ext uri="{FF2B5EF4-FFF2-40B4-BE49-F238E27FC236}">
                <a16:creationId xmlns:a16="http://schemas.microsoft.com/office/drawing/2014/main" id="{7CC1A257-1616-431C-A163-212629E42F4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2297A90-1AFB-4FA1-ADF2-69FD2D1230BA}" type="datetimeFigureOut">
              <a:rPr lang="en-US" smtClean="0"/>
              <a:t>10/21/2022</a:t>
            </a:fld>
            <a:endParaRPr lang="en-US" dirty="0"/>
          </a:p>
        </p:txBody>
      </p:sp>
      <p:sp>
        <p:nvSpPr>
          <p:cNvPr id="4" name="Segnaposto piè di pagina 3">
            <a:extLst>
              <a:ext uri="{FF2B5EF4-FFF2-40B4-BE49-F238E27FC236}">
                <a16:creationId xmlns:a16="http://schemas.microsoft.com/office/drawing/2014/main" id="{2CD5EDFB-5622-4C61-B9D9-1DA05E4853B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egnaposto numero diapositiva 4">
            <a:extLst>
              <a:ext uri="{FF2B5EF4-FFF2-40B4-BE49-F238E27FC236}">
                <a16:creationId xmlns:a16="http://schemas.microsoft.com/office/drawing/2014/main" id="{44601B35-872B-4C78-BD36-825D03E0A2F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2AE2D9A-5B89-4689-B04D-3FBBAA04CE2B}" type="slidenum">
              <a:rPr lang="en-US" smtClean="0"/>
              <a:t>‹#›</a:t>
            </a:fld>
            <a:endParaRPr lang="en-US" dirty="0"/>
          </a:p>
        </p:txBody>
      </p:sp>
    </p:spTree>
    <p:extLst>
      <p:ext uri="{BB962C8B-B14F-4D97-AF65-F5344CB8AC3E}">
        <p14:creationId xmlns:p14="http://schemas.microsoft.com/office/powerpoint/2010/main" val="222189685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dirty="0"/>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15495C-7C85-4DFE-8C2B-354A7A489EB6}" type="datetimeFigureOut">
              <a:rPr lang="it-IT" smtClean="0"/>
              <a:t>21/10/2022</a:t>
            </a:fld>
            <a:endParaRPr lang="it-IT" dirty="0"/>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dirty="0"/>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dirty="0"/>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98EE9EE-A74D-4412-94DD-33E68A97493E}" type="slidenum">
              <a:rPr lang="it-IT" smtClean="0"/>
              <a:t>‹#›</a:t>
            </a:fld>
            <a:endParaRPr lang="it-IT" dirty="0"/>
          </a:p>
        </p:txBody>
      </p:sp>
    </p:spTree>
    <p:extLst>
      <p:ext uri="{BB962C8B-B14F-4D97-AF65-F5344CB8AC3E}">
        <p14:creationId xmlns:p14="http://schemas.microsoft.com/office/powerpoint/2010/main" val="1826576768"/>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storage.googleapis.com/gweb-sustainability.appspot.com/pdf/10-years-carbon-neutrality.pdf" TargetMode="External"/><Relationship Id="rId2" Type="http://schemas.openxmlformats.org/officeDocument/2006/relationships/slide" Target="../slides/slide70.xml"/><Relationship Id="rId1" Type="http://schemas.openxmlformats.org/officeDocument/2006/relationships/notesMaster" Target="../notesMasters/notesMaster1.xml"/><Relationship Id="rId5" Type="http://schemas.openxmlformats.org/officeDocument/2006/relationships/hyperlink" Target="https://blog.google/outreach-initiatives/sustainability/our-biggest-renewable-energy-purchase-ever/" TargetMode="External"/><Relationship Id="rId4" Type="http://schemas.openxmlformats.org/officeDocument/2006/relationships/hyperlink" Target="https://www.blog.google/outreach-initiatives/environment/meeting-our-match-buying-100-percent-renewable-energy/" TargetMode="Externa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storage.googleapis.com/gweb-sustainability.appspot.com/pdf/10-years-carbon-neutrality.pdf" TargetMode="External"/><Relationship Id="rId2" Type="http://schemas.openxmlformats.org/officeDocument/2006/relationships/slide" Target="../slides/slide71.xml"/><Relationship Id="rId1" Type="http://schemas.openxmlformats.org/officeDocument/2006/relationships/notesMaster" Target="../notesMasters/notesMaster1.xml"/><Relationship Id="rId5" Type="http://schemas.openxmlformats.org/officeDocument/2006/relationships/hyperlink" Target="https://blog.google/outreach-initiatives/sustainability/our-biggest-renewable-energy-purchase-ever/" TargetMode="External"/><Relationship Id="rId4" Type="http://schemas.openxmlformats.org/officeDocument/2006/relationships/hyperlink" Target="https://www.blog.google/outreach-initiatives/environment/meeting-our-match-buying-100-percent-renewable-energy/"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US" dirty="0"/>
          </a:p>
        </p:txBody>
      </p:sp>
      <p:sp>
        <p:nvSpPr>
          <p:cNvPr id="4" name="Segnaposto numero diapositiva 3"/>
          <p:cNvSpPr>
            <a:spLocks noGrp="1"/>
          </p:cNvSpPr>
          <p:nvPr>
            <p:ph type="sldNum" sz="quarter" idx="5"/>
          </p:nvPr>
        </p:nvSpPr>
        <p:spPr/>
        <p:txBody>
          <a:bodyPr/>
          <a:lstStyle/>
          <a:p>
            <a:fld id="{D98EE9EE-A74D-4412-94DD-33E68A97493E}" type="slidenum">
              <a:rPr lang="it-IT" smtClean="0"/>
              <a:t>1</a:t>
            </a:fld>
            <a:endParaRPr lang="it-IT" dirty="0"/>
          </a:p>
        </p:txBody>
      </p:sp>
    </p:spTree>
    <p:extLst>
      <p:ext uri="{BB962C8B-B14F-4D97-AF65-F5344CB8AC3E}">
        <p14:creationId xmlns:p14="http://schemas.microsoft.com/office/powerpoint/2010/main" val="41318863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98EE9EE-A74D-4412-94DD-33E68A97493E}" type="slidenum">
              <a:rPr lang="it-IT" smtClean="0"/>
              <a:t>239</a:t>
            </a:fld>
            <a:endParaRPr lang="it-IT" dirty="0"/>
          </a:p>
        </p:txBody>
      </p:sp>
    </p:spTree>
    <p:extLst>
      <p:ext uri="{BB962C8B-B14F-4D97-AF65-F5344CB8AC3E}">
        <p14:creationId xmlns:p14="http://schemas.microsoft.com/office/powerpoint/2010/main" val="9487387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98EE9EE-A74D-4412-94DD-33E68A97493E}" type="slidenum">
              <a:rPr lang="it-IT" smtClean="0"/>
              <a:t>254</a:t>
            </a:fld>
            <a:endParaRPr lang="it-IT" dirty="0"/>
          </a:p>
        </p:txBody>
      </p:sp>
    </p:spTree>
    <p:extLst>
      <p:ext uri="{BB962C8B-B14F-4D97-AF65-F5344CB8AC3E}">
        <p14:creationId xmlns:p14="http://schemas.microsoft.com/office/powerpoint/2010/main" val="32725205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dirty="0"/>
              <a:t>https://www.youtube.com/watch?v=_bmYXWCxF_Q</a:t>
            </a:r>
          </a:p>
        </p:txBody>
      </p:sp>
      <p:sp>
        <p:nvSpPr>
          <p:cNvPr id="4" name="Segnaposto numero diapositiva 3"/>
          <p:cNvSpPr>
            <a:spLocks noGrp="1"/>
          </p:cNvSpPr>
          <p:nvPr>
            <p:ph type="sldNum" sz="quarter" idx="10"/>
          </p:nvPr>
        </p:nvSpPr>
        <p:spPr/>
        <p:txBody>
          <a:bodyPr/>
          <a:lstStyle/>
          <a:p>
            <a:fld id="{D98EE9EE-A74D-4412-94DD-33E68A97493E}" type="slidenum">
              <a:rPr lang="it-IT" smtClean="0"/>
              <a:t>51</a:t>
            </a:fld>
            <a:endParaRPr lang="it-IT" dirty="0"/>
          </a:p>
        </p:txBody>
      </p:sp>
    </p:spTree>
    <p:extLst>
      <p:ext uri="{BB962C8B-B14F-4D97-AF65-F5344CB8AC3E}">
        <p14:creationId xmlns:p14="http://schemas.microsoft.com/office/powerpoint/2010/main" val="23850454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685800" y="1143000"/>
            <a:ext cx="5486400" cy="3086100"/>
          </a:xfrm>
        </p:spPr>
      </p:sp>
      <p:sp>
        <p:nvSpPr>
          <p:cNvPr id="3" name="Segnaposto note 2"/>
          <p:cNvSpPr>
            <a:spLocks noGrp="1"/>
          </p:cNvSpPr>
          <p:nvPr>
            <p:ph type="body" idx="1"/>
          </p:nvPr>
        </p:nvSpPr>
        <p:spPr/>
        <p:txBody>
          <a:bodyPr/>
          <a:lstStyle/>
          <a:p>
            <a:pPr marL="171450" indent="-171450">
              <a:buFont typeface="Arial" panose="020B0604020202020204" pitchFamily="34" charset="0"/>
              <a:buChar char="•"/>
            </a:pPr>
            <a:endParaRPr lang="it-IT" dirty="0"/>
          </a:p>
        </p:txBody>
      </p:sp>
      <p:sp>
        <p:nvSpPr>
          <p:cNvPr id="4" name="Segnaposto numero diapositiva 3"/>
          <p:cNvSpPr>
            <a:spLocks noGrp="1"/>
          </p:cNvSpPr>
          <p:nvPr>
            <p:ph type="sldNum" sz="quarter" idx="10"/>
          </p:nvPr>
        </p:nvSpPr>
        <p:spPr/>
        <p:txBody>
          <a:bodyPr/>
          <a:lstStyle/>
          <a:p>
            <a:fld id="{B38CEA09-33FA-4F6C-9D30-5FB0AA0E11C3}" type="slidenum">
              <a:rPr lang="it-IT" smtClean="0"/>
              <a:t>53</a:t>
            </a:fld>
            <a:endParaRPr lang="it-IT" dirty="0"/>
          </a:p>
        </p:txBody>
      </p:sp>
    </p:spTree>
    <p:extLst>
      <p:ext uri="{BB962C8B-B14F-4D97-AF65-F5344CB8AC3E}">
        <p14:creationId xmlns:p14="http://schemas.microsoft.com/office/powerpoint/2010/main" val="28458873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dirty="0"/>
              <a:t>Google has a long track record on clean energy: in 2007, Google became the </a:t>
            </a:r>
            <a:r>
              <a:rPr lang="en-US" dirty="0">
                <a:hlinkClick r:id="rId3"/>
              </a:rPr>
              <a:t>first</a:t>
            </a:r>
            <a:r>
              <a:rPr lang="en-US" dirty="0"/>
              <a:t> major company to become carbon neutral. And in 2017, Google became the </a:t>
            </a:r>
            <a:r>
              <a:rPr lang="en-US" dirty="0">
                <a:hlinkClick r:id="rId4"/>
              </a:rPr>
              <a:t>first</a:t>
            </a:r>
            <a:r>
              <a:rPr lang="en-US" dirty="0"/>
              <a:t> company of our size to match 100% of its electricity consumption with renewable energy. Today, Google Cloud is the only major cloud provider to purchase enough renewable energy to cover our entire operations, and over the years, we’ve </a:t>
            </a:r>
            <a:r>
              <a:rPr lang="en-US" dirty="0">
                <a:hlinkClick r:id="rId5"/>
              </a:rPr>
              <a:t>purchased more wind and solar power than any other corporation in history</a:t>
            </a:r>
            <a:r>
              <a:rPr lang="en-US" dirty="0"/>
              <a:t>. </a:t>
            </a:r>
          </a:p>
          <a:p>
            <a:r>
              <a:rPr lang="en-US" dirty="0"/>
              <a:t>But wind and solar power don’t work in all places at all times. Though we buy enough renewable energy on average to match our data centers’ electricity consumption, that average is an annual average. Thus, for a particular data center, at any given time we may have too much renewable power, or too little. When we have too much, we feed it into the local grid so someone else can consume it. When we have too little, we draw power from the local grid, and that power may not be renewable.</a:t>
            </a:r>
          </a:p>
          <a:p>
            <a:endParaRPr lang="en-US" dirty="0"/>
          </a:p>
        </p:txBody>
      </p:sp>
      <p:sp>
        <p:nvSpPr>
          <p:cNvPr id="4" name="Segnaposto numero diapositiva 3"/>
          <p:cNvSpPr>
            <a:spLocks noGrp="1"/>
          </p:cNvSpPr>
          <p:nvPr>
            <p:ph type="sldNum" sz="quarter" idx="5"/>
          </p:nvPr>
        </p:nvSpPr>
        <p:spPr/>
        <p:txBody>
          <a:bodyPr/>
          <a:lstStyle/>
          <a:p>
            <a:fld id="{D98EE9EE-A74D-4412-94DD-33E68A97493E}" type="slidenum">
              <a:rPr lang="it-IT" smtClean="0"/>
              <a:t>70</a:t>
            </a:fld>
            <a:endParaRPr lang="it-IT" dirty="0"/>
          </a:p>
        </p:txBody>
      </p:sp>
    </p:spTree>
    <p:extLst>
      <p:ext uri="{BB962C8B-B14F-4D97-AF65-F5344CB8AC3E}">
        <p14:creationId xmlns:p14="http://schemas.microsoft.com/office/powerpoint/2010/main" val="12121856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dirty="0"/>
              <a:t>Google has a long track record on clean energy: in 2007, Google became the </a:t>
            </a:r>
            <a:r>
              <a:rPr lang="en-US" dirty="0">
                <a:hlinkClick r:id="rId3"/>
              </a:rPr>
              <a:t>first</a:t>
            </a:r>
            <a:r>
              <a:rPr lang="en-US" dirty="0"/>
              <a:t> major company to become carbon neutral. And in 2017, Google became the </a:t>
            </a:r>
            <a:r>
              <a:rPr lang="en-US" dirty="0">
                <a:hlinkClick r:id="rId4"/>
              </a:rPr>
              <a:t>first</a:t>
            </a:r>
            <a:r>
              <a:rPr lang="en-US" dirty="0"/>
              <a:t> company of our size to match 100% of its electricity consumption with renewable energy. Today, Google Cloud is the only major cloud provider to purchase enough renewable energy to cover our entire operations, and over the years, we’ve </a:t>
            </a:r>
            <a:r>
              <a:rPr lang="en-US" dirty="0">
                <a:hlinkClick r:id="rId5"/>
              </a:rPr>
              <a:t>purchased more wind and solar power than any other corporation in history</a:t>
            </a:r>
            <a:r>
              <a:rPr lang="en-US" dirty="0"/>
              <a:t>. </a:t>
            </a:r>
          </a:p>
          <a:p>
            <a:r>
              <a:rPr lang="en-US" dirty="0"/>
              <a:t>But wind and solar power don’t work in all places at all times. Though we buy enough renewable energy on average to match our data centers’ electricity consumption, that average is an annual average. Thus, for a particular data center, at any given time we may have too much renewable power, or too little. When we have too much, we feed it into the local grid so someone else can consume it. When we have too little, we draw power from the local grid, and that power may not be renewable.</a:t>
            </a:r>
          </a:p>
          <a:p>
            <a:endParaRPr lang="en-US" dirty="0"/>
          </a:p>
        </p:txBody>
      </p:sp>
      <p:sp>
        <p:nvSpPr>
          <p:cNvPr id="4" name="Segnaposto numero diapositiva 3"/>
          <p:cNvSpPr>
            <a:spLocks noGrp="1"/>
          </p:cNvSpPr>
          <p:nvPr>
            <p:ph type="sldNum" sz="quarter" idx="5"/>
          </p:nvPr>
        </p:nvSpPr>
        <p:spPr/>
        <p:txBody>
          <a:bodyPr/>
          <a:lstStyle/>
          <a:p>
            <a:fld id="{D98EE9EE-A74D-4412-94DD-33E68A97493E}" type="slidenum">
              <a:rPr lang="it-IT" smtClean="0"/>
              <a:t>71</a:t>
            </a:fld>
            <a:endParaRPr lang="it-IT" dirty="0"/>
          </a:p>
        </p:txBody>
      </p:sp>
    </p:spTree>
    <p:extLst>
      <p:ext uri="{BB962C8B-B14F-4D97-AF65-F5344CB8AC3E}">
        <p14:creationId xmlns:p14="http://schemas.microsoft.com/office/powerpoint/2010/main" val="13171372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dirty="0"/>
              <a:t>https://catalog.us-east-1.prod.workshops.aws/workshops/ea7ddf16-5e0a-4ec7-b54e-5cadf3028b78/en-US</a:t>
            </a:r>
          </a:p>
        </p:txBody>
      </p:sp>
      <p:sp>
        <p:nvSpPr>
          <p:cNvPr id="4" name="Segnaposto numero diapositiva 3"/>
          <p:cNvSpPr>
            <a:spLocks noGrp="1"/>
          </p:cNvSpPr>
          <p:nvPr>
            <p:ph type="sldNum" sz="quarter" idx="5"/>
          </p:nvPr>
        </p:nvSpPr>
        <p:spPr/>
        <p:txBody>
          <a:bodyPr/>
          <a:lstStyle/>
          <a:p>
            <a:fld id="{D98EE9EE-A74D-4412-94DD-33E68A97493E}" type="slidenum">
              <a:rPr lang="it-IT" smtClean="0"/>
              <a:t>87</a:t>
            </a:fld>
            <a:endParaRPr lang="it-IT" dirty="0"/>
          </a:p>
        </p:txBody>
      </p:sp>
    </p:spTree>
    <p:extLst>
      <p:ext uri="{BB962C8B-B14F-4D97-AF65-F5344CB8AC3E}">
        <p14:creationId xmlns:p14="http://schemas.microsoft.com/office/powerpoint/2010/main" val="40810589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dirty="0"/>
              <a:t>https://catalog.us-east-1.prod.workshops.aws/workshops/ea7ddf16-5e0a-4ec7-b54e-5cadf3028b78/en-US</a:t>
            </a:r>
          </a:p>
        </p:txBody>
      </p:sp>
      <p:sp>
        <p:nvSpPr>
          <p:cNvPr id="4" name="Segnaposto numero diapositiva 3"/>
          <p:cNvSpPr>
            <a:spLocks noGrp="1"/>
          </p:cNvSpPr>
          <p:nvPr>
            <p:ph type="sldNum" sz="quarter" idx="5"/>
          </p:nvPr>
        </p:nvSpPr>
        <p:spPr/>
        <p:txBody>
          <a:bodyPr/>
          <a:lstStyle/>
          <a:p>
            <a:fld id="{D98EE9EE-A74D-4412-94DD-33E68A97493E}" type="slidenum">
              <a:rPr lang="it-IT" smtClean="0"/>
              <a:t>172</a:t>
            </a:fld>
            <a:endParaRPr lang="it-IT" dirty="0"/>
          </a:p>
        </p:txBody>
      </p:sp>
    </p:spTree>
    <p:extLst>
      <p:ext uri="{BB962C8B-B14F-4D97-AF65-F5344CB8AC3E}">
        <p14:creationId xmlns:p14="http://schemas.microsoft.com/office/powerpoint/2010/main" val="35831487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dirty="0"/>
          </a:p>
        </p:txBody>
      </p:sp>
      <p:sp>
        <p:nvSpPr>
          <p:cNvPr id="4" name="Slide Number Placeholder 3"/>
          <p:cNvSpPr>
            <a:spLocks noGrp="1"/>
          </p:cNvSpPr>
          <p:nvPr>
            <p:ph type="sldNum" sz="quarter" idx="5"/>
          </p:nvPr>
        </p:nvSpPr>
        <p:spPr/>
        <p:txBody>
          <a:bodyPr/>
          <a:lstStyle/>
          <a:p>
            <a:fld id="{D98EE9EE-A74D-4412-94DD-33E68A97493E}" type="slidenum">
              <a:rPr lang="it-IT" smtClean="0"/>
              <a:t>219</a:t>
            </a:fld>
            <a:endParaRPr lang="it-IT" dirty="0"/>
          </a:p>
        </p:txBody>
      </p:sp>
    </p:spTree>
    <p:extLst>
      <p:ext uri="{BB962C8B-B14F-4D97-AF65-F5344CB8AC3E}">
        <p14:creationId xmlns:p14="http://schemas.microsoft.com/office/powerpoint/2010/main" val="29430287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dirty="0"/>
          </a:p>
        </p:txBody>
      </p:sp>
      <p:sp>
        <p:nvSpPr>
          <p:cNvPr id="4" name="Slide Number Placeholder 3"/>
          <p:cNvSpPr>
            <a:spLocks noGrp="1"/>
          </p:cNvSpPr>
          <p:nvPr>
            <p:ph type="sldNum" sz="quarter" idx="5"/>
          </p:nvPr>
        </p:nvSpPr>
        <p:spPr/>
        <p:txBody>
          <a:bodyPr/>
          <a:lstStyle/>
          <a:p>
            <a:fld id="{D98EE9EE-A74D-4412-94DD-33E68A97493E}" type="slidenum">
              <a:rPr lang="it-IT" smtClean="0"/>
              <a:t>220</a:t>
            </a:fld>
            <a:endParaRPr lang="it-IT" dirty="0"/>
          </a:p>
        </p:txBody>
      </p:sp>
    </p:spTree>
    <p:extLst>
      <p:ext uri="{BB962C8B-B14F-4D97-AF65-F5344CB8AC3E}">
        <p14:creationId xmlns:p14="http://schemas.microsoft.com/office/powerpoint/2010/main" val="19476694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bg>
      <p:bgPr>
        <a:solidFill>
          <a:srgbClr val="0070C0"/>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C241596-50E2-4980-87D0-ED376A262BC7}"/>
              </a:ext>
            </a:extLst>
          </p:cNvPr>
          <p:cNvSpPr>
            <a:spLocks noGrp="1"/>
          </p:cNvSpPr>
          <p:nvPr>
            <p:ph type="ctrTitle" hasCustomPrompt="1"/>
          </p:nvPr>
        </p:nvSpPr>
        <p:spPr>
          <a:xfrm>
            <a:off x="1533728" y="1209297"/>
            <a:ext cx="9144000" cy="2387600"/>
          </a:xfrm>
          <a:prstGeom prst="rect">
            <a:avLst/>
          </a:prstGeom>
        </p:spPr>
        <p:txBody>
          <a:bodyPr anchor="b"/>
          <a:lstStyle>
            <a:lvl1pPr algn="l">
              <a:defRPr sz="6000"/>
            </a:lvl1pPr>
          </a:lstStyle>
          <a:p>
            <a:r>
              <a:rPr lang="en-US" noProof="0"/>
              <a:t>BIG DATA [MODULE 2]</a:t>
            </a:r>
          </a:p>
        </p:txBody>
      </p:sp>
      <p:sp>
        <p:nvSpPr>
          <p:cNvPr id="3" name="Sottotitolo 2">
            <a:extLst>
              <a:ext uri="{FF2B5EF4-FFF2-40B4-BE49-F238E27FC236}">
                <a16:creationId xmlns:a16="http://schemas.microsoft.com/office/drawing/2014/main" id="{4569AFE5-E902-418B-900C-2663680E51FB}"/>
              </a:ext>
            </a:extLst>
          </p:cNvPr>
          <p:cNvSpPr>
            <a:spLocks noGrp="1"/>
          </p:cNvSpPr>
          <p:nvPr>
            <p:ph type="subTitle" idx="1" hasCustomPrompt="1"/>
          </p:nvPr>
        </p:nvSpPr>
        <p:spPr>
          <a:xfrm>
            <a:off x="1524000" y="3612590"/>
            <a:ext cx="9144000" cy="1655762"/>
          </a:xfrm>
        </p:spPr>
        <p:txBody>
          <a:bodyPr/>
          <a:lstStyle>
            <a:lvl1pPr marL="0" indent="0" algn="l">
              <a:buNone/>
              <a:defRPr sz="3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Fare clic per modificare lo stile del sottotitolo dello schema</a:t>
            </a:r>
          </a:p>
        </p:txBody>
      </p:sp>
      <p:cxnSp>
        <p:nvCxnSpPr>
          <p:cNvPr id="8" name="Connettore diritto 7">
            <a:extLst>
              <a:ext uri="{FF2B5EF4-FFF2-40B4-BE49-F238E27FC236}">
                <a16:creationId xmlns:a16="http://schemas.microsoft.com/office/drawing/2014/main" id="{B4FC659A-4DC9-4162-8EF4-C94EE16CC599}"/>
              </a:ext>
            </a:extLst>
          </p:cNvPr>
          <p:cNvCxnSpPr>
            <a:cxnSpLocks/>
          </p:cNvCxnSpPr>
          <p:nvPr userDrawn="1"/>
        </p:nvCxnSpPr>
        <p:spPr>
          <a:xfrm flipV="1">
            <a:off x="1524000" y="3602038"/>
            <a:ext cx="9144000" cy="1"/>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41343219"/>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E665152-A6D4-44B7-B7F3-C1EF07FC5655}"/>
              </a:ext>
            </a:extLst>
          </p:cNvPr>
          <p:cNvSpPr>
            <a:spLocks noGrp="1"/>
          </p:cNvSpPr>
          <p:nvPr>
            <p:ph type="title"/>
          </p:nvPr>
        </p:nvSpPr>
        <p:spPr>
          <a:xfrm>
            <a:off x="838200" y="365125"/>
            <a:ext cx="10515600" cy="1325563"/>
          </a:xfrm>
          <a:prstGeom prst="rect">
            <a:avLst/>
          </a:prstGeom>
        </p:spPr>
        <p:txBody>
          <a:bodyPr/>
          <a:lstStyle/>
          <a:p>
            <a:r>
              <a:rPr lang="it-IT"/>
              <a:t>Fare clic per modificare lo stile del titolo dello schema</a:t>
            </a:r>
          </a:p>
        </p:txBody>
      </p:sp>
      <p:sp>
        <p:nvSpPr>
          <p:cNvPr id="4" name="Segnaposto piè di pagina 3">
            <a:extLst>
              <a:ext uri="{FF2B5EF4-FFF2-40B4-BE49-F238E27FC236}">
                <a16:creationId xmlns:a16="http://schemas.microsoft.com/office/drawing/2014/main" id="{FD1470C7-93BF-4F00-BEDF-FCB814391423}"/>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493F19B1-0DC0-4856-A966-BDDBCC4B9A4E}"/>
              </a:ext>
            </a:extLst>
          </p:cNvPr>
          <p:cNvSpPr>
            <a:spLocks noGrp="1"/>
          </p:cNvSpPr>
          <p:nvPr>
            <p:ph type="sldNum" sz="quarter" idx="12"/>
          </p:nvPr>
        </p:nvSpPr>
        <p:spPr/>
        <p:txBody>
          <a:bodyPr/>
          <a:lstStyle/>
          <a:p>
            <a:fld id="{5DD6F1BA-2510-46FC-9346-AB1F3CA1593B}" type="slidenum">
              <a:rPr lang="it-IT" smtClean="0"/>
              <a:t>‹#›</a:t>
            </a:fld>
            <a:endParaRPr lang="it-IT" dirty="0"/>
          </a:p>
        </p:txBody>
      </p:sp>
    </p:spTree>
    <p:extLst>
      <p:ext uri="{BB962C8B-B14F-4D97-AF65-F5344CB8AC3E}">
        <p14:creationId xmlns:p14="http://schemas.microsoft.com/office/powerpoint/2010/main" val="27811346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C8645874-5F38-4FDE-AE6E-BDEDB2A6DF59}"/>
              </a:ext>
            </a:extLst>
          </p:cNvPr>
          <p:cNvSpPr>
            <a:spLocks noGrp="1"/>
          </p:cNvSpPr>
          <p:nvPr>
            <p:ph type="dt" sz="half" idx="10"/>
          </p:nvPr>
        </p:nvSpPr>
        <p:spPr>
          <a:xfrm>
            <a:off x="838200" y="6356350"/>
            <a:ext cx="2743200" cy="365125"/>
          </a:xfrm>
          <a:prstGeom prst="rect">
            <a:avLst/>
          </a:prstGeom>
        </p:spPr>
        <p:txBody>
          <a:bodyPr/>
          <a:lstStyle/>
          <a:p>
            <a:endParaRPr lang="it-IT" dirty="0"/>
          </a:p>
        </p:txBody>
      </p:sp>
      <p:sp>
        <p:nvSpPr>
          <p:cNvPr id="3" name="Segnaposto piè di pagina 2">
            <a:extLst>
              <a:ext uri="{FF2B5EF4-FFF2-40B4-BE49-F238E27FC236}">
                <a16:creationId xmlns:a16="http://schemas.microsoft.com/office/drawing/2014/main" id="{1523544D-6F9D-4AF7-89F2-515DDCEBB1EA}"/>
              </a:ext>
            </a:extLst>
          </p:cNvPr>
          <p:cNvSpPr>
            <a:spLocks noGrp="1"/>
          </p:cNvSpPr>
          <p:nvPr>
            <p:ph type="ftr" sz="quarter" idx="11"/>
          </p:nvPr>
        </p:nvSpPr>
        <p:spPr/>
        <p:txBody>
          <a:bodyPr/>
          <a:lstStyle/>
          <a:p>
            <a:pPr algn="l"/>
            <a:r>
              <a:rPr lang="it-IT" dirty="0"/>
              <a:t>Matteo Francia – University of Bologna</a:t>
            </a:r>
          </a:p>
        </p:txBody>
      </p:sp>
      <p:sp>
        <p:nvSpPr>
          <p:cNvPr id="4" name="Segnaposto numero diapositiva 3">
            <a:extLst>
              <a:ext uri="{FF2B5EF4-FFF2-40B4-BE49-F238E27FC236}">
                <a16:creationId xmlns:a16="http://schemas.microsoft.com/office/drawing/2014/main" id="{C7821C3C-C66D-4C7F-8CE8-94082F889236}"/>
              </a:ext>
            </a:extLst>
          </p:cNvPr>
          <p:cNvSpPr>
            <a:spLocks noGrp="1"/>
          </p:cNvSpPr>
          <p:nvPr>
            <p:ph type="sldNum" sz="quarter" idx="12"/>
          </p:nvPr>
        </p:nvSpPr>
        <p:spPr/>
        <p:txBody>
          <a:bodyPr/>
          <a:lstStyle/>
          <a:p>
            <a:fld id="{5DD6F1BA-2510-46FC-9346-AB1F3CA1593B}" type="slidenum">
              <a:rPr lang="it-IT" smtClean="0"/>
              <a:t>‹#›</a:t>
            </a:fld>
            <a:endParaRPr lang="it-IT" dirty="0"/>
          </a:p>
        </p:txBody>
      </p:sp>
    </p:spTree>
    <p:extLst>
      <p:ext uri="{BB962C8B-B14F-4D97-AF65-F5344CB8AC3E}">
        <p14:creationId xmlns:p14="http://schemas.microsoft.com/office/powerpoint/2010/main" val="11047427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A6822DA-EFFD-4A95-8CBD-08F09A56968F}"/>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3751E482-CF61-429B-9003-7E2147968E8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a:extLst>
              <a:ext uri="{FF2B5EF4-FFF2-40B4-BE49-F238E27FC236}">
                <a16:creationId xmlns:a16="http://schemas.microsoft.com/office/drawing/2014/main" id="{A81B9AFF-EBF5-4098-94BA-EAD86EBB5E6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Modifica gli stili del testo dello schema</a:t>
            </a:r>
          </a:p>
        </p:txBody>
      </p:sp>
      <p:sp>
        <p:nvSpPr>
          <p:cNvPr id="6" name="Segnaposto piè di pagina 5">
            <a:extLst>
              <a:ext uri="{FF2B5EF4-FFF2-40B4-BE49-F238E27FC236}">
                <a16:creationId xmlns:a16="http://schemas.microsoft.com/office/drawing/2014/main" id="{D159D921-66CC-4FF6-8FBF-83B9EC3C313A}"/>
              </a:ext>
            </a:extLst>
          </p:cNvPr>
          <p:cNvSpPr>
            <a:spLocks noGrp="1"/>
          </p:cNvSpPr>
          <p:nvPr>
            <p:ph type="ftr" sz="quarter" idx="11"/>
          </p:nvPr>
        </p:nvSpPr>
        <p:spPr/>
        <p:txBody>
          <a:bodyPr/>
          <a:lstStyle>
            <a:lvl1pPr algn="l">
              <a:defRPr/>
            </a:lvl1pPr>
          </a:lstStyle>
          <a:p>
            <a:r>
              <a:rPr lang="it-IT" dirty="0"/>
              <a:t>Matteo Francia – University of Bologna</a:t>
            </a:r>
          </a:p>
        </p:txBody>
      </p:sp>
      <p:sp>
        <p:nvSpPr>
          <p:cNvPr id="7" name="Segnaposto numero diapositiva 6">
            <a:extLst>
              <a:ext uri="{FF2B5EF4-FFF2-40B4-BE49-F238E27FC236}">
                <a16:creationId xmlns:a16="http://schemas.microsoft.com/office/drawing/2014/main" id="{1C1B1B1E-592F-4517-B593-444FA4B94BBC}"/>
              </a:ext>
            </a:extLst>
          </p:cNvPr>
          <p:cNvSpPr>
            <a:spLocks noGrp="1"/>
          </p:cNvSpPr>
          <p:nvPr>
            <p:ph type="sldNum" sz="quarter" idx="12"/>
          </p:nvPr>
        </p:nvSpPr>
        <p:spPr/>
        <p:txBody>
          <a:bodyPr/>
          <a:lstStyle/>
          <a:p>
            <a:fld id="{5DD6F1BA-2510-46FC-9346-AB1F3CA1593B}" type="slidenum">
              <a:rPr lang="it-IT" smtClean="0"/>
              <a:t>‹#›</a:t>
            </a:fld>
            <a:endParaRPr lang="it-IT" dirty="0"/>
          </a:p>
        </p:txBody>
      </p:sp>
    </p:spTree>
    <p:extLst>
      <p:ext uri="{BB962C8B-B14F-4D97-AF65-F5344CB8AC3E}">
        <p14:creationId xmlns:p14="http://schemas.microsoft.com/office/powerpoint/2010/main" val="17250944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CA7258D-0B63-4569-80F3-AC0A7B74A58D}"/>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it-IT"/>
              <a:t>Fare clic per modificare lo stile del titolo dello schema</a:t>
            </a:r>
          </a:p>
        </p:txBody>
      </p:sp>
      <p:sp>
        <p:nvSpPr>
          <p:cNvPr id="3" name="Segnaposto immagine 2">
            <a:extLst>
              <a:ext uri="{FF2B5EF4-FFF2-40B4-BE49-F238E27FC236}">
                <a16:creationId xmlns:a16="http://schemas.microsoft.com/office/drawing/2014/main" id="{00628837-BC8C-4861-9D2F-DB120AAB397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dirty="0"/>
          </a:p>
        </p:txBody>
      </p:sp>
      <p:sp>
        <p:nvSpPr>
          <p:cNvPr id="4" name="Segnaposto testo 3">
            <a:extLst>
              <a:ext uri="{FF2B5EF4-FFF2-40B4-BE49-F238E27FC236}">
                <a16:creationId xmlns:a16="http://schemas.microsoft.com/office/drawing/2014/main" id="{1A836AFF-B79C-4E6A-B9E8-9A4CD83A429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Modifica gli stili del testo dello schema</a:t>
            </a:r>
          </a:p>
        </p:txBody>
      </p:sp>
      <p:sp>
        <p:nvSpPr>
          <p:cNvPr id="6" name="Segnaposto piè di pagina 5">
            <a:extLst>
              <a:ext uri="{FF2B5EF4-FFF2-40B4-BE49-F238E27FC236}">
                <a16:creationId xmlns:a16="http://schemas.microsoft.com/office/drawing/2014/main" id="{40F08F45-3641-483A-B08F-C0852206EA05}"/>
              </a:ext>
            </a:extLst>
          </p:cNvPr>
          <p:cNvSpPr>
            <a:spLocks noGrp="1"/>
          </p:cNvSpPr>
          <p:nvPr>
            <p:ph type="ftr" sz="quarter" idx="11"/>
          </p:nvPr>
        </p:nvSpPr>
        <p:spPr/>
        <p:txBody>
          <a:bodyPr/>
          <a:lstStyle>
            <a:lvl1pPr algn="l">
              <a:defRPr/>
            </a:lvl1pPr>
          </a:lstStyle>
          <a:p>
            <a:r>
              <a:rPr lang="it-IT" dirty="0"/>
              <a:t>Matteo Francia – University of Bologna</a:t>
            </a:r>
          </a:p>
        </p:txBody>
      </p:sp>
      <p:sp>
        <p:nvSpPr>
          <p:cNvPr id="7" name="Segnaposto numero diapositiva 6">
            <a:extLst>
              <a:ext uri="{FF2B5EF4-FFF2-40B4-BE49-F238E27FC236}">
                <a16:creationId xmlns:a16="http://schemas.microsoft.com/office/drawing/2014/main" id="{0EC5F6F7-94DD-44BA-86DE-D9E92ACECE61}"/>
              </a:ext>
            </a:extLst>
          </p:cNvPr>
          <p:cNvSpPr>
            <a:spLocks noGrp="1"/>
          </p:cNvSpPr>
          <p:nvPr>
            <p:ph type="sldNum" sz="quarter" idx="12"/>
          </p:nvPr>
        </p:nvSpPr>
        <p:spPr/>
        <p:txBody>
          <a:bodyPr/>
          <a:lstStyle/>
          <a:p>
            <a:fld id="{5DD6F1BA-2510-46FC-9346-AB1F3CA1593B}" type="slidenum">
              <a:rPr lang="it-IT" smtClean="0"/>
              <a:t>‹#›</a:t>
            </a:fld>
            <a:endParaRPr lang="it-IT" dirty="0"/>
          </a:p>
        </p:txBody>
      </p:sp>
    </p:spTree>
    <p:extLst>
      <p:ext uri="{BB962C8B-B14F-4D97-AF65-F5344CB8AC3E}">
        <p14:creationId xmlns:p14="http://schemas.microsoft.com/office/powerpoint/2010/main" val="389321302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F1F73AA-9302-41A3-946E-92097A2CA41B}"/>
              </a:ext>
            </a:extLst>
          </p:cNvPr>
          <p:cNvSpPr>
            <a:spLocks noGrp="1"/>
          </p:cNvSpPr>
          <p:nvPr>
            <p:ph type="title"/>
          </p:nvPr>
        </p:nvSpPr>
        <p:spPr>
          <a:xfrm>
            <a:off x="838200" y="365125"/>
            <a:ext cx="10515600" cy="1325563"/>
          </a:xfrm>
          <a:prstGeom prst="rect">
            <a:avLst/>
          </a:prstGeom>
        </p:spPr>
        <p:txBody>
          <a:bodyPr/>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B61D127A-69DD-4A69-9B7F-ECFA734C5B90}"/>
              </a:ext>
            </a:extLst>
          </p:cNvPr>
          <p:cNvSpPr>
            <a:spLocks noGrp="1"/>
          </p:cNvSpPr>
          <p:nvPr>
            <p:ph type="body" orient="vert" idx="1"/>
          </p:nvPr>
        </p:nvSpPr>
        <p:spPr/>
        <p:txBody>
          <a:bodyPr vert="eaVert"/>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piè di pagina 4">
            <a:extLst>
              <a:ext uri="{FF2B5EF4-FFF2-40B4-BE49-F238E27FC236}">
                <a16:creationId xmlns:a16="http://schemas.microsoft.com/office/drawing/2014/main" id="{D8F562A6-12DA-472A-8980-89CF20D818EB}"/>
              </a:ext>
            </a:extLst>
          </p:cNvPr>
          <p:cNvSpPr>
            <a:spLocks noGrp="1"/>
          </p:cNvSpPr>
          <p:nvPr>
            <p:ph type="ftr" sz="quarter" idx="11"/>
          </p:nvPr>
        </p:nvSpPr>
        <p:spPr/>
        <p:txBody>
          <a:bodyPr/>
          <a:lstStyle>
            <a:lvl1pPr algn="l">
              <a:defRPr/>
            </a:lvl1pPr>
          </a:lstStyle>
          <a:p>
            <a:r>
              <a:rPr lang="it-IT" dirty="0"/>
              <a:t>Matteo Francia – University of Bologna</a:t>
            </a:r>
          </a:p>
        </p:txBody>
      </p:sp>
      <p:sp>
        <p:nvSpPr>
          <p:cNvPr id="6" name="Segnaposto numero diapositiva 5">
            <a:extLst>
              <a:ext uri="{FF2B5EF4-FFF2-40B4-BE49-F238E27FC236}">
                <a16:creationId xmlns:a16="http://schemas.microsoft.com/office/drawing/2014/main" id="{85295395-87E4-4F8B-A8F4-03D95B91DDED}"/>
              </a:ext>
            </a:extLst>
          </p:cNvPr>
          <p:cNvSpPr>
            <a:spLocks noGrp="1"/>
          </p:cNvSpPr>
          <p:nvPr>
            <p:ph type="sldNum" sz="quarter" idx="12"/>
          </p:nvPr>
        </p:nvSpPr>
        <p:spPr/>
        <p:txBody>
          <a:bodyPr/>
          <a:lstStyle/>
          <a:p>
            <a:fld id="{5DD6F1BA-2510-46FC-9346-AB1F3CA1593B}" type="slidenum">
              <a:rPr lang="it-IT" smtClean="0"/>
              <a:t>‹#›</a:t>
            </a:fld>
            <a:endParaRPr lang="it-IT" dirty="0"/>
          </a:p>
        </p:txBody>
      </p:sp>
    </p:spTree>
    <p:extLst>
      <p:ext uri="{BB962C8B-B14F-4D97-AF65-F5344CB8AC3E}">
        <p14:creationId xmlns:p14="http://schemas.microsoft.com/office/powerpoint/2010/main" val="18987496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a:extLst>
              <a:ext uri="{FF2B5EF4-FFF2-40B4-BE49-F238E27FC236}">
                <a16:creationId xmlns:a16="http://schemas.microsoft.com/office/drawing/2014/main" id="{C1274BCD-7B35-46D8-9377-4CCD3D70D07A}"/>
              </a:ext>
            </a:extLst>
          </p:cNvPr>
          <p:cNvSpPr>
            <a:spLocks noGrp="1"/>
          </p:cNvSpPr>
          <p:nvPr>
            <p:ph type="title" orient="vert"/>
          </p:nvPr>
        </p:nvSpPr>
        <p:spPr>
          <a:xfrm>
            <a:off x="8724900" y="365125"/>
            <a:ext cx="2628900" cy="5811838"/>
          </a:xfrm>
          <a:prstGeom prst="rect">
            <a:avLst/>
          </a:prstGeom>
        </p:spPr>
        <p:txBody>
          <a:bodyPr vert="eaVert"/>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E2EC3194-2066-43A7-A475-19CC6D840037}"/>
              </a:ext>
            </a:extLst>
          </p:cNvPr>
          <p:cNvSpPr>
            <a:spLocks noGrp="1"/>
          </p:cNvSpPr>
          <p:nvPr>
            <p:ph type="body" orient="vert" idx="1"/>
          </p:nvPr>
        </p:nvSpPr>
        <p:spPr>
          <a:xfrm>
            <a:off x="838200" y="365125"/>
            <a:ext cx="7734300" cy="5811838"/>
          </a:xfrm>
        </p:spPr>
        <p:txBody>
          <a:bodyPr vert="eaVert"/>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piè di pagina 4">
            <a:extLst>
              <a:ext uri="{FF2B5EF4-FFF2-40B4-BE49-F238E27FC236}">
                <a16:creationId xmlns:a16="http://schemas.microsoft.com/office/drawing/2014/main" id="{249DC896-0E65-4FC1-A9B2-F35A4307F2AE}"/>
              </a:ext>
            </a:extLst>
          </p:cNvPr>
          <p:cNvSpPr>
            <a:spLocks noGrp="1"/>
          </p:cNvSpPr>
          <p:nvPr>
            <p:ph type="ftr" sz="quarter" idx="11"/>
          </p:nvPr>
        </p:nvSpPr>
        <p:spPr/>
        <p:txBody>
          <a:bodyPr/>
          <a:lstStyle>
            <a:lvl1pPr algn="l">
              <a:defRPr/>
            </a:lvl1pPr>
          </a:lstStyle>
          <a:p>
            <a:r>
              <a:rPr lang="it-IT" dirty="0"/>
              <a:t>Matteo Francia – University of Bologna</a:t>
            </a:r>
          </a:p>
        </p:txBody>
      </p:sp>
      <p:sp>
        <p:nvSpPr>
          <p:cNvPr id="6" name="Segnaposto numero diapositiva 5">
            <a:extLst>
              <a:ext uri="{FF2B5EF4-FFF2-40B4-BE49-F238E27FC236}">
                <a16:creationId xmlns:a16="http://schemas.microsoft.com/office/drawing/2014/main" id="{B81D77D0-26A3-403A-8B2E-0203A18419CB}"/>
              </a:ext>
            </a:extLst>
          </p:cNvPr>
          <p:cNvSpPr>
            <a:spLocks noGrp="1"/>
          </p:cNvSpPr>
          <p:nvPr>
            <p:ph type="sldNum" sz="quarter" idx="12"/>
          </p:nvPr>
        </p:nvSpPr>
        <p:spPr/>
        <p:txBody>
          <a:bodyPr/>
          <a:lstStyle/>
          <a:p>
            <a:fld id="{5DD6F1BA-2510-46FC-9346-AB1F3CA1593B}" type="slidenum">
              <a:rPr lang="it-IT" smtClean="0"/>
              <a:t>‹#›</a:t>
            </a:fld>
            <a:endParaRPr lang="it-IT" dirty="0"/>
          </a:p>
        </p:txBody>
      </p:sp>
    </p:spTree>
    <p:extLst>
      <p:ext uri="{BB962C8B-B14F-4D97-AF65-F5344CB8AC3E}">
        <p14:creationId xmlns:p14="http://schemas.microsoft.com/office/powerpoint/2010/main" val="3395943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512174F-48C2-4B0A-B2C0-95DF19A006DE}"/>
              </a:ext>
            </a:extLst>
          </p:cNvPr>
          <p:cNvSpPr>
            <a:spLocks noGrp="1"/>
          </p:cNvSpPr>
          <p:nvPr>
            <p:ph type="title" hasCustomPrompt="1"/>
          </p:nvPr>
        </p:nvSpPr>
        <p:spPr>
          <a:xfrm>
            <a:off x="838200" y="365125"/>
            <a:ext cx="10515600" cy="1325563"/>
          </a:xfrm>
          <a:prstGeom prst="rect">
            <a:avLst/>
          </a:prstGeom>
        </p:spPr>
        <p:txBody>
          <a:bodyPr/>
          <a:lstStyle/>
          <a:p>
            <a:r>
              <a:rPr lang="en-US" noProof="0"/>
              <a:t>Fare clic per modificare lo stile del titolo dello schema</a:t>
            </a:r>
          </a:p>
        </p:txBody>
      </p:sp>
      <p:sp>
        <p:nvSpPr>
          <p:cNvPr id="3" name="Segnaposto contenuto 2">
            <a:extLst>
              <a:ext uri="{FF2B5EF4-FFF2-40B4-BE49-F238E27FC236}">
                <a16:creationId xmlns:a16="http://schemas.microsoft.com/office/drawing/2014/main" id="{1BA6BF31-F74E-4143-85A5-FF46BC793343}"/>
              </a:ext>
            </a:extLst>
          </p:cNvPr>
          <p:cNvSpPr>
            <a:spLocks noGrp="1"/>
          </p:cNvSpPr>
          <p:nvPr>
            <p:ph idx="1" hasCustomPrompt="1"/>
          </p:nvPr>
        </p:nvSpPr>
        <p:spPr/>
        <p:txBody>
          <a:bodyPr/>
          <a:lstStyle/>
          <a:p>
            <a:pPr lvl="0"/>
            <a:r>
              <a:rPr lang="en-US" noProof="0"/>
              <a:t>Modifica gli stili del testo dello schema</a:t>
            </a:r>
          </a:p>
          <a:p>
            <a:pPr lvl="1"/>
            <a:r>
              <a:rPr lang="en-US" noProof="0"/>
              <a:t>Secondo livello</a:t>
            </a:r>
          </a:p>
          <a:p>
            <a:pPr lvl="2"/>
            <a:r>
              <a:rPr lang="en-US" noProof="0"/>
              <a:t>Terzo livello</a:t>
            </a:r>
          </a:p>
          <a:p>
            <a:pPr lvl="3"/>
            <a:r>
              <a:rPr lang="en-US" noProof="0"/>
              <a:t>Quarto livello</a:t>
            </a:r>
          </a:p>
          <a:p>
            <a:pPr lvl="4"/>
            <a:r>
              <a:rPr lang="en-US" noProof="0"/>
              <a:t>Quinto livello</a:t>
            </a:r>
          </a:p>
        </p:txBody>
      </p:sp>
      <p:sp>
        <p:nvSpPr>
          <p:cNvPr id="5" name="Segnaposto piè di pagina 4">
            <a:extLst>
              <a:ext uri="{FF2B5EF4-FFF2-40B4-BE49-F238E27FC236}">
                <a16:creationId xmlns:a16="http://schemas.microsoft.com/office/drawing/2014/main" id="{CDDF86CE-CF30-485C-89C7-6E28176EAF96}"/>
              </a:ext>
            </a:extLst>
          </p:cNvPr>
          <p:cNvSpPr>
            <a:spLocks noGrp="1"/>
          </p:cNvSpPr>
          <p:nvPr>
            <p:ph type="ftr" sz="quarter" idx="11"/>
          </p:nvPr>
        </p:nvSpPr>
        <p:spPr/>
        <p:txBody>
          <a:bodyPr/>
          <a:lstStyle/>
          <a:p>
            <a:pPr algn="l"/>
            <a:r>
              <a:rPr lang="en-US" noProof="0" dirty="0"/>
              <a:t>Matteo Francia – University of Bologna</a:t>
            </a:r>
          </a:p>
        </p:txBody>
      </p:sp>
      <p:sp>
        <p:nvSpPr>
          <p:cNvPr id="6" name="Segnaposto numero diapositiva 5">
            <a:extLst>
              <a:ext uri="{FF2B5EF4-FFF2-40B4-BE49-F238E27FC236}">
                <a16:creationId xmlns:a16="http://schemas.microsoft.com/office/drawing/2014/main" id="{43416592-0AE1-4E28-8791-09AF10C56273}"/>
              </a:ext>
            </a:extLst>
          </p:cNvPr>
          <p:cNvSpPr>
            <a:spLocks noGrp="1"/>
          </p:cNvSpPr>
          <p:nvPr>
            <p:ph type="sldNum" sz="quarter" idx="12"/>
          </p:nvPr>
        </p:nvSpPr>
        <p:spPr/>
        <p:txBody>
          <a:bodyPr/>
          <a:lstStyle/>
          <a:p>
            <a:fld id="{5DD6F1BA-2510-46FC-9346-AB1F3CA1593B}" type="slidenum">
              <a:rPr lang="en-US" noProof="0" smtClean="0"/>
              <a:t>‹#›</a:t>
            </a:fld>
            <a:endParaRPr lang="en-US" noProof="0" dirty="0"/>
          </a:p>
        </p:txBody>
      </p:sp>
      <p:sp>
        <p:nvSpPr>
          <p:cNvPr id="7" name="Segnaposto contenuto 2">
            <a:extLst>
              <a:ext uri="{FF2B5EF4-FFF2-40B4-BE49-F238E27FC236}">
                <a16:creationId xmlns:a16="http://schemas.microsoft.com/office/drawing/2014/main" id="{28C786D7-8418-4F6E-A2A9-A73A0EFFE80E}"/>
              </a:ext>
            </a:extLst>
          </p:cNvPr>
          <p:cNvSpPr>
            <a:spLocks noGrp="1"/>
          </p:cNvSpPr>
          <p:nvPr>
            <p:ph idx="13" hasCustomPrompt="1"/>
          </p:nvPr>
        </p:nvSpPr>
        <p:spPr>
          <a:xfrm>
            <a:off x="838200" y="6119199"/>
            <a:ext cx="10515600" cy="365125"/>
          </a:xfrm>
        </p:spPr>
        <p:txBody>
          <a:bodyPr/>
          <a:lstStyle>
            <a:lvl1pPr>
              <a:defRPr sz="1200"/>
            </a:lvl1pPr>
          </a:lstStyle>
          <a:p>
            <a:pPr lvl="0"/>
            <a:r>
              <a:rPr lang="en-US" noProof="0"/>
              <a:t>Modifica gli stili del testo dello schema</a:t>
            </a:r>
          </a:p>
        </p:txBody>
      </p:sp>
    </p:spTree>
    <p:extLst>
      <p:ext uri="{BB962C8B-B14F-4D97-AF65-F5344CB8AC3E}">
        <p14:creationId xmlns:p14="http://schemas.microsoft.com/office/powerpoint/2010/main" val="39572452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512174F-48C2-4B0A-B2C0-95DF19A006DE}"/>
              </a:ext>
            </a:extLst>
          </p:cNvPr>
          <p:cNvSpPr>
            <a:spLocks noGrp="1"/>
          </p:cNvSpPr>
          <p:nvPr>
            <p:ph type="title" hasCustomPrompt="1"/>
          </p:nvPr>
        </p:nvSpPr>
        <p:spPr>
          <a:xfrm>
            <a:off x="838200" y="365125"/>
            <a:ext cx="10515600" cy="1325563"/>
          </a:xfrm>
          <a:prstGeom prst="rect">
            <a:avLst/>
          </a:prstGeom>
        </p:spPr>
        <p:txBody>
          <a:bodyPr/>
          <a:lstStyle/>
          <a:p>
            <a:r>
              <a:rPr lang="en-US" noProof="0"/>
              <a:t>Fare clic per modificare lo stile del titolo dello schema</a:t>
            </a:r>
          </a:p>
        </p:txBody>
      </p:sp>
      <p:sp>
        <p:nvSpPr>
          <p:cNvPr id="3" name="Segnaposto contenuto 2">
            <a:extLst>
              <a:ext uri="{FF2B5EF4-FFF2-40B4-BE49-F238E27FC236}">
                <a16:creationId xmlns:a16="http://schemas.microsoft.com/office/drawing/2014/main" id="{1BA6BF31-F74E-4143-85A5-FF46BC793343}"/>
              </a:ext>
            </a:extLst>
          </p:cNvPr>
          <p:cNvSpPr>
            <a:spLocks noGrp="1"/>
          </p:cNvSpPr>
          <p:nvPr>
            <p:ph idx="1" hasCustomPrompt="1"/>
          </p:nvPr>
        </p:nvSpPr>
        <p:spPr/>
        <p:txBody>
          <a:bodyPr/>
          <a:lstStyle/>
          <a:p>
            <a:pPr lvl="0"/>
            <a:r>
              <a:rPr lang="en-US" noProof="0"/>
              <a:t>Modifica gli stili del testo dello schema</a:t>
            </a:r>
          </a:p>
          <a:p>
            <a:pPr lvl="1"/>
            <a:r>
              <a:rPr lang="en-US" noProof="0"/>
              <a:t>Secondo livello</a:t>
            </a:r>
          </a:p>
          <a:p>
            <a:pPr lvl="2"/>
            <a:r>
              <a:rPr lang="en-US" noProof="0"/>
              <a:t>Terzo livello</a:t>
            </a:r>
          </a:p>
          <a:p>
            <a:pPr lvl="3"/>
            <a:r>
              <a:rPr lang="en-US" noProof="0"/>
              <a:t>Quarto livello</a:t>
            </a:r>
          </a:p>
          <a:p>
            <a:pPr lvl="4"/>
            <a:r>
              <a:rPr lang="en-US" noProof="0"/>
              <a:t>Quinto livello</a:t>
            </a:r>
          </a:p>
        </p:txBody>
      </p:sp>
      <p:sp>
        <p:nvSpPr>
          <p:cNvPr id="5" name="Segnaposto piè di pagina 4">
            <a:extLst>
              <a:ext uri="{FF2B5EF4-FFF2-40B4-BE49-F238E27FC236}">
                <a16:creationId xmlns:a16="http://schemas.microsoft.com/office/drawing/2014/main" id="{CDDF86CE-CF30-485C-89C7-6E28176EAF96}"/>
              </a:ext>
            </a:extLst>
          </p:cNvPr>
          <p:cNvSpPr>
            <a:spLocks noGrp="1"/>
          </p:cNvSpPr>
          <p:nvPr>
            <p:ph type="ftr" sz="quarter" idx="11"/>
          </p:nvPr>
        </p:nvSpPr>
        <p:spPr/>
        <p:txBody>
          <a:bodyPr/>
          <a:lstStyle/>
          <a:p>
            <a:pPr algn="l"/>
            <a:r>
              <a:rPr lang="en-US" noProof="0" dirty="0"/>
              <a:t>Matteo Francia – University of Bologna</a:t>
            </a:r>
          </a:p>
        </p:txBody>
      </p:sp>
      <p:sp>
        <p:nvSpPr>
          <p:cNvPr id="6" name="Segnaposto numero diapositiva 5">
            <a:extLst>
              <a:ext uri="{FF2B5EF4-FFF2-40B4-BE49-F238E27FC236}">
                <a16:creationId xmlns:a16="http://schemas.microsoft.com/office/drawing/2014/main" id="{43416592-0AE1-4E28-8791-09AF10C56273}"/>
              </a:ext>
            </a:extLst>
          </p:cNvPr>
          <p:cNvSpPr>
            <a:spLocks noGrp="1"/>
          </p:cNvSpPr>
          <p:nvPr>
            <p:ph type="sldNum" sz="quarter" idx="12"/>
          </p:nvPr>
        </p:nvSpPr>
        <p:spPr/>
        <p:txBody>
          <a:bodyPr/>
          <a:lstStyle/>
          <a:p>
            <a:fld id="{5DD6F1BA-2510-46FC-9346-AB1F3CA1593B}" type="slidenum">
              <a:rPr lang="en-US" noProof="0" smtClean="0"/>
              <a:t>‹#›</a:t>
            </a:fld>
            <a:endParaRPr lang="en-US" noProof="0" dirty="0"/>
          </a:p>
        </p:txBody>
      </p:sp>
      <p:sp>
        <p:nvSpPr>
          <p:cNvPr id="7" name="Segnaposto contenuto 2">
            <a:extLst>
              <a:ext uri="{FF2B5EF4-FFF2-40B4-BE49-F238E27FC236}">
                <a16:creationId xmlns:a16="http://schemas.microsoft.com/office/drawing/2014/main" id="{28C786D7-8418-4F6E-A2A9-A73A0EFFE80E}"/>
              </a:ext>
            </a:extLst>
          </p:cNvPr>
          <p:cNvSpPr>
            <a:spLocks noGrp="1"/>
          </p:cNvSpPr>
          <p:nvPr>
            <p:ph idx="13" hasCustomPrompt="1"/>
          </p:nvPr>
        </p:nvSpPr>
        <p:spPr>
          <a:xfrm>
            <a:off x="838200" y="6119199"/>
            <a:ext cx="10515600" cy="365125"/>
          </a:xfrm>
        </p:spPr>
        <p:txBody>
          <a:bodyPr/>
          <a:lstStyle>
            <a:lvl1pPr>
              <a:defRPr sz="1200"/>
            </a:lvl1pPr>
          </a:lstStyle>
          <a:p>
            <a:pPr lvl="0"/>
            <a:r>
              <a:rPr lang="en-US" noProof="0"/>
              <a:t>Modifica gli stili del testo dello schema</a:t>
            </a:r>
          </a:p>
        </p:txBody>
      </p:sp>
      <p:pic>
        <p:nvPicPr>
          <p:cNvPr id="4" name="Segnaposto contenuto 9">
            <a:extLst>
              <a:ext uri="{FF2B5EF4-FFF2-40B4-BE49-F238E27FC236}">
                <a16:creationId xmlns:a16="http://schemas.microsoft.com/office/drawing/2014/main" id="{0B499675-E0D9-485E-4D22-5670A9EA630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039350" y="4733924"/>
            <a:ext cx="2152650" cy="2124075"/>
          </a:xfrm>
          <a:prstGeom prst="rect">
            <a:avLst/>
          </a:prstGeom>
        </p:spPr>
      </p:pic>
    </p:spTree>
    <p:extLst>
      <p:ext uri="{BB962C8B-B14F-4D97-AF65-F5344CB8AC3E}">
        <p14:creationId xmlns:p14="http://schemas.microsoft.com/office/powerpoint/2010/main" val="23269511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512174F-48C2-4B0A-B2C0-95DF19A006DE}"/>
              </a:ext>
            </a:extLst>
          </p:cNvPr>
          <p:cNvSpPr>
            <a:spLocks noGrp="1"/>
          </p:cNvSpPr>
          <p:nvPr>
            <p:ph type="title" hasCustomPrompt="1"/>
          </p:nvPr>
        </p:nvSpPr>
        <p:spPr>
          <a:xfrm>
            <a:off x="838200" y="365125"/>
            <a:ext cx="10515600" cy="1325563"/>
          </a:xfrm>
          <a:prstGeom prst="rect">
            <a:avLst/>
          </a:prstGeom>
        </p:spPr>
        <p:txBody>
          <a:bodyPr/>
          <a:lstStyle/>
          <a:p>
            <a:r>
              <a:rPr lang="en-US" noProof="0"/>
              <a:t>Fare clic per modificare lo stile del titolo dello schema</a:t>
            </a:r>
          </a:p>
        </p:txBody>
      </p:sp>
      <p:sp>
        <p:nvSpPr>
          <p:cNvPr id="3" name="Segnaposto contenuto 2">
            <a:extLst>
              <a:ext uri="{FF2B5EF4-FFF2-40B4-BE49-F238E27FC236}">
                <a16:creationId xmlns:a16="http://schemas.microsoft.com/office/drawing/2014/main" id="{1BA6BF31-F74E-4143-85A5-FF46BC793343}"/>
              </a:ext>
            </a:extLst>
          </p:cNvPr>
          <p:cNvSpPr>
            <a:spLocks noGrp="1"/>
          </p:cNvSpPr>
          <p:nvPr>
            <p:ph idx="1" hasCustomPrompt="1"/>
          </p:nvPr>
        </p:nvSpPr>
        <p:spPr/>
        <p:txBody>
          <a:bodyPr/>
          <a:lstStyle/>
          <a:p>
            <a:pPr lvl="0"/>
            <a:r>
              <a:rPr lang="en-US" noProof="0"/>
              <a:t>Modifica gli stili del testo dello schema</a:t>
            </a:r>
          </a:p>
          <a:p>
            <a:pPr lvl="1"/>
            <a:r>
              <a:rPr lang="en-US" noProof="0"/>
              <a:t>Secondo livello</a:t>
            </a:r>
          </a:p>
          <a:p>
            <a:pPr lvl="2"/>
            <a:r>
              <a:rPr lang="en-US" noProof="0"/>
              <a:t>Terzo livello</a:t>
            </a:r>
          </a:p>
          <a:p>
            <a:pPr lvl="3"/>
            <a:r>
              <a:rPr lang="en-US" noProof="0"/>
              <a:t>Quarto livello</a:t>
            </a:r>
          </a:p>
          <a:p>
            <a:pPr lvl="4"/>
            <a:r>
              <a:rPr lang="en-US" noProof="0"/>
              <a:t>Quinto livello</a:t>
            </a:r>
          </a:p>
        </p:txBody>
      </p:sp>
      <p:sp>
        <p:nvSpPr>
          <p:cNvPr id="5" name="Segnaposto piè di pagina 4">
            <a:extLst>
              <a:ext uri="{FF2B5EF4-FFF2-40B4-BE49-F238E27FC236}">
                <a16:creationId xmlns:a16="http://schemas.microsoft.com/office/drawing/2014/main" id="{CDDF86CE-CF30-485C-89C7-6E28176EAF96}"/>
              </a:ext>
            </a:extLst>
          </p:cNvPr>
          <p:cNvSpPr>
            <a:spLocks noGrp="1"/>
          </p:cNvSpPr>
          <p:nvPr>
            <p:ph type="ftr" sz="quarter" idx="11"/>
          </p:nvPr>
        </p:nvSpPr>
        <p:spPr/>
        <p:txBody>
          <a:bodyPr/>
          <a:lstStyle/>
          <a:p>
            <a:pPr algn="l"/>
            <a:r>
              <a:rPr lang="en-US" noProof="0" dirty="0"/>
              <a:t>Matteo Francia – University of Bologna</a:t>
            </a:r>
          </a:p>
        </p:txBody>
      </p:sp>
      <p:sp>
        <p:nvSpPr>
          <p:cNvPr id="6" name="Segnaposto numero diapositiva 5">
            <a:extLst>
              <a:ext uri="{FF2B5EF4-FFF2-40B4-BE49-F238E27FC236}">
                <a16:creationId xmlns:a16="http://schemas.microsoft.com/office/drawing/2014/main" id="{43416592-0AE1-4E28-8791-09AF10C56273}"/>
              </a:ext>
            </a:extLst>
          </p:cNvPr>
          <p:cNvSpPr>
            <a:spLocks noGrp="1"/>
          </p:cNvSpPr>
          <p:nvPr>
            <p:ph type="sldNum" sz="quarter" idx="12"/>
          </p:nvPr>
        </p:nvSpPr>
        <p:spPr/>
        <p:txBody>
          <a:bodyPr/>
          <a:lstStyle/>
          <a:p>
            <a:fld id="{5DD6F1BA-2510-46FC-9346-AB1F3CA1593B}" type="slidenum">
              <a:rPr lang="en-US" noProof="0" smtClean="0"/>
              <a:t>‹#›</a:t>
            </a:fld>
            <a:endParaRPr lang="en-US" noProof="0" dirty="0"/>
          </a:p>
        </p:txBody>
      </p:sp>
    </p:spTree>
    <p:extLst>
      <p:ext uri="{BB962C8B-B14F-4D97-AF65-F5344CB8AC3E}">
        <p14:creationId xmlns:p14="http://schemas.microsoft.com/office/powerpoint/2010/main" val="9457850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olo e contenuto">
    <p:spTree>
      <p:nvGrpSpPr>
        <p:cNvPr id="1" name=""/>
        <p:cNvGrpSpPr/>
        <p:nvPr/>
      </p:nvGrpSpPr>
      <p:grpSpPr>
        <a:xfrm>
          <a:off x="0" y="0"/>
          <a:ext cx="0" cy="0"/>
          <a:chOff x="0" y="0"/>
          <a:chExt cx="0" cy="0"/>
        </a:xfrm>
      </p:grpSpPr>
      <p:sp>
        <p:nvSpPr>
          <p:cNvPr id="7" name="Segnaposto contenuto 2">
            <a:extLst>
              <a:ext uri="{FF2B5EF4-FFF2-40B4-BE49-F238E27FC236}">
                <a16:creationId xmlns:a16="http://schemas.microsoft.com/office/drawing/2014/main" id="{21D5EB31-DB96-4ED7-8631-A7C0E5CDF28C}"/>
              </a:ext>
            </a:extLst>
          </p:cNvPr>
          <p:cNvSpPr>
            <a:spLocks noGrp="1"/>
          </p:cNvSpPr>
          <p:nvPr>
            <p:ph idx="13" hasCustomPrompt="1"/>
          </p:nvPr>
        </p:nvSpPr>
        <p:spPr>
          <a:xfrm>
            <a:off x="838200" y="3446489"/>
            <a:ext cx="10515600" cy="2605348"/>
          </a:xfrm>
          <a:ln>
            <a:solidFill>
              <a:schemeClr val="tx1"/>
            </a:solidFill>
          </a:ln>
        </p:spPr>
        <p:txBody>
          <a:bodyPr/>
          <a:lstStyle>
            <a:lvl1pPr>
              <a:defRPr sz="1400">
                <a:latin typeface="Consolas" panose="020B0609020204030204" pitchFamily="49" charset="0"/>
              </a:defRPr>
            </a:lvl1pPr>
            <a:lvl2pPr>
              <a:defRPr sz="1400">
                <a:latin typeface="CourierPrime"/>
              </a:defRPr>
            </a:lvl2pPr>
            <a:lvl3pPr>
              <a:defRPr sz="1400">
                <a:latin typeface="CourierPrime"/>
              </a:defRPr>
            </a:lvl3pPr>
            <a:lvl4pPr>
              <a:defRPr sz="1400">
                <a:latin typeface="CourierPrime"/>
              </a:defRPr>
            </a:lvl4pPr>
            <a:lvl5pPr>
              <a:defRPr sz="1400">
                <a:latin typeface="CourierPrime"/>
              </a:defRPr>
            </a:lvl5pPr>
          </a:lstStyle>
          <a:p>
            <a:pPr lvl="0"/>
            <a:r>
              <a:rPr lang="it-IT" dirty="0"/>
              <a:t>Modifica gli stili del testo dello schema</a:t>
            </a:r>
          </a:p>
        </p:txBody>
      </p:sp>
      <p:sp>
        <p:nvSpPr>
          <p:cNvPr id="2" name="Titolo 1">
            <a:extLst>
              <a:ext uri="{FF2B5EF4-FFF2-40B4-BE49-F238E27FC236}">
                <a16:creationId xmlns:a16="http://schemas.microsoft.com/office/drawing/2014/main" id="{B512174F-48C2-4B0A-B2C0-95DF19A006DE}"/>
              </a:ext>
            </a:extLst>
          </p:cNvPr>
          <p:cNvSpPr>
            <a:spLocks noGrp="1"/>
          </p:cNvSpPr>
          <p:nvPr>
            <p:ph type="title"/>
          </p:nvPr>
        </p:nvSpPr>
        <p:spPr>
          <a:xfrm>
            <a:off x="838200" y="365125"/>
            <a:ext cx="10515600" cy="1325563"/>
          </a:xfrm>
          <a:prstGeom prst="rect">
            <a:avLst/>
          </a:prstGeom>
        </p:spPr>
        <p:txBody>
          <a:bodyPr/>
          <a:lstStyle/>
          <a:p>
            <a:r>
              <a:rPr lang="it-IT" dirty="0"/>
              <a:t>Fare clic per modificare lo stile del titolo dello schema</a:t>
            </a:r>
          </a:p>
        </p:txBody>
      </p:sp>
      <p:sp>
        <p:nvSpPr>
          <p:cNvPr id="5" name="Segnaposto piè di pagina 4">
            <a:extLst>
              <a:ext uri="{FF2B5EF4-FFF2-40B4-BE49-F238E27FC236}">
                <a16:creationId xmlns:a16="http://schemas.microsoft.com/office/drawing/2014/main" id="{CDDF86CE-CF30-485C-89C7-6E28176EAF96}"/>
              </a:ext>
            </a:extLst>
          </p:cNvPr>
          <p:cNvSpPr>
            <a:spLocks noGrp="1"/>
          </p:cNvSpPr>
          <p:nvPr>
            <p:ph type="ftr" sz="quarter" idx="11"/>
          </p:nvPr>
        </p:nvSpPr>
        <p:spPr/>
        <p:txBody>
          <a:bodyPr/>
          <a:lstStyle/>
          <a:p>
            <a:pPr algn="l"/>
            <a:r>
              <a:rPr lang="it-IT" dirty="0"/>
              <a:t>Matteo Francia – University of Bologna</a:t>
            </a:r>
          </a:p>
        </p:txBody>
      </p:sp>
      <p:sp>
        <p:nvSpPr>
          <p:cNvPr id="6" name="Segnaposto numero diapositiva 5">
            <a:extLst>
              <a:ext uri="{FF2B5EF4-FFF2-40B4-BE49-F238E27FC236}">
                <a16:creationId xmlns:a16="http://schemas.microsoft.com/office/drawing/2014/main" id="{43416592-0AE1-4E28-8791-09AF10C56273}"/>
              </a:ext>
            </a:extLst>
          </p:cNvPr>
          <p:cNvSpPr>
            <a:spLocks noGrp="1"/>
          </p:cNvSpPr>
          <p:nvPr>
            <p:ph type="sldNum" sz="quarter" idx="12"/>
          </p:nvPr>
        </p:nvSpPr>
        <p:spPr/>
        <p:txBody>
          <a:bodyPr/>
          <a:lstStyle/>
          <a:p>
            <a:fld id="{5DD6F1BA-2510-46FC-9346-AB1F3CA1593B}" type="slidenum">
              <a:rPr lang="it-IT" smtClean="0"/>
              <a:t>‹#›</a:t>
            </a:fld>
            <a:endParaRPr lang="it-IT" dirty="0"/>
          </a:p>
        </p:txBody>
      </p:sp>
      <p:sp>
        <p:nvSpPr>
          <p:cNvPr id="9" name="Segnaposto contenuto 2">
            <a:extLst>
              <a:ext uri="{FF2B5EF4-FFF2-40B4-BE49-F238E27FC236}">
                <a16:creationId xmlns:a16="http://schemas.microsoft.com/office/drawing/2014/main" id="{F05F6411-E513-4847-A9A7-37F085874D22}"/>
              </a:ext>
            </a:extLst>
          </p:cNvPr>
          <p:cNvSpPr>
            <a:spLocks noGrp="1"/>
          </p:cNvSpPr>
          <p:nvPr>
            <p:ph idx="1"/>
          </p:nvPr>
        </p:nvSpPr>
        <p:spPr>
          <a:xfrm>
            <a:off x="838200" y="1700499"/>
            <a:ext cx="10515600" cy="1745990"/>
          </a:xfrm>
        </p:spPr>
        <p:txBody>
          <a:bodyPr/>
          <a:lstStyle/>
          <a:p>
            <a:pPr lvl="0"/>
            <a:r>
              <a:rPr lang="it-IT" dirty="0"/>
              <a:t>Modifica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
        <p:nvSpPr>
          <p:cNvPr id="8" name="Segnaposto contenuto 2">
            <a:extLst>
              <a:ext uri="{FF2B5EF4-FFF2-40B4-BE49-F238E27FC236}">
                <a16:creationId xmlns:a16="http://schemas.microsoft.com/office/drawing/2014/main" id="{25AB187D-ED50-4364-BF61-F07E9D599DAB}"/>
              </a:ext>
            </a:extLst>
          </p:cNvPr>
          <p:cNvSpPr>
            <a:spLocks noGrp="1"/>
          </p:cNvSpPr>
          <p:nvPr>
            <p:ph idx="14" hasCustomPrompt="1"/>
          </p:nvPr>
        </p:nvSpPr>
        <p:spPr>
          <a:xfrm>
            <a:off x="838200" y="6119199"/>
            <a:ext cx="10515600" cy="365125"/>
          </a:xfrm>
        </p:spPr>
        <p:txBody>
          <a:bodyPr/>
          <a:lstStyle>
            <a:lvl1pPr>
              <a:defRPr sz="1200"/>
            </a:lvl1pPr>
          </a:lstStyle>
          <a:p>
            <a:pPr lvl="0"/>
            <a:r>
              <a:rPr lang="it-IT" dirty="0"/>
              <a:t>Modifica gli stili del testo dello schema</a:t>
            </a:r>
          </a:p>
        </p:txBody>
      </p:sp>
    </p:spTree>
    <p:extLst>
      <p:ext uri="{BB962C8B-B14F-4D97-AF65-F5344CB8AC3E}">
        <p14:creationId xmlns:p14="http://schemas.microsoft.com/office/powerpoint/2010/main" val="38853296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Intestazione sezione">
    <p:bg>
      <p:bgPr>
        <a:solidFill>
          <a:schemeClr val="accent5">
            <a:lumMod val="60000"/>
            <a:lumOff val="40000"/>
          </a:schemeClr>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DB7FD17-B55D-469E-A77E-A6FE91DFF1BE}"/>
              </a:ext>
            </a:extLst>
          </p:cNvPr>
          <p:cNvSpPr>
            <a:spLocks noGrp="1"/>
          </p:cNvSpPr>
          <p:nvPr>
            <p:ph type="title"/>
          </p:nvPr>
        </p:nvSpPr>
        <p:spPr>
          <a:xfrm>
            <a:off x="831850" y="1709738"/>
            <a:ext cx="10515600" cy="2852737"/>
          </a:xfrm>
          <a:prstGeom prst="rect">
            <a:avLst/>
          </a:prstGeom>
        </p:spPr>
        <p:txBody>
          <a:bodyPr anchor="b"/>
          <a:lstStyle>
            <a:lvl1pPr>
              <a:defRPr sz="6000">
                <a:solidFill>
                  <a:schemeClr val="bg1"/>
                </a:solidFill>
              </a:defRPr>
            </a:lvl1pPr>
          </a:lstStyle>
          <a:p>
            <a:r>
              <a:rPr lang="it-IT" dirty="0"/>
              <a:t>Fare clic per modificare lo stile del titolo dello schema</a:t>
            </a:r>
          </a:p>
        </p:txBody>
      </p:sp>
      <p:sp>
        <p:nvSpPr>
          <p:cNvPr id="3" name="Segnaposto testo 2">
            <a:extLst>
              <a:ext uri="{FF2B5EF4-FFF2-40B4-BE49-F238E27FC236}">
                <a16:creationId xmlns:a16="http://schemas.microsoft.com/office/drawing/2014/main" id="{5F63A7EE-CB8E-4850-9C6F-12F88E51153D}"/>
              </a:ext>
            </a:extLst>
          </p:cNvPr>
          <p:cNvSpPr>
            <a:spLocks noGrp="1"/>
          </p:cNvSpPr>
          <p:nvPr>
            <p:ph type="body" idx="1" hasCustomPrompt="1"/>
          </p:nvPr>
        </p:nvSpPr>
        <p:spPr>
          <a:xfrm>
            <a:off x="831850" y="4589463"/>
            <a:ext cx="10515600" cy="1500187"/>
          </a:xfrm>
        </p:spPr>
        <p:txBody>
          <a:bodyPr anchor="t"/>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dirty="0"/>
              <a:t>Modifica gli stili del testo dello schema</a:t>
            </a:r>
          </a:p>
        </p:txBody>
      </p:sp>
      <p:sp>
        <p:nvSpPr>
          <p:cNvPr id="5" name="Segnaposto piè di pagina 4">
            <a:extLst>
              <a:ext uri="{FF2B5EF4-FFF2-40B4-BE49-F238E27FC236}">
                <a16:creationId xmlns:a16="http://schemas.microsoft.com/office/drawing/2014/main" id="{CE29C9A4-5149-4977-BD71-EA53FFBF561F}"/>
              </a:ext>
            </a:extLst>
          </p:cNvPr>
          <p:cNvSpPr>
            <a:spLocks noGrp="1"/>
          </p:cNvSpPr>
          <p:nvPr>
            <p:ph type="ftr" sz="quarter" idx="11"/>
          </p:nvPr>
        </p:nvSpPr>
        <p:spPr/>
        <p:txBody>
          <a:bodyPr/>
          <a:lstStyle>
            <a:lvl1pPr algn="l">
              <a:defRPr>
                <a:solidFill>
                  <a:schemeClr val="bg1"/>
                </a:solidFill>
              </a:defRPr>
            </a:lvl1pPr>
          </a:lstStyle>
          <a:p>
            <a:r>
              <a:rPr lang="it-IT" dirty="0"/>
              <a:t>Matteo Francia – University of Bologna</a:t>
            </a:r>
          </a:p>
        </p:txBody>
      </p:sp>
      <p:sp>
        <p:nvSpPr>
          <p:cNvPr id="6" name="Segnaposto numero diapositiva 5">
            <a:extLst>
              <a:ext uri="{FF2B5EF4-FFF2-40B4-BE49-F238E27FC236}">
                <a16:creationId xmlns:a16="http://schemas.microsoft.com/office/drawing/2014/main" id="{37C0F915-4401-441C-8020-C8C9C46338CD}"/>
              </a:ext>
            </a:extLst>
          </p:cNvPr>
          <p:cNvSpPr>
            <a:spLocks noGrp="1"/>
          </p:cNvSpPr>
          <p:nvPr>
            <p:ph type="sldNum" sz="quarter" idx="12"/>
          </p:nvPr>
        </p:nvSpPr>
        <p:spPr/>
        <p:txBody>
          <a:bodyPr/>
          <a:lstStyle>
            <a:lvl1pPr>
              <a:defRPr>
                <a:solidFill>
                  <a:schemeClr val="bg1"/>
                </a:solidFill>
              </a:defRPr>
            </a:lvl1pPr>
          </a:lstStyle>
          <a:p>
            <a:fld id="{5DD6F1BA-2510-46FC-9346-AB1F3CA1593B}" type="slidenum">
              <a:rPr lang="it-IT" smtClean="0"/>
              <a:pPr/>
              <a:t>‹#›</a:t>
            </a:fld>
            <a:endParaRPr lang="it-IT" dirty="0"/>
          </a:p>
        </p:txBody>
      </p:sp>
    </p:spTree>
    <p:extLst>
      <p:ext uri="{BB962C8B-B14F-4D97-AF65-F5344CB8AC3E}">
        <p14:creationId xmlns:p14="http://schemas.microsoft.com/office/powerpoint/2010/main" val="2600181940"/>
      </p:ext>
    </p:extLst>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A996F71-2199-478D-B457-871684A55E1A}"/>
              </a:ext>
            </a:extLst>
          </p:cNvPr>
          <p:cNvSpPr>
            <a:spLocks noGrp="1"/>
          </p:cNvSpPr>
          <p:nvPr>
            <p:ph type="title" hasCustomPrompt="1"/>
          </p:nvPr>
        </p:nvSpPr>
        <p:spPr>
          <a:xfrm>
            <a:off x="838200" y="365125"/>
            <a:ext cx="10515600" cy="1325563"/>
          </a:xfrm>
          <a:prstGeom prst="rect">
            <a:avLst/>
          </a:prstGeom>
        </p:spPr>
        <p:txBody>
          <a:bodyPr/>
          <a:lstStyle/>
          <a:p>
            <a:r>
              <a:rPr lang="en-US" noProof="0"/>
              <a:t>Fare clic per modificare lo stile del titolo dello schema</a:t>
            </a:r>
          </a:p>
        </p:txBody>
      </p:sp>
      <p:sp>
        <p:nvSpPr>
          <p:cNvPr id="3" name="Segnaposto contenuto 2">
            <a:extLst>
              <a:ext uri="{FF2B5EF4-FFF2-40B4-BE49-F238E27FC236}">
                <a16:creationId xmlns:a16="http://schemas.microsoft.com/office/drawing/2014/main" id="{79C9B0AA-AF1C-4306-8C1B-DFFC3E91F8B6}"/>
              </a:ext>
            </a:extLst>
          </p:cNvPr>
          <p:cNvSpPr>
            <a:spLocks noGrp="1"/>
          </p:cNvSpPr>
          <p:nvPr>
            <p:ph sz="half" idx="1" hasCustomPrompt="1"/>
          </p:nvPr>
        </p:nvSpPr>
        <p:spPr>
          <a:xfrm>
            <a:off x="838200" y="1825625"/>
            <a:ext cx="5181600" cy="4351338"/>
          </a:xfrm>
        </p:spPr>
        <p:txBody>
          <a:bodyPr/>
          <a:lstStyle/>
          <a:p>
            <a:pPr lvl="0"/>
            <a:r>
              <a:rPr lang="en-US" noProof="0"/>
              <a:t>Modifica gli stili del testo dello schema</a:t>
            </a:r>
          </a:p>
          <a:p>
            <a:pPr lvl="1"/>
            <a:r>
              <a:rPr lang="en-US" noProof="0"/>
              <a:t>Secondo livello</a:t>
            </a:r>
          </a:p>
          <a:p>
            <a:pPr lvl="2"/>
            <a:r>
              <a:rPr lang="en-US" noProof="0"/>
              <a:t>Terzo livello</a:t>
            </a:r>
          </a:p>
          <a:p>
            <a:pPr lvl="3"/>
            <a:r>
              <a:rPr lang="en-US" noProof="0"/>
              <a:t>Quarto livello</a:t>
            </a:r>
          </a:p>
          <a:p>
            <a:pPr lvl="4"/>
            <a:r>
              <a:rPr lang="en-US" noProof="0"/>
              <a:t>Quinto livello</a:t>
            </a:r>
          </a:p>
        </p:txBody>
      </p:sp>
      <p:sp>
        <p:nvSpPr>
          <p:cNvPr id="4" name="Segnaposto contenuto 3">
            <a:extLst>
              <a:ext uri="{FF2B5EF4-FFF2-40B4-BE49-F238E27FC236}">
                <a16:creationId xmlns:a16="http://schemas.microsoft.com/office/drawing/2014/main" id="{78E31BE4-3F68-40B2-B343-CCDB9DF3FB81}"/>
              </a:ext>
            </a:extLst>
          </p:cNvPr>
          <p:cNvSpPr>
            <a:spLocks noGrp="1"/>
          </p:cNvSpPr>
          <p:nvPr>
            <p:ph sz="half" idx="2" hasCustomPrompt="1"/>
          </p:nvPr>
        </p:nvSpPr>
        <p:spPr>
          <a:xfrm>
            <a:off x="6172200" y="1825625"/>
            <a:ext cx="5181600" cy="4351338"/>
          </a:xfrm>
        </p:spPr>
        <p:txBody>
          <a:bodyPr/>
          <a:lstStyle/>
          <a:p>
            <a:pPr lvl="0"/>
            <a:r>
              <a:rPr lang="en-US" noProof="0"/>
              <a:t>Modifica gli stili del testo dello schema</a:t>
            </a:r>
          </a:p>
          <a:p>
            <a:pPr lvl="1"/>
            <a:r>
              <a:rPr lang="en-US" noProof="0"/>
              <a:t>Secondo livello</a:t>
            </a:r>
          </a:p>
          <a:p>
            <a:pPr lvl="2"/>
            <a:r>
              <a:rPr lang="en-US" noProof="0"/>
              <a:t>Terzo livello</a:t>
            </a:r>
          </a:p>
          <a:p>
            <a:pPr lvl="3"/>
            <a:r>
              <a:rPr lang="en-US" noProof="0"/>
              <a:t>Quarto livello</a:t>
            </a:r>
          </a:p>
          <a:p>
            <a:pPr lvl="4"/>
            <a:r>
              <a:rPr lang="en-US" noProof="0"/>
              <a:t>Quinto livello</a:t>
            </a:r>
          </a:p>
        </p:txBody>
      </p:sp>
      <p:sp>
        <p:nvSpPr>
          <p:cNvPr id="6" name="Segnaposto piè di pagina 5">
            <a:extLst>
              <a:ext uri="{FF2B5EF4-FFF2-40B4-BE49-F238E27FC236}">
                <a16:creationId xmlns:a16="http://schemas.microsoft.com/office/drawing/2014/main" id="{120EAD00-188D-428A-BD26-5A93316145F8}"/>
              </a:ext>
            </a:extLst>
          </p:cNvPr>
          <p:cNvSpPr>
            <a:spLocks noGrp="1"/>
          </p:cNvSpPr>
          <p:nvPr>
            <p:ph type="ftr" sz="quarter" idx="11"/>
          </p:nvPr>
        </p:nvSpPr>
        <p:spPr/>
        <p:txBody>
          <a:bodyPr/>
          <a:lstStyle/>
          <a:p>
            <a:r>
              <a:rPr lang="en-US" noProof="0" dirty="0"/>
              <a:t>Matteo Francia – University of Bologna</a:t>
            </a:r>
          </a:p>
        </p:txBody>
      </p:sp>
      <p:sp>
        <p:nvSpPr>
          <p:cNvPr id="7" name="Segnaposto numero diapositiva 6">
            <a:extLst>
              <a:ext uri="{FF2B5EF4-FFF2-40B4-BE49-F238E27FC236}">
                <a16:creationId xmlns:a16="http://schemas.microsoft.com/office/drawing/2014/main" id="{CF83A6C0-D98F-4AEE-9525-BC6C1AF0E634}"/>
              </a:ext>
            </a:extLst>
          </p:cNvPr>
          <p:cNvSpPr>
            <a:spLocks noGrp="1"/>
          </p:cNvSpPr>
          <p:nvPr>
            <p:ph type="sldNum" sz="quarter" idx="12"/>
          </p:nvPr>
        </p:nvSpPr>
        <p:spPr/>
        <p:txBody>
          <a:bodyPr/>
          <a:lstStyle/>
          <a:p>
            <a:fld id="{5DD6F1BA-2510-46FC-9346-AB1F3CA1593B}" type="slidenum">
              <a:rPr lang="en-US" noProof="0" smtClean="0"/>
              <a:t>‹#›</a:t>
            </a:fld>
            <a:endParaRPr lang="en-US" noProof="0" dirty="0"/>
          </a:p>
        </p:txBody>
      </p:sp>
      <p:sp>
        <p:nvSpPr>
          <p:cNvPr id="8" name="Segnaposto contenuto 2">
            <a:extLst>
              <a:ext uri="{FF2B5EF4-FFF2-40B4-BE49-F238E27FC236}">
                <a16:creationId xmlns:a16="http://schemas.microsoft.com/office/drawing/2014/main" id="{A4B65DAE-E979-4CFC-B9CF-982C0F872803}"/>
              </a:ext>
            </a:extLst>
          </p:cNvPr>
          <p:cNvSpPr>
            <a:spLocks noGrp="1"/>
          </p:cNvSpPr>
          <p:nvPr>
            <p:ph idx="13" hasCustomPrompt="1"/>
          </p:nvPr>
        </p:nvSpPr>
        <p:spPr>
          <a:xfrm>
            <a:off x="838200" y="6119199"/>
            <a:ext cx="10515600" cy="365125"/>
          </a:xfrm>
        </p:spPr>
        <p:txBody>
          <a:bodyPr/>
          <a:lstStyle>
            <a:lvl1pPr>
              <a:defRPr sz="1200"/>
            </a:lvl1pPr>
          </a:lstStyle>
          <a:p>
            <a:pPr lvl="0"/>
            <a:r>
              <a:rPr lang="en-US" noProof="0"/>
              <a:t>Modifica gli stili del testo dello schema</a:t>
            </a:r>
          </a:p>
        </p:txBody>
      </p:sp>
    </p:spTree>
    <p:extLst>
      <p:ext uri="{BB962C8B-B14F-4D97-AF65-F5344CB8AC3E}">
        <p14:creationId xmlns:p14="http://schemas.microsoft.com/office/powerpoint/2010/main" val="22296329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A996F71-2199-478D-B457-871684A55E1A}"/>
              </a:ext>
            </a:extLst>
          </p:cNvPr>
          <p:cNvSpPr>
            <a:spLocks noGrp="1"/>
          </p:cNvSpPr>
          <p:nvPr>
            <p:ph type="title" hasCustomPrompt="1"/>
          </p:nvPr>
        </p:nvSpPr>
        <p:spPr>
          <a:xfrm>
            <a:off x="838200" y="365125"/>
            <a:ext cx="10515600" cy="1325563"/>
          </a:xfrm>
          <a:prstGeom prst="rect">
            <a:avLst/>
          </a:prstGeom>
        </p:spPr>
        <p:txBody>
          <a:bodyPr/>
          <a:lstStyle/>
          <a:p>
            <a:r>
              <a:rPr lang="en-US" noProof="0"/>
              <a:t>Fare clic per modificare lo stile del titolo dello schema</a:t>
            </a:r>
          </a:p>
        </p:txBody>
      </p:sp>
      <p:sp>
        <p:nvSpPr>
          <p:cNvPr id="3" name="Segnaposto contenuto 2">
            <a:extLst>
              <a:ext uri="{FF2B5EF4-FFF2-40B4-BE49-F238E27FC236}">
                <a16:creationId xmlns:a16="http://schemas.microsoft.com/office/drawing/2014/main" id="{79C9B0AA-AF1C-4306-8C1B-DFFC3E91F8B6}"/>
              </a:ext>
            </a:extLst>
          </p:cNvPr>
          <p:cNvSpPr>
            <a:spLocks noGrp="1"/>
          </p:cNvSpPr>
          <p:nvPr>
            <p:ph sz="half" idx="1" hasCustomPrompt="1"/>
          </p:nvPr>
        </p:nvSpPr>
        <p:spPr>
          <a:xfrm>
            <a:off x="838200" y="1825625"/>
            <a:ext cx="5181600" cy="4351338"/>
          </a:xfrm>
        </p:spPr>
        <p:txBody>
          <a:bodyPr/>
          <a:lstStyle/>
          <a:p>
            <a:pPr lvl="0"/>
            <a:r>
              <a:rPr lang="en-US" noProof="0"/>
              <a:t>Modifica gli stili del testo dello schema</a:t>
            </a:r>
          </a:p>
          <a:p>
            <a:pPr lvl="1"/>
            <a:r>
              <a:rPr lang="en-US" noProof="0"/>
              <a:t>Secondo livello</a:t>
            </a:r>
          </a:p>
          <a:p>
            <a:pPr lvl="2"/>
            <a:r>
              <a:rPr lang="en-US" noProof="0"/>
              <a:t>Terzo livello</a:t>
            </a:r>
          </a:p>
          <a:p>
            <a:pPr lvl="3"/>
            <a:r>
              <a:rPr lang="en-US" noProof="0"/>
              <a:t>Quarto livello</a:t>
            </a:r>
          </a:p>
          <a:p>
            <a:pPr lvl="4"/>
            <a:r>
              <a:rPr lang="en-US" noProof="0"/>
              <a:t>Quinto livello</a:t>
            </a:r>
          </a:p>
        </p:txBody>
      </p:sp>
      <p:sp>
        <p:nvSpPr>
          <p:cNvPr id="4" name="Segnaposto contenuto 3">
            <a:extLst>
              <a:ext uri="{FF2B5EF4-FFF2-40B4-BE49-F238E27FC236}">
                <a16:creationId xmlns:a16="http://schemas.microsoft.com/office/drawing/2014/main" id="{78E31BE4-3F68-40B2-B343-CCDB9DF3FB81}"/>
              </a:ext>
            </a:extLst>
          </p:cNvPr>
          <p:cNvSpPr>
            <a:spLocks noGrp="1"/>
          </p:cNvSpPr>
          <p:nvPr>
            <p:ph sz="half" idx="2" hasCustomPrompt="1"/>
          </p:nvPr>
        </p:nvSpPr>
        <p:spPr>
          <a:xfrm>
            <a:off x="6172200" y="1825625"/>
            <a:ext cx="5181600" cy="4351338"/>
          </a:xfrm>
        </p:spPr>
        <p:txBody>
          <a:bodyPr/>
          <a:lstStyle/>
          <a:p>
            <a:pPr lvl="0"/>
            <a:r>
              <a:rPr lang="en-US" noProof="0"/>
              <a:t>Modifica gli stili del testo dello schema</a:t>
            </a:r>
          </a:p>
          <a:p>
            <a:pPr lvl="1"/>
            <a:r>
              <a:rPr lang="en-US" noProof="0"/>
              <a:t>Secondo livello</a:t>
            </a:r>
          </a:p>
          <a:p>
            <a:pPr lvl="2"/>
            <a:r>
              <a:rPr lang="en-US" noProof="0"/>
              <a:t>Terzo livello</a:t>
            </a:r>
          </a:p>
          <a:p>
            <a:pPr lvl="3"/>
            <a:r>
              <a:rPr lang="en-US" noProof="0"/>
              <a:t>Quarto livello</a:t>
            </a:r>
          </a:p>
          <a:p>
            <a:pPr lvl="4"/>
            <a:r>
              <a:rPr lang="en-US" noProof="0"/>
              <a:t>Quinto livello</a:t>
            </a:r>
          </a:p>
        </p:txBody>
      </p:sp>
      <p:sp>
        <p:nvSpPr>
          <p:cNvPr id="6" name="Segnaposto piè di pagina 5">
            <a:extLst>
              <a:ext uri="{FF2B5EF4-FFF2-40B4-BE49-F238E27FC236}">
                <a16:creationId xmlns:a16="http://schemas.microsoft.com/office/drawing/2014/main" id="{120EAD00-188D-428A-BD26-5A93316145F8}"/>
              </a:ext>
            </a:extLst>
          </p:cNvPr>
          <p:cNvSpPr>
            <a:spLocks noGrp="1"/>
          </p:cNvSpPr>
          <p:nvPr>
            <p:ph type="ftr" sz="quarter" idx="11"/>
          </p:nvPr>
        </p:nvSpPr>
        <p:spPr/>
        <p:txBody>
          <a:bodyPr/>
          <a:lstStyle/>
          <a:p>
            <a:r>
              <a:rPr lang="en-US" noProof="0" dirty="0"/>
              <a:t>Matteo Francia – University of Bologna</a:t>
            </a:r>
          </a:p>
        </p:txBody>
      </p:sp>
      <p:sp>
        <p:nvSpPr>
          <p:cNvPr id="7" name="Segnaposto numero diapositiva 6">
            <a:extLst>
              <a:ext uri="{FF2B5EF4-FFF2-40B4-BE49-F238E27FC236}">
                <a16:creationId xmlns:a16="http://schemas.microsoft.com/office/drawing/2014/main" id="{CF83A6C0-D98F-4AEE-9525-BC6C1AF0E634}"/>
              </a:ext>
            </a:extLst>
          </p:cNvPr>
          <p:cNvSpPr>
            <a:spLocks noGrp="1"/>
          </p:cNvSpPr>
          <p:nvPr>
            <p:ph type="sldNum" sz="quarter" idx="12"/>
          </p:nvPr>
        </p:nvSpPr>
        <p:spPr/>
        <p:txBody>
          <a:bodyPr/>
          <a:lstStyle/>
          <a:p>
            <a:fld id="{5DD6F1BA-2510-46FC-9346-AB1F3CA1593B}" type="slidenum">
              <a:rPr lang="en-US" noProof="0" smtClean="0"/>
              <a:t>‹#›</a:t>
            </a:fld>
            <a:endParaRPr lang="en-US" noProof="0" dirty="0"/>
          </a:p>
        </p:txBody>
      </p:sp>
      <p:sp>
        <p:nvSpPr>
          <p:cNvPr id="8" name="Segnaposto contenuto 2">
            <a:extLst>
              <a:ext uri="{FF2B5EF4-FFF2-40B4-BE49-F238E27FC236}">
                <a16:creationId xmlns:a16="http://schemas.microsoft.com/office/drawing/2014/main" id="{A4B65DAE-E979-4CFC-B9CF-982C0F872803}"/>
              </a:ext>
            </a:extLst>
          </p:cNvPr>
          <p:cNvSpPr>
            <a:spLocks noGrp="1"/>
          </p:cNvSpPr>
          <p:nvPr>
            <p:ph idx="13" hasCustomPrompt="1"/>
          </p:nvPr>
        </p:nvSpPr>
        <p:spPr>
          <a:xfrm>
            <a:off x="838200" y="6119199"/>
            <a:ext cx="10515600" cy="365125"/>
          </a:xfrm>
        </p:spPr>
        <p:txBody>
          <a:bodyPr/>
          <a:lstStyle>
            <a:lvl1pPr>
              <a:defRPr sz="1200"/>
            </a:lvl1pPr>
          </a:lstStyle>
          <a:p>
            <a:pPr lvl="0"/>
            <a:r>
              <a:rPr lang="en-US" noProof="0"/>
              <a:t>Modifica gli stili del testo dello schema</a:t>
            </a:r>
          </a:p>
        </p:txBody>
      </p:sp>
      <p:pic>
        <p:nvPicPr>
          <p:cNvPr id="5" name="Segnaposto contenuto 9">
            <a:extLst>
              <a:ext uri="{FF2B5EF4-FFF2-40B4-BE49-F238E27FC236}">
                <a16:creationId xmlns:a16="http://schemas.microsoft.com/office/drawing/2014/main" id="{CD654D70-73D8-B3C9-D265-20C7846DEC4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039350" y="4733924"/>
            <a:ext cx="2152650" cy="2124075"/>
          </a:xfrm>
          <a:prstGeom prst="rect">
            <a:avLst/>
          </a:prstGeom>
        </p:spPr>
      </p:pic>
    </p:spTree>
    <p:extLst>
      <p:ext uri="{BB962C8B-B14F-4D97-AF65-F5344CB8AC3E}">
        <p14:creationId xmlns:p14="http://schemas.microsoft.com/office/powerpoint/2010/main" val="9556440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1A402FF-1660-46BB-942C-CB5BF04DB733}"/>
              </a:ext>
            </a:extLst>
          </p:cNvPr>
          <p:cNvSpPr>
            <a:spLocks noGrp="1"/>
          </p:cNvSpPr>
          <p:nvPr>
            <p:ph type="title"/>
          </p:nvPr>
        </p:nvSpPr>
        <p:spPr>
          <a:xfrm>
            <a:off x="839788" y="365125"/>
            <a:ext cx="10515600" cy="1325563"/>
          </a:xfrm>
          <a:prstGeom prst="rect">
            <a:avLst/>
          </a:prstGeom>
        </p:spPr>
        <p:txBody>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6FEE94D1-9A2E-4292-8FB4-C4B5DD776559}"/>
              </a:ext>
            </a:extLst>
          </p:cNvPr>
          <p:cNvSpPr>
            <a:spLocks noGrp="1"/>
          </p:cNvSpPr>
          <p:nvPr>
            <p:ph type="body" idx="1"/>
          </p:nvPr>
        </p:nvSpPr>
        <p:spPr>
          <a:xfrm>
            <a:off x="839788" y="1681163"/>
            <a:ext cx="5157787" cy="413307"/>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dirty="0"/>
              <a:t>Modifica gli stili del testo dello schema</a:t>
            </a:r>
          </a:p>
        </p:txBody>
      </p:sp>
      <p:sp>
        <p:nvSpPr>
          <p:cNvPr id="4" name="Segnaposto contenuto 3">
            <a:extLst>
              <a:ext uri="{FF2B5EF4-FFF2-40B4-BE49-F238E27FC236}">
                <a16:creationId xmlns:a16="http://schemas.microsoft.com/office/drawing/2014/main" id="{1A8ACB46-B41F-4651-8089-BC3533763292}"/>
              </a:ext>
            </a:extLst>
          </p:cNvPr>
          <p:cNvSpPr>
            <a:spLocks noGrp="1"/>
          </p:cNvSpPr>
          <p:nvPr>
            <p:ph sz="half" idx="2"/>
          </p:nvPr>
        </p:nvSpPr>
        <p:spPr>
          <a:xfrm>
            <a:off x="839788" y="2094470"/>
            <a:ext cx="5157787" cy="4095193"/>
          </a:xfrm>
        </p:spPr>
        <p:txBody>
          <a:bodyPr/>
          <a:lstStyle/>
          <a:p>
            <a:pPr lvl="0"/>
            <a:r>
              <a:rPr lang="it-IT" dirty="0"/>
              <a:t>Modifica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
        <p:nvSpPr>
          <p:cNvPr id="5" name="Segnaposto testo 4">
            <a:extLst>
              <a:ext uri="{FF2B5EF4-FFF2-40B4-BE49-F238E27FC236}">
                <a16:creationId xmlns:a16="http://schemas.microsoft.com/office/drawing/2014/main" id="{B4419221-4E23-4C8F-9FD7-E20556013344}"/>
              </a:ext>
            </a:extLst>
          </p:cNvPr>
          <p:cNvSpPr>
            <a:spLocks noGrp="1"/>
          </p:cNvSpPr>
          <p:nvPr>
            <p:ph type="body" sz="quarter" idx="3"/>
          </p:nvPr>
        </p:nvSpPr>
        <p:spPr>
          <a:xfrm>
            <a:off x="6172200" y="1681163"/>
            <a:ext cx="5183188" cy="413307"/>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dirty="0"/>
              <a:t>Modifica gli stili del testo dello schema</a:t>
            </a:r>
          </a:p>
        </p:txBody>
      </p:sp>
      <p:sp>
        <p:nvSpPr>
          <p:cNvPr id="6" name="Segnaposto contenuto 5">
            <a:extLst>
              <a:ext uri="{FF2B5EF4-FFF2-40B4-BE49-F238E27FC236}">
                <a16:creationId xmlns:a16="http://schemas.microsoft.com/office/drawing/2014/main" id="{032CDA23-5111-4C7C-9F88-FC915DFE84E2}"/>
              </a:ext>
            </a:extLst>
          </p:cNvPr>
          <p:cNvSpPr>
            <a:spLocks noGrp="1"/>
          </p:cNvSpPr>
          <p:nvPr>
            <p:ph sz="quarter" idx="4"/>
          </p:nvPr>
        </p:nvSpPr>
        <p:spPr>
          <a:xfrm>
            <a:off x="6172200" y="2094470"/>
            <a:ext cx="5183188" cy="4095193"/>
          </a:xfrm>
        </p:spPr>
        <p:txBody>
          <a:bodyPr/>
          <a:lstStyle/>
          <a:p>
            <a:pPr lvl="0"/>
            <a:r>
              <a:rPr lang="it-IT" dirty="0"/>
              <a:t>Modifica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
        <p:nvSpPr>
          <p:cNvPr id="8" name="Segnaposto piè di pagina 7">
            <a:extLst>
              <a:ext uri="{FF2B5EF4-FFF2-40B4-BE49-F238E27FC236}">
                <a16:creationId xmlns:a16="http://schemas.microsoft.com/office/drawing/2014/main" id="{B889A1D8-A49E-401B-A013-698DF710A0EF}"/>
              </a:ext>
            </a:extLst>
          </p:cNvPr>
          <p:cNvSpPr>
            <a:spLocks noGrp="1"/>
          </p:cNvSpPr>
          <p:nvPr>
            <p:ph type="ftr" sz="quarter" idx="11"/>
          </p:nvPr>
        </p:nvSpPr>
        <p:spPr/>
        <p:txBody>
          <a:bodyPr/>
          <a:lstStyle/>
          <a:p>
            <a:pPr algn="l"/>
            <a:r>
              <a:rPr lang="it-IT" dirty="0"/>
              <a:t>Matteo Francia – University of Bologna</a:t>
            </a:r>
          </a:p>
        </p:txBody>
      </p:sp>
      <p:sp>
        <p:nvSpPr>
          <p:cNvPr id="9" name="Segnaposto numero diapositiva 8">
            <a:extLst>
              <a:ext uri="{FF2B5EF4-FFF2-40B4-BE49-F238E27FC236}">
                <a16:creationId xmlns:a16="http://schemas.microsoft.com/office/drawing/2014/main" id="{C343094F-A5F2-4149-9B7A-8AACEB8F7C90}"/>
              </a:ext>
            </a:extLst>
          </p:cNvPr>
          <p:cNvSpPr>
            <a:spLocks noGrp="1"/>
          </p:cNvSpPr>
          <p:nvPr>
            <p:ph type="sldNum" sz="quarter" idx="12"/>
          </p:nvPr>
        </p:nvSpPr>
        <p:spPr/>
        <p:txBody>
          <a:bodyPr/>
          <a:lstStyle/>
          <a:p>
            <a:fld id="{5DD6F1BA-2510-46FC-9346-AB1F3CA1593B}" type="slidenum">
              <a:rPr lang="it-IT" smtClean="0"/>
              <a:t>‹#›</a:t>
            </a:fld>
            <a:endParaRPr lang="it-IT" dirty="0"/>
          </a:p>
        </p:txBody>
      </p:sp>
      <p:sp>
        <p:nvSpPr>
          <p:cNvPr id="7" name="Segnaposto contenuto 2">
            <a:extLst>
              <a:ext uri="{FF2B5EF4-FFF2-40B4-BE49-F238E27FC236}">
                <a16:creationId xmlns:a16="http://schemas.microsoft.com/office/drawing/2014/main" id="{8CC9D9CE-C315-CC2D-2FC3-D1E19373E303}"/>
              </a:ext>
            </a:extLst>
          </p:cNvPr>
          <p:cNvSpPr>
            <a:spLocks noGrp="1"/>
          </p:cNvSpPr>
          <p:nvPr>
            <p:ph idx="13" hasCustomPrompt="1"/>
          </p:nvPr>
        </p:nvSpPr>
        <p:spPr>
          <a:xfrm>
            <a:off x="838200" y="6119199"/>
            <a:ext cx="10515600" cy="365125"/>
          </a:xfrm>
        </p:spPr>
        <p:txBody>
          <a:bodyPr/>
          <a:lstStyle>
            <a:lvl1pPr>
              <a:defRPr sz="1200"/>
            </a:lvl1pPr>
          </a:lstStyle>
          <a:p>
            <a:pPr lvl="0"/>
            <a:r>
              <a:rPr lang="it-IT" dirty="0"/>
              <a:t>Modifica gli stili del testo dello schema</a:t>
            </a:r>
          </a:p>
        </p:txBody>
      </p:sp>
    </p:spTree>
    <p:extLst>
      <p:ext uri="{BB962C8B-B14F-4D97-AF65-F5344CB8AC3E}">
        <p14:creationId xmlns:p14="http://schemas.microsoft.com/office/powerpoint/2010/main" val="33180068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Segnaposto testo 2">
            <a:extLst>
              <a:ext uri="{FF2B5EF4-FFF2-40B4-BE49-F238E27FC236}">
                <a16:creationId xmlns:a16="http://schemas.microsoft.com/office/drawing/2014/main" id="{00C583F4-98E8-40DC-AD4D-F5E79E17F41F}"/>
              </a:ext>
            </a:extLst>
          </p:cNvPr>
          <p:cNvSpPr>
            <a:spLocks noGrp="1"/>
          </p:cNvSpPr>
          <p:nvPr>
            <p:ph type="body" idx="1"/>
          </p:nvPr>
        </p:nvSpPr>
        <p:spPr>
          <a:xfrm>
            <a:off x="838200" y="1700499"/>
            <a:ext cx="10515600" cy="4351338"/>
          </a:xfrm>
          <a:prstGeom prst="rect">
            <a:avLst/>
          </a:prstGeom>
        </p:spPr>
        <p:txBody>
          <a:bodyPr vert="horz" lIns="91440" tIns="45720" rIns="91440" bIns="45720" rtlCol="0" anchor="ctr">
            <a:noAutofit/>
          </a:bodyPr>
          <a:lstStyle/>
          <a:p>
            <a:pPr lvl="0"/>
            <a:r>
              <a:rPr lang="en-US" noProof="0"/>
              <a:t>Modifica gli stili del testo dello schema</a:t>
            </a:r>
          </a:p>
          <a:p>
            <a:pPr lvl="1"/>
            <a:r>
              <a:rPr lang="en-US" noProof="0"/>
              <a:t>Secondo livello</a:t>
            </a:r>
          </a:p>
          <a:p>
            <a:pPr lvl="2"/>
            <a:r>
              <a:rPr lang="en-US" noProof="0"/>
              <a:t>Terzo livello</a:t>
            </a:r>
          </a:p>
          <a:p>
            <a:pPr lvl="3"/>
            <a:r>
              <a:rPr lang="en-US" noProof="0"/>
              <a:t>Quarto livello</a:t>
            </a:r>
          </a:p>
          <a:p>
            <a:pPr lvl="4"/>
            <a:r>
              <a:rPr lang="en-US" noProof="0"/>
              <a:t>Quinto livello</a:t>
            </a:r>
          </a:p>
        </p:txBody>
      </p:sp>
      <p:sp>
        <p:nvSpPr>
          <p:cNvPr id="5" name="Segnaposto piè di pagina 4">
            <a:extLst>
              <a:ext uri="{FF2B5EF4-FFF2-40B4-BE49-F238E27FC236}">
                <a16:creationId xmlns:a16="http://schemas.microsoft.com/office/drawing/2014/main" id="{7BD144C8-4D3E-4DAE-B6E8-EF6A6A53A6CD}"/>
              </a:ext>
            </a:extLst>
          </p:cNvPr>
          <p:cNvSpPr>
            <a:spLocks noGrp="1"/>
          </p:cNvSpPr>
          <p:nvPr>
            <p:ph type="ftr" sz="quarter" idx="3"/>
          </p:nvPr>
        </p:nvSpPr>
        <p:spPr>
          <a:xfrm>
            <a:off x="-1" y="6492875"/>
            <a:ext cx="2837793" cy="365125"/>
          </a:xfrm>
          <a:prstGeom prst="rect">
            <a:avLst/>
          </a:prstGeom>
        </p:spPr>
        <p:txBody>
          <a:bodyPr vert="horz" lIns="91440" tIns="45720" rIns="91440" bIns="45720" rtlCol="0" anchor="ctr"/>
          <a:lstStyle>
            <a:lvl1pPr algn="ctr">
              <a:defRPr sz="1200">
                <a:solidFill>
                  <a:schemeClr val="tx1">
                    <a:tint val="75000"/>
                  </a:schemeClr>
                </a:solidFill>
                <a:latin typeface="Helvetica" panose="020B0604020202020204" pitchFamily="34" charset="0"/>
                <a:cs typeface="Helvetica" panose="020B0604020202020204" pitchFamily="34" charset="0"/>
              </a:defRPr>
            </a:lvl1pPr>
          </a:lstStyle>
          <a:p>
            <a:pPr algn="l"/>
            <a:r>
              <a:rPr lang="en-US" noProof="0" dirty="0"/>
              <a:t>Matteo Francia – University of Bologna</a:t>
            </a:r>
          </a:p>
        </p:txBody>
      </p:sp>
      <p:sp>
        <p:nvSpPr>
          <p:cNvPr id="6" name="Segnaposto numero diapositiva 5">
            <a:extLst>
              <a:ext uri="{FF2B5EF4-FFF2-40B4-BE49-F238E27FC236}">
                <a16:creationId xmlns:a16="http://schemas.microsoft.com/office/drawing/2014/main" id="{F68FB3C0-5440-4E88-91CC-64E6412D9503}"/>
              </a:ext>
            </a:extLst>
          </p:cNvPr>
          <p:cNvSpPr>
            <a:spLocks noGrp="1"/>
          </p:cNvSpPr>
          <p:nvPr>
            <p:ph type="sldNum" sz="quarter" idx="4"/>
          </p:nvPr>
        </p:nvSpPr>
        <p:spPr>
          <a:xfrm>
            <a:off x="9448800" y="6492874"/>
            <a:ext cx="2743200" cy="365125"/>
          </a:xfrm>
          <a:prstGeom prst="rect">
            <a:avLst/>
          </a:prstGeom>
        </p:spPr>
        <p:txBody>
          <a:bodyPr vert="horz" lIns="91440" tIns="45720" rIns="91440" bIns="45720" rtlCol="0" anchor="ctr"/>
          <a:lstStyle>
            <a:lvl1pPr algn="r">
              <a:defRPr sz="1200">
                <a:solidFill>
                  <a:schemeClr val="tx1">
                    <a:tint val="75000"/>
                  </a:schemeClr>
                </a:solidFill>
                <a:latin typeface="Helvetica" panose="020B0604020202020204" pitchFamily="34" charset="0"/>
                <a:cs typeface="Helvetica" panose="020B0604020202020204" pitchFamily="34" charset="0"/>
              </a:defRPr>
            </a:lvl1pPr>
          </a:lstStyle>
          <a:p>
            <a:fld id="{5DD6F1BA-2510-46FC-9346-AB1F3CA1593B}" type="slidenum">
              <a:rPr lang="en-US" noProof="0" smtClean="0"/>
              <a:pPr/>
              <a:t>‹#›</a:t>
            </a:fld>
            <a:endParaRPr lang="en-US" noProof="0" dirty="0"/>
          </a:p>
        </p:txBody>
      </p:sp>
      <p:sp>
        <p:nvSpPr>
          <p:cNvPr id="7" name="Segnaposto piè di pagina 4">
            <a:extLst>
              <a:ext uri="{FF2B5EF4-FFF2-40B4-BE49-F238E27FC236}">
                <a16:creationId xmlns:a16="http://schemas.microsoft.com/office/drawing/2014/main" id="{38244904-21AE-45D0-AF1E-12336AFA4C18}"/>
              </a:ext>
            </a:extLst>
          </p:cNvPr>
          <p:cNvSpPr txBox="1">
            <a:spLocks/>
          </p:cNvSpPr>
          <p:nvPr userDrawn="1"/>
        </p:nvSpPr>
        <p:spPr>
          <a:xfrm>
            <a:off x="4206562" y="6492875"/>
            <a:ext cx="3778876" cy="365125"/>
          </a:xfrm>
          <a:prstGeom prst="rect">
            <a:avLst/>
          </a:prstGeom>
        </p:spPr>
        <p:txBody>
          <a:bodyPr vert="horz" lIns="91440" tIns="45720" rIns="91440" bIns="45720" rtlCol="0" anchor="ctr"/>
          <a:lstStyle>
            <a:defPPr>
              <a:defRPr lang="it-IT"/>
            </a:defPPr>
            <a:lvl1pPr>
              <a:defRPr sz="1200">
                <a:solidFill>
                  <a:schemeClr val="tx1">
                    <a:tint val="75000"/>
                  </a:schemeClr>
                </a:solidFill>
                <a:latin typeface="Helvetica" panose="020B0604020202020204" pitchFamily="34" charset="0"/>
                <a:cs typeface="Helvetica"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noProof="0" dirty="0"/>
              <a:t>BIG DATA AND CLOUD PLATFORMS – MODULO 2</a:t>
            </a:r>
          </a:p>
        </p:txBody>
      </p:sp>
      <p:sp>
        <p:nvSpPr>
          <p:cNvPr id="4" name="Title Placeholder 3">
            <a:extLst>
              <a:ext uri="{FF2B5EF4-FFF2-40B4-BE49-F238E27FC236}">
                <a16:creationId xmlns:a16="http://schemas.microsoft.com/office/drawing/2014/main" id="{A193A915-5708-4181-83D1-95D08588AB7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noProof="0"/>
              <a:t>Click to edit Master title style</a:t>
            </a:r>
          </a:p>
        </p:txBody>
      </p:sp>
    </p:spTree>
    <p:extLst>
      <p:ext uri="{BB962C8B-B14F-4D97-AF65-F5344CB8AC3E}">
        <p14:creationId xmlns:p14="http://schemas.microsoft.com/office/powerpoint/2010/main" val="762068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2" r:id="rId3"/>
    <p:sldLayoutId id="2147483661" r:id="rId4"/>
    <p:sldLayoutId id="2147483660" r:id="rId5"/>
    <p:sldLayoutId id="2147483651" r:id="rId6"/>
    <p:sldLayoutId id="2147483652" r:id="rId7"/>
    <p:sldLayoutId id="2147483663" r:id="rId8"/>
    <p:sldLayoutId id="2147483653" r:id="rId9"/>
    <p:sldLayoutId id="2147483654" r:id="rId10"/>
    <p:sldLayoutId id="2147483655" r:id="rId11"/>
    <p:sldLayoutId id="2147483656" r:id="rId12"/>
    <p:sldLayoutId id="2147483657" r:id="rId13"/>
    <p:sldLayoutId id="2147483658" r:id="rId14"/>
    <p:sldLayoutId id="2147483659" r:id="rId15"/>
  </p:sldLayoutIdLst>
  <p:hf hdr="0" dt="0"/>
  <p:txStyles>
    <p:titleStyle>
      <a:lvl1pPr algn="l" defTabSz="914400" rtl="0" eaLnBrk="1" latinLnBrk="0" hangingPunct="1">
        <a:lnSpc>
          <a:spcPct val="90000"/>
        </a:lnSpc>
        <a:spcBef>
          <a:spcPct val="0"/>
        </a:spcBef>
        <a:buNone/>
        <a:defRPr sz="4800" kern="1200">
          <a:solidFill>
            <a:schemeClr val="tx1"/>
          </a:solidFill>
          <a:latin typeface="Helvetica" panose="020B0604020202020204" pitchFamily="34" charset="0"/>
          <a:ea typeface="+mj-ea"/>
          <a:cs typeface="Helvetica" panose="020B0604020202020204" pitchFamily="34" charset="0"/>
        </a:defRPr>
      </a:lvl1pPr>
    </p:titleStyle>
    <p:bodyStyle>
      <a:lvl1pPr marL="0" indent="0" algn="l" defTabSz="914400" rtl="0" eaLnBrk="1" latinLnBrk="0" hangingPunct="1">
        <a:lnSpc>
          <a:spcPct val="90000"/>
        </a:lnSpc>
        <a:spcBef>
          <a:spcPts val="1000"/>
        </a:spcBef>
        <a:buFont typeface="Wingdings" panose="05000000000000000000" pitchFamily="2" charset="2"/>
        <a:buNone/>
        <a:defRPr sz="24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hyperlink" Target="https://xkcd.com/2054/" TargetMode="External"/><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3" Type="http://schemas.openxmlformats.org/officeDocument/2006/relationships/image" Target="../media/image72.svg"/><Relationship Id="rId2" Type="http://schemas.openxmlformats.org/officeDocument/2006/relationships/image" Target="../media/image71.png"/><Relationship Id="rId1" Type="http://schemas.openxmlformats.org/officeDocument/2006/relationships/slideLayout" Target="../slideLayouts/slideLayout7.xml"/><Relationship Id="rId4" Type="http://schemas.openxmlformats.org/officeDocument/2006/relationships/image" Target="../media/image73.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hyperlink" Target="https://console.aws.amazon.com/console" TargetMode="External"/><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jpg"/><Relationship Id="rId2" Type="http://schemas.openxmlformats.org/officeDocument/2006/relationships/image" Target="../media/image5.jp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2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hyperlink" Target="https://aws.amazon.com/products/databases/" TargetMode="External"/><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hyperlink" Target="https://aws.amazon.com/products/databases/" TargetMode="External"/><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3" Type="http://schemas.openxmlformats.org/officeDocument/2006/relationships/hyperlink" Target="https://cloud.google.com/products/databases" TargetMode="External"/><Relationship Id="rId2" Type="http://schemas.openxmlformats.org/officeDocument/2006/relationships/image" Target="../media/image78.png"/><Relationship Id="rId1" Type="http://schemas.openxmlformats.org/officeDocument/2006/relationships/slideLayout" Target="../slideLayouts/slideLayout4.xml"/><Relationship Id="rId4" Type="http://schemas.openxmlformats.org/officeDocument/2006/relationships/image" Target="../media/image79.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hyperlink" Target="https://aws.amazon.com/s3/storage-classes/" TargetMode="External"/><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3" Type="http://schemas.openxmlformats.org/officeDocument/2006/relationships/hyperlink" Target="https://docs.aws.amazon.com/AmazonS3/latest/userguide/object-lifecycle-mgmt.html" TargetMode="External"/><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3" Type="http://schemas.openxmlformats.org/officeDocument/2006/relationships/hyperlink" Target="https://cloud.google.com/blog/products/storage-data-transfer/archive-storage-class-for-coldest-data-now-available" TargetMode="External"/><Relationship Id="rId2" Type="http://schemas.openxmlformats.org/officeDocument/2006/relationships/image" Target="../media/image81.png"/><Relationship Id="rId1" Type="http://schemas.openxmlformats.org/officeDocument/2006/relationships/slideLayout" Target="../slideLayouts/slideLayout4.xml"/><Relationship Id="rId4" Type="http://schemas.openxmlformats.org/officeDocument/2006/relationships/image" Target="../media/image82.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2" Type="http://schemas.openxmlformats.org/officeDocument/2006/relationships/image" Target="../media/image83.jp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0.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hyperlink" Target="https://aws.amazon.com/snowball/" TargetMode="Externa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hyperlink" Target="https://youtu.be/8vQmTZTq7nw" TargetMode="External"/><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image" Target="../media/image86.jpg"/><Relationship Id="rId2" Type="http://schemas.openxmlformats.org/officeDocument/2006/relationships/hyperlink" Target="https://www.manning.com/books/event-streams-in-action" TargetMode="Externa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87.jpg"/><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image" Target="../media/image90.jp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2" Type="http://schemas.openxmlformats.org/officeDocument/2006/relationships/image" Target="../media/image91.jp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hyperlink" Target="https://www.gartner.com/en/information-technology/glossary" TargetMode="Externa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image" Target="../media/image92.jpg"/><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3" Type="http://schemas.openxmlformats.org/officeDocument/2006/relationships/hyperlink" Target="https://docs.aws.amazon.com/streams/latest/dev/key-concepts.html" TargetMode="External"/><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3" Type="http://schemas.openxmlformats.org/officeDocument/2006/relationships/hyperlink" Target="https://aws.amazon.com/kinesis/data-firehose" TargetMode="External"/><Relationship Id="rId2" Type="http://schemas.openxmlformats.org/officeDocument/2006/relationships/hyperlink" Target="https://aws.amazon.com/cloudwatch/" TargetMode="Externa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image" Target="../media/image96.jpg"/><Relationship Id="rId2" Type="http://schemas.openxmlformats.org/officeDocument/2006/relationships/hyperlink" Target="https://www.manning.com/books/aws-lambda-in-action" TargetMode="External"/><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3" Type="http://schemas.openxmlformats.org/officeDocument/2006/relationships/hyperlink" Target="https://aws.amazon.com/api-gateway" TargetMode="External"/><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3" Type="http://schemas.openxmlformats.org/officeDocument/2006/relationships/hyperlink" Target="https://aws.amazon.com/ec2/" TargetMode="External"/><Relationship Id="rId2" Type="http://schemas.openxmlformats.org/officeDocument/2006/relationships/image" Target="../media/image101.png"/><Relationship Id="rId1" Type="http://schemas.openxmlformats.org/officeDocument/2006/relationships/slideLayout" Target="../slideLayouts/slideLayout7.xml"/><Relationship Id="rId4" Type="http://schemas.openxmlformats.org/officeDocument/2006/relationships/hyperlink" Target="https://docs.aws.amazon.com/AWSEC2/latest/UserGuide/compute-optimized-instances.html" TargetMode="External"/></Relationships>
</file>

<file path=ppt/slides/_rels/slide169.xml.rels><?xml version="1.0" encoding="UTF-8" standalone="yes"?>
<Relationships xmlns="http://schemas.openxmlformats.org/package/2006/relationships"><Relationship Id="rId2" Type="http://schemas.openxmlformats.org/officeDocument/2006/relationships/hyperlink" Target="https://aws.amazon.com/ec2/instance-types/"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hyperlink" Target="https://aws.amazon.com/ec2/instance-types/" TargetMode="External"/><Relationship Id="rId2" Type="http://schemas.openxmlformats.org/officeDocument/2006/relationships/image" Target="../media/image102.png"/><Relationship Id="rId1" Type="http://schemas.openxmlformats.org/officeDocument/2006/relationships/slideLayout" Target="../slideLayouts/slideLayout7.xml"/><Relationship Id="rId4" Type="http://schemas.openxmlformats.org/officeDocument/2006/relationships/image" Target="../media/image103.png"/></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73.xml.rels><?xml version="1.0" encoding="UTF-8" standalone="yes"?>
<Relationships xmlns="http://schemas.openxmlformats.org/package/2006/relationships"><Relationship Id="rId3" Type="http://schemas.openxmlformats.org/officeDocument/2006/relationships/image" Target="../media/image105.jpg"/><Relationship Id="rId2" Type="http://schemas.openxmlformats.org/officeDocument/2006/relationships/image" Target="../media/image104.jpg"/><Relationship Id="rId1" Type="http://schemas.openxmlformats.org/officeDocument/2006/relationships/slideLayout" Target="../slideLayouts/slideLayout7.xml"/><Relationship Id="rId6" Type="http://schemas.openxmlformats.org/officeDocument/2006/relationships/image" Target="../media/image108.jpg"/><Relationship Id="rId5" Type="http://schemas.openxmlformats.org/officeDocument/2006/relationships/image" Target="../media/image107.jpg"/><Relationship Id="rId4" Type="http://schemas.openxmlformats.org/officeDocument/2006/relationships/image" Target="../media/image106.jpg"/></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2.xml"/><Relationship Id="rId4" Type="http://schemas.openxmlformats.org/officeDocument/2006/relationships/image" Target="../media/image111.png"/></Relationships>
</file>

<file path=ppt/slides/_rels/slide176.xml.rels><?xml version="1.0" encoding="UTF-8" standalone="yes"?>
<Relationships xmlns="http://schemas.openxmlformats.org/package/2006/relationships"><Relationship Id="rId3" Type="http://schemas.openxmlformats.org/officeDocument/2006/relationships/image" Target="../media/image113.sv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3" Type="http://schemas.openxmlformats.org/officeDocument/2006/relationships/image" Target="../media/image115.svg"/><Relationship Id="rId2" Type="http://schemas.openxmlformats.org/officeDocument/2006/relationships/image" Target="../media/image114.png"/><Relationship Id="rId1" Type="http://schemas.openxmlformats.org/officeDocument/2006/relationships/slideLayout" Target="../slideLayouts/slideLayout7.xml"/><Relationship Id="rId5" Type="http://schemas.openxmlformats.org/officeDocument/2006/relationships/image" Target="../media/image117.svg"/><Relationship Id="rId4" Type="http://schemas.openxmlformats.org/officeDocument/2006/relationships/image" Target="../media/image116.png"/></Relationships>
</file>

<file path=ppt/slides/_rels/slide178.xml.rels><?xml version="1.0" encoding="UTF-8" standalone="yes"?>
<Relationships xmlns="http://schemas.openxmlformats.org/package/2006/relationships"><Relationship Id="rId3" Type="http://schemas.openxmlformats.org/officeDocument/2006/relationships/image" Target="../media/image119.svg"/><Relationship Id="rId7" Type="http://schemas.openxmlformats.org/officeDocument/2006/relationships/image" Target="../media/image123.svg"/><Relationship Id="rId2" Type="http://schemas.openxmlformats.org/officeDocument/2006/relationships/image" Target="../media/image118.png"/><Relationship Id="rId1" Type="http://schemas.openxmlformats.org/officeDocument/2006/relationships/slideLayout" Target="../slideLayouts/slideLayout2.xml"/><Relationship Id="rId6" Type="http://schemas.openxmlformats.org/officeDocument/2006/relationships/image" Target="../media/image122.png"/><Relationship Id="rId5" Type="http://schemas.openxmlformats.org/officeDocument/2006/relationships/image" Target="../media/image121.svg"/><Relationship Id="rId4" Type="http://schemas.openxmlformats.org/officeDocument/2006/relationships/image" Target="../media/image120.png"/></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9.png"/><Relationship Id="rId1" Type="http://schemas.openxmlformats.org/officeDocument/2006/relationships/slideLayout" Target="../slideLayouts/slideLayout7.xml"/><Relationship Id="rId4" Type="http://schemas.openxmlformats.org/officeDocument/2006/relationships/image" Target="../media/image130.png"/></Relationships>
</file>

<file path=ppt/slides/_rels/slide185.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26.png"/><Relationship Id="rId1" Type="http://schemas.openxmlformats.org/officeDocument/2006/relationships/slideLayout" Target="../slideLayouts/slideLayout7.xml"/><Relationship Id="rId4" Type="http://schemas.openxmlformats.org/officeDocument/2006/relationships/image" Target="../media/image130.png"/></Relationships>
</file>

<file path=ppt/slides/_rels/slide186.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32.png"/><Relationship Id="rId1" Type="http://schemas.openxmlformats.org/officeDocument/2006/relationships/slideLayout" Target="../slideLayouts/slideLayout7.xml"/><Relationship Id="rId4" Type="http://schemas.openxmlformats.org/officeDocument/2006/relationships/image" Target="../media/image130.png"/></Relationships>
</file>

<file path=ppt/slides/_rels/slide187.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26.png"/><Relationship Id="rId1" Type="http://schemas.openxmlformats.org/officeDocument/2006/relationships/slideLayout" Target="../slideLayouts/slideLayout7.xml"/><Relationship Id="rId4" Type="http://schemas.openxmlformats.org/officeDocument/2006/relationships/image" Target="../media/image130.png"/></Relationships>
</file>

<file path=ppt/slides/_rels/slide188.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34.png"/><Relationship Id="rId1" Type="http://schemas.openxmlformats.org/officeDocument/2006/relationships/slideLayout" Target="../slideLayouts/slideLayout7.xml"/><Relationship Id="rId4" Type="http://schemas.openxmlformats.org/officeDocument/2006/relationships/image" Target="../media/image130.png"/></Relationships>
</file>

<file path=ppt/slides/_rels/slide189.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hyperlink" Target="https://doi.org/10.1007/978-1-4614-8265-9_80734" TargetMode="External"/><Relationship Id="rId2" Type="http://schemas.openxmlformats.org/officeDocument/2006/relationships/image" Target="../media/image12.jp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9.xml.rels><?xml version="1.0" encoding="UTF-8" standalone="yes"?>
<Relationships xmlns="http://schemas.openxmlformats.org/package/2006/relationships"><Relationship Id="rId3" Type="http://schemas.openxmlformats.org/officeDocument/2006/relationships/image" Target="../media/image144.svg"/><Relationship Id="rId7" Type="http://schemas.openxmlformats.org/officeDocument/2006/relationships/image" Target="../media/image148.png"/><Relationship Id="rId2" Type="http://schemas.openxmlformats.org/officeDocument/2006/relationships/image" Target="../media/image143.png"/><Relationship Id="rId1" Type="http://schemas.openxmlformats.org/officeDocument/2006/relationships/slideLayout" Target="../slideLayouts/slideLayout7.xml"/><Relationship Id="rId6" Type="http://schemas.openxmlformats.org/officeDocument/2006/relationships/image" Target="../media/image147.png"/><Relationship Id="rId5" Type="http://schemas.openxmlformats.org/officeDocument/2006/relationships/image" Target="../media/image146.png"/><Relationship Id="rId4" Type="http://schemas.openxmlformats.org/officeDocument/2006/relationships/image" Target="../media/image145.png"/></Relationships>
</file>

<file path=ppt/slides/_rels/slide2.xml.rels><?xml version="1.0" encoding="UTF-8" standalone="yes"?>
<Relationships xmlns="http://schemas.openxmlformats.org/package/2006/relationships"><Relationship Id="rId3" Type="http://schemas.openxmlformats.org/officeDocument/2006/relationships/hyperlink" Target="https://big.csr.unibo.it/teaching/" TargetMode="External"/><Relationship Id="rId2" Type="http://schemas.openxmlformats.org/officeDocument/2006/relationships/hyperlink" Target="mailto:m.francia@unibo.it" TargetMode="Externa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0.xml.rels><?xml version="1.0" encoding="UTF-8" standalone="yes"?>
<Relationships xmlns="http://schemas.openxmlformats.org/package/2006/relationships"><Relationship Id="rId3" Type="http://schemas.openxmlformats.org/officeDocument/2006/relationships/image" Target="../media/image144.svg"/><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3" Type="http://schemas.openxmlformats.org/officeDocument/2006/relationships/image" Target="../media/image150.svg"/><Relationship Id="rId2" Type="http://schemas.openxmlformats.org/officeDocument/2006/relationships/image" Target="../media/image149.png"/><Relationship Id="rId1" Type="http://schemas.openxmlformats.org/officeDocument/2006/relationships/slideLayout" Target="../slideLayouts/slideLayout2.xml"/><Relationship Id="rId5" Type="http://schemas.openxmlformats.org/officeDocument/2006/relationships/image" Target="../media/image152.svg"/><Relationship Id="rId4" Type="http://schemas.openxmlformats.org/officeDocument/2006/relationships/image" Target="../media/image151.png"/></Relationships>
</file>

<file path=ppt/slides/_rels/slide202.xml.rels><?xml version="1.0" encoding="UTF-8" standalone="yes"?>
<Relationships xmlns="http://schemas.openxmlformats.org/package/2006/relationships"><Relationship Id="rId2" Type="http://schemas.openxmlformats.org/officeDocument/2006/relationships/hyperlink" Target="https://www.rect.coreto-europe.com/en/search.html?clearsearch=1" TargetMode="External"/><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3" Type="http://schemas.openxmlformats.org/officeDocument/2006/relationships/hyperlink" Target="https://www.rect.coreto-europe.com/en" TargetMode="External"/><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3" Type="http://schemas.openxmlformats.org/officeDocument/2006/relationships/hyperlink" Target="https://www.cloudera.com/products/pricing/product-features.html" TargetMode="External"/><Relationship Id="rId2" Type="http://schemas.openxmlformats.org/officeDocument/2006/relationships/hyperlink" Target="https://www.cloudera.com/products/pricing.html#private-cloud-services" TargetMode="External"/><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2" Type="http://schemas.openxmlformats.org/officeDocument/2006/relationships/hyperlink" Target="https://calculator.aws/#/estimate" TargetMode="External"/><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3" Type="http://schemas.openxmlformats.org/officeDocument/2006/relationships/hyperlink" Target="https://calculator.aws/#/estimate?id=7757afffccc3cafdcfdeb212b74623ef02ed5a36" TargetMode="External"/><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3" Type="http://schemas.openxmlformats.org/officeDocument/2006/relationships/image" Target="../media/image156.svg"/><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9.xml"/></Relationships>
</file>

<file path=ppt/slides/_rels/slide219.xml.rels><?xml version="1.0" encoding="UTF-8" standalone="yes"?>
<Relationships xmlns="http://schemas.openxmlformats.org/package/2006/relationships"><Relationship Id="rId3" Type="http://schemas.openxmlformats.org/officeDocument/2006/relationships/hyperlink" Target="https://aws.amazon.com/emr"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hyperlink" Target="https://dunnsolutions.com/business-analytics/big-data-analytics/data-lake-consulting" TargetMode="External"/><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3" Type="http://schemas.openxmlformats.org/officeDocument/2006/relationships/hyperlink" Target="https://aws.amazon.com/emr"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13" Type="http://schemas.openxmlformats.org/officeDocument/2006/relationships/image" Target="../media/image172.png"/><Relationship Id="rId18" Type="http://schemas.openxmlformats.org/officeDocument/2006/relationships/image" Target="../media/image177.png"/><Relationship Id="rId26" Type="http://schemas.openxmlformats.org/officeDocument/2006/relationships/image" Target="../media/image185.png"/><Relationship Id="rId39" Type="http://schemas.openxmlformats.org/officeDocument/2006/relationships/image" Target="../media/image198.png"/><Relationship Id="rId21" Type="http://schemas.openxmlformats.org/officeDocument/2006/relationships/image" Target="../media/image180.png"/><Relationship Id="rId34" Type="http://schemas.openxmlformats.org/officeDocument/2006/relationships/image" Target="../media/image193.png"/><Relationship Id="rId42" Type="http://schemas.openxmlformats.org/officeDocument/2006/relationships/image" Target="../media/image201.png"/><Relationship Id="rId47" Type="http://schemas.openxmlformats.org/officeDocument/2006/relationships/image" Target="../media/image206.png"/><Relationship Id="rId50" Type="http://schemas.openxmlformats.org/officeDocument/2006/relationships/image" Target="../media/image209.png"/><Relationship Id="rId55" Type="http://schemas.openxmlformats.org/officeDocument/2006/relationships/image" Target="../media/image214.png"/><Relationship Id="rId7" Type="http://schemas.openxmlformats.org/officeDocument/2006/relationships/image" Target="../media/image166.png"/><Relationship Id="rId2" Type="http://schemas.openxmlformats.org/officeDocument/2006/relationships/image" Target="../media/image161.png"/><Relationship Id="rId16" Type="http://schemas.openxmlformats.org/officeDocument/2006/relationships/image" Target="../media/image175.png"/><Relationship Id="rId29" Type="http://schemas.openxmlformats.org/officeDocument/2006/relationships/image" Target="../media/image188.png"/><Relationship Id="rId11" Type="http://schemas.openxmlformats.org/officeDocument/2006/relationships/image" Target="../media/image170.png"/><Relationship Id="rId24" Type="http://schemas.openxmlformats.org/officeDocument/2006/relationships/image" Target="../media/image183.png"/><Relationship Id="rId32" Type="http://schemas.openxmlformats.org/officeDocument/2006/relationships/image" Target="../media/image191.png"/><Relationship Id="rId37" Type="http://schemas.openxmlformats.org/officeDocument/2006/relationships/image" Target="../media/image196.png"/><Relationship Id="rId40" Type="http://schemas.openxmlformats.org/officeDocument/2006/relationships/image" Target="../media/image199.png"/><Relationship Id="rId45" Type="http://schemas.openxmlformats.org/officeDocument/2006/relationships/image" Target="../media/image204.png"/><Relationship Id="rId53" Type="http://schemas.openxmlformats.org/officeDocument/2006/relationships/image" Target="../media/image212.png"/><Relationship Id="rId58" Type="http://schemas.openxmlformats.org/officeDocument/2006/relationships/image" Target="../media/image217.png"/><Relationship Id="rId5" Type="http://schemas.openxmlformats.org/officeDocument/2006/relationships/image" Target="../media/image164.png"/><Relationship Id="rId19" Type="http://schemas.openxmlformats.org/officeDocument/2006/relationships/image" Target="../media/image178.png"/><Relationship Id="rId4" Type="http://schemas.openxmlformats.org/officeDocument/2006/relationships/image" Target="../media/image163.png"/><Relationship Id="rId9" Type="http://schemas.openxmlformats.org/officeDocument/2006/relationships/image" Target="../media/image168.png"/><Relationship Id="rId14" Type="http://schemas.openxmlformats.org/officeDocument/2006/relationships/image" Target="../media/image173.png"/><Relationship Id="rId22" Type="http://schemas.openxmlformats.org/officeDocument/2006/relationships/image" Target="../media/image181.png"/><Relationship Id="rId27" Type="http://schemas.openxmlformats.org/officeDocument/2006/relationships/image" Target="../media/image186.png"/><Relationship Id="rId30" Type="http://schemas.openxmlformats.org/officeDocument/2006/relationships/image" Target="../media/image189.png"/><Relationship Id="rId35" Type="http://schemas.openxmlformats.org/officeDocument/2006/relationships/image" Target="../media/image194.png"/><Relationship Id="rId43" Type="http://schemas.openxmlformats.org/officeDocument/2006/relationships/image" Target="../media/image202.png"/><Relationship Id="rId48" Type="http://schemas.openxmlformats.org/officeDocument/2006/relationships/image" Target="../media/image207.png"/><Relationship Id="rId56" Type="http://schemas.openxmlformats.org/officeDocument/2006/relationships/image" Target="../media/image215.png"/><Relationship Id="rId8" Type="http://schemas.openxmlformats.org/officeDocument/2006/relationships/image" Target="../media/image167.png"/><Relationship Id="rId51" Type="http://schemas.openxmlformats.org/officeDocument/2006/relationships/image" Target="../media/image210.png"/><Relationship Id="rId3" Type="http://schemas.openxmlformats.org/officeDocument/2006/relationships/image" Target="../media/image162.png"/><Relationship Id="rId12" Type="http://schemas.openxmlformats.org/officeDocument/2006/relationships/image" Target="../media/image171.png"/><Relationship Id="rId17" Type="http://schemas.openxmlformats.org/officeDocument/2006/relationships/image" Target="../media/image176.png"/><Relationship Id="rId25" Type="http://schemas.openxmlformats.org/officeDocument/2006/relationships/image" Target="../media/image184.png"/><Relationship Id="rId33" Type="http://schemas.openxmlformats.org/officeDocument/2006/relationships/image" Target="../media/image192.png"/><Relationship Id="rId38" Type="http://schemas.openxmlformats.org/officeDocument/2006/relationships/image" Target="../media/image197.png"/><Relationship Id="rId46" Type="http://schemas.openxmlformats.org/officeDocument/2006/relationships/image" Target="../media/image205.png"/><Relationship Id="rId59" Type="http://schemas.openxmlformats.org/officeDocument/2006/relationships/image" Target="../media/image218.png"/><Relationship Id="rId20" Type="http://schemas.openxmlformats.org/officeDocument/2006/relationships/image" Target="../media/image179.png"/><Relationship Id="rId41" Type="http://schemas.openxmlformats.org/officeDocument/2006/relationships/image" Target="../media/image200.png"/><Relationship Id="rId54" Type="http://schemas.openxmlformats.org/officeDocument/2006/relationships/image" Target="../media/image213.png"/><Relationship Id="rId1" Type="http://schemas.openxmlformats.org/officeDocument/2006/relationships/slideLayout" Target="../slideLayouts/slideLayout2.xml"/><Relationship Id="rId6" Type="http://schemas.openxmlformats.org/officeDocument/2006/relationships/image" Target="../media/image165.png"/><Relationship Id="rId15" Type="http://schemas.openxmlformats.org/officeDocument/2006/relationships/image" Target="../media/image174.png"/><Relationship Id="rId23" Type="http://schemas.openxmlformats.org/officeDocument/2006/relationships/image" Target="../media/image182.png"/><Relationship Id="rId28" Type="http://schemas.openxmlformats.org/officeDocument/2006/relationships/image" Target="../media/image187.png"/><Relationship Id="rId36" Type="http://schemas.openxmlformats.org/officeDocument/2006/relationships/image" Target="../media/image195.png"/><Relationship Id="rId49" Type="http://schemas.openxmlformats.org/officeDocument/2006/relationships/image" Target="../media/image208.png"/><Relationship Id="rId57" Type="http://schemas.openxmlformats.org/officeDocument/2006/relationships/image" Target="../media/image216.png"/><Relationship Id="rId10" Type="http://schemas.openxmlformats.org/officeDocument/2006/relationships/image" Target="../media/image169.png"/><Relationship Id="rId31" Type="http://schemas.openxmlformats.org/officeDocument/2006/relationships/image" Target="../media/image190.png"/><Relationship Id="rId44" Type="http://schemas.openxmlformats.org/officeDocument/2006/relationships/image" Target="../media/image203.png"/><Relationship Id="rId52" Type="http://schemas.openxmlformats.org/officeDocument/2006/relationships/image" Target="../media/image211.png"/><Relationship Id="rId60" Type="http://schemas.openxmlformats.org/officeDocument/2006/relationships/image" Target="../media/image219.png"/></Relationships>
</file>

<file path=ppt/slides/_rels/slide222.xml.rels><?xml version="1.0" encoding="UTF-8" standalone="yes"?>
<Relationships xmlns="http://schemas.openxmlformats.org/package/2006/relationships"><Relationship Id="rId8" Type="http://schemas.openxmlformats.org/officeDocument/2006/relationships/image" Target="../media/image226.png"/><Relationship Id="rId13" Type="http://schemas.openxmlformats.org/officeDocument/2006/relationships/image" Target="../media/image231.png"/><Relationship Id="rId3" Type="http://schemas.openxmlformats.org/officeDocument/2006/relationships/image" Target="../media/image221.png"/><Relationship Id="rId7" Type="http://schemas.openxmlformats.org/officeDocument/2006/relationships/image" Target="../media/image225.png"/><Relationship Id="rId12" Type="http://schemas.openxmlformats.org/officeDocument/2006/relationships/image" Target="../media/image230.png"/><Relationship Id="rId2" Type="http://schemas.openxmlformats.org/officeDocument/2006/relationships/image" Target="../media/image220.png"/><Relationship Id="rId1" Type="http://schemas.openxmlformats.org/officeDocument/2006/relationships/slideLayout" Target="../slideLayouts/slideLayout7.xml"/><Relationship Id="rId6" Type="http://schemas.openxmlformats.org/officeDocument/2006/relationships/image" Target="../media/image224.png"/><Relationship Id="rId11" Type="http://schemas.openxmlformats.org/officeDocument/2006/relationships/image" Target="../media/image229.png"/><Relationship Id="rId5" Type="http://schemas.openxmlformats.org/officeDocument/2006/relationships/image" Target="../media/image223.png"/><Relationship Id="rId15" Type="http://schemas.openxmlformats.org/officeDocument/2006/relationships/image" Target="../media/image233.png"/><Relationship Id="rId10" Type="http://schemas.openxmlformats.org/officeDocument/2006/relationships/image" Target="../media/image228.png"/><Relationship Id="rId4" Type="http://schemas.openxmlformats.org/officeDocument/2006/relationships/image" Target="../media/image222.png"/><Relationship Id="rId9" Type="http://schemas.openxmlformats.org/officeDocument/2006/relationships/image" Target="../media/image227.png"/><Relationship Id="rId14" Type="http://schemas.openxmlformats.org/officeDocument/2006/relationships/image" Target="../media/image232.png"/></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2" Type="http://schemas.openxmlformats.org/officeDocument/2006/relationships/hyperlink" Target="https://aws.amazon.com/ec2/pricing/" TargetMode="External"/><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3" Type="http://schemas.openxmlformats.org/officeDocument/2006/relationships/image" Target="../media/image235.png"/><Relationship Id="rId2" Type="http://schemas.openxmlformats.org/officeDocument/2006/relationships/image" Target="../media/image234.png"/><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2" Type="http://schemas.openxmlformats.org/officeDocument/2006/relationships/hyperlink" Target="https://docs.aws.amazon.com/emr/latest/ManagementGuide/emr-plan-instances-guidelines.html" TargetMode="External"/><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2" Type="http://schemas.openxmlformats.org/officeDocument/2006/relationships/image" Target="../media/image236.png"/><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2" Type="http://schemas.openxmlformats.org/officeDocument/2006/relationships/hyperlink" Target="https://docs.aws.amazon.com/emr/latest/ManagementGuide/emr-plan-storage.html"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30.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2" Type="http://schemas.openxmlformats.org/officeDocument/2006/relationships/hyperlink" Target="https://calculator.aws/#/estimate?id=c3780b12bb43b593d05def5a1d5218d9764b8a65" TargetMode="External"/><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7.xml.rels><?xml version="1.0" encoding="UTF-8" standalone="yes"?>
<Relationships xmlns="http://schemas.openxmlformats.org/package/2006/relationships"><Relationship Id="rId3" Type="http://schemas.openxmlformats.org/officeDocument/2006/relationships/image" Target="../media/image237.png"/><Relationship Id="rId2" Type="http://schemas.openxmlformats.org/officeDocument/2006/relationships/hyperlink" Target="https://cordis.europa.eu/project/id/101000256" TargetMode="External"/><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3" Type="http://schemas.openxmlformats.org/officeDocument/2006/relationships/image" Target="../media/image237.png"/><Relationship Id="rId2" Type="http://schemas.openxmlformats.org/officeDocument/2006/relationships/hyperlink" Target="https://cordis.europa.eu/project/id/101000256" TargetMode="External"/><Relationship Id="rId1" Type="http://schemas.openxmlformats.org/officeDocument/2006/relationships/slideLayout" Target="../slideLayouts/slideLayout8.xml"/></Relationships>
</file>

<file path=ppt/slides/_rels/slide239.xml.rels><?xml version="1.0" encoding="UTF-8" standalone="yes"?>
<Relationships xmlns="http://schemas.openxmlformats.org/package/2006/relationships"><Relationship Id="rId3" Type="http://schemas.openxmlformats.org/officeDocument/2006/relationships/image" Target="../media/image2360.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hyperlink" Target="https://docs.google.com/spreadsheets/d/17zEr62CzyqeIy0vU-DcjEUoxf6bMd3ziLSSeIXvk4Lg/edit?usp=sharing"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1.xml.rels><?xml version="1.0" encoding="UTF-8" standalone="yes"?>
<Relationships xmlns="http://schemas.openxmlformats.org/package/2006/relationships"><Relationship Id="rId3" Type="http://schemas.openxmlformats.org/officeDocument/2006/relationships/image" Target="../media/image239.png"/><Relationship Id="rId2" Type="http://schemas.openxmlformats.org/officeDocument/2006/relationships/image" Target="../media/image238.png"/><Relationship Id="rId1" Type="http://schemas.openxmlformats.org/officeDocument/2006/relationships/slideLayout" Target="../slideLayouts/slideLayout7.xml"/><Relationship Id="rId5" Type="http://schemas.openxmlformats.org/officeDocument/2006/relationships/hyperlink" Target="https://www.cloudera.com/products/pricing.html" TargetMode="External"/><Relationship Id="rId4" Type="http://schemas.openxmlformats.org/officeDocument/2006/relationships/hyperlink" Target="https://www.rect.coreto-europe.com/en" TargetMode="External"/></Relationships>
</file>

<file path=ppt/slides/_rels/slide242.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hyperlink" Target="https://calculator.aws/#/estimate?id=05965ca7de23fd9e7d2ab2cd0175fe8c01822c9c" TargetMode="External"/><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3" Type="http://schemas.openxmlformats.org/officeDocument/2006/relationships/image" Target="../media/image241.png"/><Relationship Id="rId2" Type="http://schemas.openxmlformats.org/officeDocument/2006/relationships/hyperlink" Target="https://calculator.aws/#/estimate?id=53f60ff0412a18877dc8e1274f7d9875aa3bf665" TargetMode="External"/><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7.xml.rels><?xml version="1.0" encoding="UTF-8" standalone="yes"?>
<Relationships xmlns="http://schemas.openxmlformats.org/package/2006/relationships"><Relationship Id="rId2" Type="http://schemas.openxmlformats.org/officeDocument/2006/relationships/hyperlink" Target="https://console.aws.amazon.com/ec2/" TargetMode="External"/><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2" Type="http://schemas.openxmlformats.org/officeDocument/2006/relationships/hyperlink" Target="https://console.aws.amazon.com/elasticmapreduce/"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2" Type="http://schemas.openxmlformats.org/officeDocument/2006/relationships/image" Target="../media/image242.png"/><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2" Type="http://schemas.openxmlformats.org/officeDocument/2006/relationships/image" Target="../media/image235.png"/><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2" Type="http://schemas.openxmlformats.org/officeDocument/2006/relationships/image" Target="../media/image243.png"/><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2" Type="http://schemas.openxmlformats.org/officeDocument/2006/relationships/image" Target="../media/image244.png"/><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255.xml.rels><?xml version="1.0" encoding="UTF-8" standalone="yes"?>
<Relationships xmlns="http://schemas.openxmlformats.org/package/2006/relationships"><Relationship Id="rId2" Type="http://schemas.openxmlformats.org/officeDocument/2006/relationships/image" Target="../media/image245.png"/><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2" Type="http://schemas.openxmlformats.org/officeDocument/2006/relationships/image" Target="../media/image246.png"/><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2" Type="http://schemas.openxmlformats.org/officeDocument/2006/relationships/image" Target="../media/image24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2" Type="http://schemas.openxmlformats.org/officeDocument/2006/relationships/image" Target="../media/image248.png"/><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2" Type="http://schemas.openxmlformats.org/officeDocument/2006/relationships/image" Target="../media/image249.png"/><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2" Type="http://schemas.openxmlformats.org/officeDocument/2006/relationships/image" Target="../media/image250.png"/><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3" Type="http://schemas.openxmlformats.org/officeDocument/2006/relationships/hyperlink" Target="https://github.com/w4bo/spark-word-count.git" TargetMode="External"/><Relationship Id="rId2" Type="http://schemas.openxmlformats.org/officeDocument/2006/relationships/hyperlink" Target="mailto:hadoop@ec2-54-242-176-32.compute-1.amazonaws.com" TargetMode="External"/><Relationship Id="rId1" Type="http://schemas.openxmlformats.org/officeDocument/2006/relationships/slideLayout" Target="../slideLayouts/slideLayout5.xml"/></Relationships>
</file>

<file path=ppt/slides/_rels/slide264.xml.rels><?xml version="1.0" encoding="UTF-8" standalone="yes"?>
<Relationships xmlns="http://schemas.openxmlformats.org/package/2006/relationships"><Relationship Id="rId2" Type="http://schemas.openxmlformats.org/officeDocument/2006/relationships/hyperlink" Target="http://master-public-dns:8888/" TargetMode="External"/><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2" Type="http://schemas.openxmlformats.org/officeDocument/2006/relationships/image" Target="../media/image251.png"/><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3" Type="http://schemas.openxmlformats.org/officeDocument/2006/relationships/image" Target="../media/image253.png"/><Relationship Id="rId2" Type="http://schemas.openxmlformats.org/officeDocument/2006/relationships/image" Target="../media/image252.png"/><Relationship Id="rId1" Type="http://schemas.openxmlformats.org/officeDocument/2006/relationships/slideLayout" Target="../slideLayouts/slideLayout2.xml"/><Relationship Id="rId4" Type="http://schemas.openxmlformats.org/officeDocument/2006/relationships/image" Target="../media/image254.png"/></Relationships>
</file>

<file path=ppt/slides/_rels/slide267.xml.rels><?xml version="1.0" encoding="UTF-8" standalone="yes"?>
<Relationships xmlns="http://schemas.openxmlformats.org/package/2006/relationships"><Relationship Id="rId3" Type="http://schemas.openxmlformats.org/officeDocument/2006/relationships/image" Target="../media/image256.png"/><Relationship Id="rId2" Type="http://schemas.openxmlformats.org/officeDocument/2006/relationships/image" Target="../media/image255.png"/><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3" Type="http://schemas.openxmlformats.org/officeDocument/2006/relationships/image" Target="../media/image258.png"/><Relationship Id="rId2" Type="http://schemas.openxmlformats.org/officeDocument/2006/relationships/image" Target="../media/image257.png"/><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2" Type="http://schemas.openxmlformats.org/officeDocument/2006/relationships/image" Target="../media/image25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3" Type="http://schemas.openxmlformats.org/officeDocument/2006/relationships/hyperlink" Target="https://www.awseducate.com/signin/SiteLogin" TargetMode="External"/><Relationship Id="rId2" Type="http://schemas.openxmlformats.org/officeDocument/2006/relationships/image" Target="../media/image260.png"/><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2" Type="http://schemas.openxmlformats.org/officeDocument/2006/relationships/image" Target="../media/image261.png"/><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3" Type="http://schemas.openxmlformats.org/officeDocument/2006/relationships/hyperlink" Target="https://docs.aws.amazon.com/cli/latest/userguide/install-cliv2-linux.html" TargetMode="External"/><Relationship Id="rId2" Type="http://schemas.openxmlformats.org/officeDocument/2006/relationships/hyperlink" Target="https://docs.aws.amazon.com/cli/latest/userguide/install-cliv2.html" TargetMode="External"/><Relationship Id="rId1" Type="http://schemas.openxmlformats.org/officeDocument/2006/relationships/slideLayout" Target="../slideLayouts/slideLayout5.xml"/></Relationships>
</file>

<file path=ppt/slides/_rels/slide275.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image" Target="../media/image262.png"/><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3" Type="http://schemas.openxmlformats.org/officeDocument/2006/relationships/hyperlink" Target="https://s3.console.aws.amazon.com/s3/home?region=us-east-1" TargetMode="External"/><Relationship Id="rId2" Type="http://schemas.openxmlformats.org/officeDocument/2006/relationships/hyperlink" Target="https://github.com/w4bo/bigdata-aws/" TargetMode="External"/><Relationship Id="rId1" Type="http://schemas.openxmlformats.org/officeDocument/2006/relationships/slideLayout" Target="../slideLayouts/slideLayout5.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80.xml.rels><?xml version="1.0" encoding="UTF-8" standalone="yes"?>
<Relationships xmlns="http://schemas.openxmlformats.org/package/2006/relationships"><Relationship Id="rId3" Type="http://schemas.openxmlformats.org/officeDocument/2006/relationships/hyperlink" Target="https://docs.aws.amazon.com/serverless-application-model/latest/developerguide/serverless-sam-cli-install.html" TargetMode="External"/><Relationship Id="rId2" Type="http://schemas.openxmlformats.org/officeDocument/2006/relationships/hyperlink" Target="https://github.com/aws/aws-sam-cli/releases/latest/download/aws-sam-cli-linux-x86_64.zip" TargetMode="External"/><Relationship Id="rId1" Type="http://schemas.openxmlformats.org/officeDocument/2006/relationships/slideLayout" Target="../slideLayouts/slideLayout5.xml"/></Relationships>
</file>

<file path=ppt/slides/_rels/slide281.xml.rels><?xml version="1.0" encoding="UTF-8" standalone="yes"?>
<Relationships xmlns="http://schemas.openxmlformats.org/package/2006/relationships"><Relationship Id="rId8" Type="http://schemas.openxmlformats.org/officeDocument/2006/relationships/hyperlink" Target="https://docs.aws.amazon.com/amazondynamodb/latest/developerguide/Introduction" TargetMode="External"/><Relationship Id="rId3" Type="http://schemas.openxmlformats.org/officeDocument/2006/relationships/hyperlink" Target="https://console.aws.amazon.com/console/home?region=us-east-1" TargetMode="External"/><Relationship Id="rId7" Type="http://schemas.openxmlformats.org/officeDocument/2006/relationships/hyperlink" Target="https://console.aws.amazon.com/lambda/home?region=us-east-1#/functions" TargetMode="External"/><Relationship Id="rId2" Type="http://schemas.openxmlformats.org/officeDocument/2006/relationships/hyperlink" Target="https://aws.amazon.com/it/education/awseducate/" TargetMode="External"/><Relationship Id="rId1" Type="http://schemas.openxmlformats.org/officeDocument/2006/relationships/slideLayout" Target="../slideLayouts/slideLayout4.xml"/><Relationship Id="rId6" Type="http://schemas.openxmlformats.org/officeDocument/2006/relationships/hyperlink" Target="https://docs.aws.amazon.com/lambda/latest/dg/getting-started.html" TargetMode="External"/><Relationship Id="rId5" Type="http://schemas.openxmlformats.org/officeDocument/2006/relationships/hyperlink" Target="https://docs.aws.amazon.com/sdk-for-java/latest/developer-guide/home.html" TargetMode="External"/><Relationship Id="rId4" Type="http://schemas.openxmlformats.org/officeDocument/2006/relationships/hyperlink" Target="https://docs.aws.amazon.com/IAM/latest/UserGuide/iam-ug.pdf" TargetMode="External"/><Relationship Id="rId9" Type="http://schemas.openxmlformats.org/officeDocument/2006/relationships/hyperlink" Target="https://s3.console.aws.amazon.com/s3/home?region=us-east-1" TargetMode="Externa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2" Type="http://schemas.openxmlformats.org/officeDocument/2006/relationships/image" Target="../media/image1640.png"/><Relationship Id="rId1" Type="http://schemas.openxmlformats.org/officeDocument/2006/relationships/slideLayout" Target="../slideLayouts/slideLayout2.xml"/></Relationships>
</file>

<file path=ppt/slides/_rels/slide286.xml.rels><?xml version="1.0" encoding="UTF-8" standalone="yes"?>
<Relationships xmlns="http://schemas.openxmlformats.org/package/2006/relationships"><Relationship Id="rId3" Type="http://schemas.openxmlformats.org/officeDocument/2006/relationships/image" Target="../media/image1660.png"/><Relationship Id="rId2" Type="http://schemas.openxmlformats.org/officeDocument/2006/relationships/image" Target="../media/image1650.png"/><Relationship Id="rId1" Type="http://schemas.openxmlformats.org/officeDocument/2006/relationships/slideLayout" Target="../slideLayouts/slideLayout2.xml"/><Relationship Id="rId6" Type="http://schemas.openxmlformats.org/officeDocument/2006/relationships/image" Target="../media/image1690.png"/><Relationship Id="rId5" Type="http://schemas.openxmlformats.org/officeDocument/2006/relationships/image" Target="../media/image264.png"/><Relationship Id="rId4" Type="http://schemas.openxmlformats.org/officeDocument/2006/relationships/image" Target="../media/image263.png"/></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3" Type="http://schemas.openxmlformats.org/officeDocument/2006/relationships/hyperlink" Target="https://docs.aws.amazon.com/amazondynamodb/latest/developerguide/bp-gsi-overloading.html" TargetMode="External"/><Relationship Id="rId2" Type="http://schemas.openxmlformats.org/officeDocument/2006/relationships/image" Target="../media/image265.png"/><Relationship Id="rId1" Type="http://schemas.openxmlformats.org/officeDocument/2006/relationships/slideLayout" Target="../slideLayouts/slideLayout2.xml"/></Relationships>
</file>

<file path=ppt/slides/_rels/slide291.xml.rels><?xml version="1.0" encoding="UTF-8" standalone="yes"?>
<Relationships xmlns="http://schemas.openxmlformats.org/package/2006/relationships"><Relationship Id="rId2" Type="http://schemas.openxmlformats.org/officeDocument/2006/relationships/hyperlink" Target="https://cloud.google.com/bigtable/docs/schema-design" TargetMode="External"/><Relationship Id="rId1" Type="http://schemas.openxmlformats.org/officeDocument/2006/relationships/slideLayout" Target="../slideLayouts/slideLayout2.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6.xml.rels><?xml version="1.0" encoding="UTF-8" standalone="yes"?>
<Relationships xmlns="http://schemas.openxmlformats.org/package/2006/relationships"><Relationship Id="rId3" Type="http://schemas.openxmlformats.org/officeDocument/2006/relationships/hyperlink" Target="https://console.aws.amazon.com/lambda/home?region=us-east-1#/functions" TargetMode="External"/><Relationship Id="rId2" Type="http://schemas.openxmlformats.org/officeDocument/2006/relationships/image" Target="../media/image266.png"/><Relationship Id="rId1" Type="http://schemas.openxmlformats.org/officeDocument/2006/relationships/slideLayout" Target="../slideLayouts/slideLayout2.xml"/></Relationships>
</file>

<file path=ppt/slides/_rels/slide297.xml.rels><?xml version="1.0" encoding="UTF-8" standalone="yes"?>
<Relationships xmlns="http://schemas.openxmlformats.org/package/2006/relationships"><Relationship Id="rId2" Type="http://schemas.openxmlformats.org/officeDocument/2006/relationships/image" Target="../media/image267.png"/><Relationship Id="rId1" Type="http://schemas.openxmlformats.org/officeDocument/2006/relationships/slideLayout" Target="../slideLayouts/slideLayout2.xml"/></Relationships>
</file>

<file path=ppt/slides/_rels/slide298.xml.rels><?xml version="1.0" encoding="UTF-8" standalone="yes"?>
<Relationships xmlns="http://schemas.openxmlformats.org/package/2006/relationships"><Relationship Id="rId2" Type="http://schemas.openxmlformats.org/officeDocument/2006/relationships/image" Target="../media/image268.png"/><Relationship Id="rId1" Type="http://schemas.openxmlformats.org/officeDocument/2006/relationships/slideLayout" Target="../slideLayouts/slideLayout2.xml"/></Relationships>
</file>

<file path=ppt/slides/_rels/slide299.xml.rels><?xml version="1.0" encoding="UTF-8" standalone="yes"?>
<Relationships xmlns="http://schemas.openxmlformats.org/package/2006/relationships"><Relationship Id="rId2" Type="http://schemas.openxmlformats.org/officeDocument/2006/relationships/image" Target="../media/image26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www.esa.int/Science_Exploration/Space_Science/Webb/Webb_inspects_the_heart_of_the_Phantom_Galaxy" TargetMode="External"/><Relationship Id="rId2" Type="http://schemas.openxmlformats.org/officeDocument/2006/relationships/image" Target="../media/image15.jpg"/><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3" Type="http://schemas.openxmlformats.org/officeDocument/2006/relationships/image" Target="../media/image271.png"/><Relationship Id="rId2" Type="http://schemas.openxmlformats.org/officeDocument/2006/relationships/image" Target="../media/image270.png"/><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3" Type="http://schemas.openxmlformats.org/officeDocument/2006/relationships/hyperlink" Target="https://console.aws.amazon.com/lambda/home?region=us-east-1#/functions" TargetMode="External"/><Relationship Id="rId2" Type="http://schemas.openxmlformats.org/officeDocument/2006/relationships/image" Target="../media/image272.png"/><Relationship Id="rId1" Type="http://schemas.openxmlformats.org/officeDocument/2006/relationships/slideLayout" Target="../slideLayouts/slideLayout2.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3.xml.rels><?xml version="1.0" encoding="UTF-8" standalone="yes"?>
<Relationships xmlns="http://schemas.openxmlformats.org/package/2006/relationships"><Relationship Id="rId3" Type="http://schemas.openxmlformats.org/officeDocument/2006/relationships/image" Target="../media/image273.png"/><Relationship Id="rId2" Type="http://schemas.openxmlformats.org/officeDocument/2006/relationships/hyperlink" Target="https://github.com/w4bo/bigdata-aws/" TargetMode="External"/><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2" Type="http://schemas.openxmlformats.org/officeDocument/2006/relationships/image" Target="../media/image274.png"/><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3" Type="http://schemas.openxmlformats.org/officeDocument/2006/relationships/hyperlink" Target="https://aws.amazon.com/lambda/pricing/" TargetMode="External"/><Relationship Id="rId2" Type="http://schemas.openxmlformats.org/officeDocument/2006/relationships/image" Target="../media/image275.png"/><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3" Type="http://schemas.openxmlformats.org/officeDocument/2006/relationships/image" Target="../media/image277.png"/><Relationship Id="rId2" Type="http://schemas.openxmlformats.org/officeDocument/2006/relationships/image" Target="../media/image276.png"/><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8.xml.rels><?xml version="1.0" encoding="UTF-8" standalone="yes"?>
<Relationships xmlns="http://schemas.openxmlformats.org/package/2006/relationships"><Relationship Id="rId3" Type="http://schemas.openxmlformats.org/officeDocument/2006/relationships/image" Target="../media/image279.png"/><Relationship Id="rId2" Type="http://schemas.openxmlformats.org/officeDocument/2006/relationships/image" Target="../media/image278.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s://www.w3.org/TR/prov-dm/"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s://www.w3.org/TR/2013/NOTE-prov-primer-20130430/" TargetMode="External"/><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forms.gle/2DibVSdNgrgWTdVF6" TargetMode="External"/><Relationship Id="rId1" Type="http://schemas.openxmlformats.org/officeDocument/2006/relationships/slideLayout" Target="../slideLayouts/slideLayout2.xml"/><Relationship Id="rId4" Type="http://schemas.openxmlformats.org/officeDocument/2006/relationships/image" Target="../media/image4.svg"/></Relationships>
</file>

<file path=ppt/slides/_rels/slide4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s://docs.aws.amazon.com/AmazonS3/latest/userguide/versioning-workflows.html" TargetMode="Externa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hyperlink" Target="https://www.databricks.com/glossary/data-lakehouse" TargetMode="Externa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hyperlink" Target="https://databricks.com/blog/2021/05/19/evolution-to-the-data-lakehouse.html" TargetMode="Externa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hyperlink" Target="https://www.gartner.com/smarterwithgartner/data-fabric-architecture-is-key-to-modernizing-data-management-and-integration" TargetMode="External"/><Relationship Id="rId2" Type="http://schemas.openxmlformats.org/officeDocument/2006/relationships/hyperlink" Target="https://www.gartner.com/en/newsroom/press-releases/2019-02-18-gartner-identifies-top-10-data-and-analytics-technolo" TargetMode="Externa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hyperlink" Target="https://www.irion-edm.com/data-management-insights/gartner-data-summit-irion-representative-vendor-for-data-fabric-technology/"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https://www.gartner.com/smarterwithgartner/data-fabric-architecture-is-key-to-modernizing-data-management-and-integration" TargetMode="Externa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hyperlink" Target="https://martinfowler.com/articles/data-monolith-to-mesh.html"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hyperlink" Target="https://martinfowler.com/articles/data-mesh-principles.html" TargetMode="External"/></Relationships>
</file>

<file path=ppt/slides/_rels/slide52.xml.rels><?xml version="1.0" encoding="UTF-8" standalone="yes"?>
<Relationships xmlns="http://schemas.openxmlformats.org/package/2006/relationships"><Relationship Id="rId3" Type="http://schemas.openxmlformats.org/officeDocument/2006/relationships/hyperlink" Target="https://www.eckerson.com/articles/data-architecture-complex-vs-complicated" TargetMode="External"/><Relationship Id="rId2" Type="http://schemas.openxmlformats.org/officeDocument/2006/relationships/hyperlink" Target="https://www.datanami.com/2021/10/25/data-mesh-vs-data-fabric-understanding-the-differences/" TargetMode="Externa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32.png"/><Relationship Id="rId1" Type="http://schemas.openxmlformats.org/officeDocument/2006/relationships/slideLayout" Target="../slideLayouts/slideLayout7.xml"/><Relationship Id="rId6" Type="http://schemas.openxmlformats.org/officeDocument/2006/relationships/image" Target="../media/image36.png"/><Relationship Id="rId11" Type="http://schemas.openxmlformats.org/officeDocument/2006/relationships/image" Target="../media/image41.png"/><Relationship Id="rId5" Type="http://schemas.openxmlformats.org/officeDocument/2006/relationships/image" Target="../media/image35.png"/><Relationship Id="rId10" Type="http://schemas.openxmlformats.org/officeDocument/2006/relationships/image" Target="../media/image40.png"/><Relationship Id="rId4" Type="http://schemas.openxmlformats.org/officeDocument/2006/relationships/image" Target="../media/image34.png"/><Relationship Id="rId9" Type="http://schemas.openxmlformats.org/officeDocument/2006/relationships/image" Target="../media/image39.png"/></Relationships>
</file>

<file path=ppt/slides/_rels/slide5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hyperlink" Target="https://www.tamr.com/blog/from-devops-to-dataops-by-andy-palmer/" TargetMode="External"/><Relationship Id="rId2" Type="http://schemas.openxmlformats.org/officeDocument/2006/relationships/hyperlink" Target="https://www.gartner.com/smarterwithgartner/how-dataops-amplifies-data-and-analytics-business-value" TargetMode="Externa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hyperlink" Target="https://www.datasciencecentral.com/profiles/blogs/dataops-it-s-a-secret" TargetMode="External"/></Relationships>
</file>

<file path=ppt/slides/_rels/slide59.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32.png"/><Relationship Id="rId1" Type="http://schemas.openxmlformats.org/officeDocument/2006/relationships/slideLayout" Target="../slideLayouts/slideLayout7.xml"/><Relationship Id="rId6" Type="http://schemas.openxmlformats.org/officeDocument/2006/relationships/image" Target="../media/image36.png"/><Relationship Id="rId11" Type="http://schemas.openxmlformats.org/officeDocument/2006/relationships/image" Target="../media/image41.png"/><Relationship Id="rId5" Type="http://schemas.openxmlformats.org/officeDocument/2006/relationships/image" Target="../media/image35.png"/><Relationship Id="rId10" Type="http://schemas.openxmlformats.org/officeDocument/2006/relationships/image" Target="../media/image40.png"/><Relationship Id="rId4" Type="http://schemas.openxmlformats.org/officeDocument/2006/relationships/image" Target="../media/image34.png"/><Relationship Id="rId9" Type="http://schemas.openxmlformats.org/officeDocument/2006/relationships/image" Target="../media/image39.png"/></Relationships>
</file>

<file path=ppt/slides/_rels/slide6.xml.rels><?xml version="1.0" encoding="UTF-8" standalone="yes"?>
<Relationships xmlns="http://schemas.openxmlformats.org/package/2006/relationships"><Relationship Id="rId3" Type="http://schemas.openxmlformats.org/officeDocument/2006/relationships/hyperlink" Target="https://aws.amazon.com/education/awseducate/" TargetMode="External"/><Relationship Id="rId2" Type="http://schemas.openxmlformats.org/officeDocument/2006/relationships/hyperlink" Target="https://github.com/w4bo/bigdata-aws/" TargetMode="Externa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hyperlink" Target="https://xkcd.com/908/" TargetMode="Externa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image" Target="../media/image46.png"/><Relationship Id="rId1" Type="http://schemas.openxmlformats.org/officeDocument/2006/relationships/slideLayout" Target="../slideLayouts/slideLayout7.xml"/><Relationship Id="rId5" Type="http://schemas.openxmlformats.org/officeDocument/2006/relationships/image" Target="../media/image48.jpg"/><Relationship Id="rId4" Type="http://schemas.openxmlformats.org/officeDocument/2006/relationships/hyperlink" Target="https://www.domo.com/learn/data-never-sleeps-8" TargetMode="External"/></Relationships>
</file>

<file path=ppt/slides/_rels/slide65.xml.rels><?xml version="1.0" encoding="UTF-8" standalone="yes"?>
<Relationships xmlns="http://schemas.openxmlformats.org/package/2006/relationships"><Relationship Id="rId3" Type="http://schemas.openxmlformats.org/officeDocument/2006/relationships/hyperlink" Target="https://blog.seagate.com/business/linus-tech-tips-want-petabyte-system/" TargetMode="External"/><Relationship Id="rId2" Type="http://schemas.openxmlformats.org/officeDocument/2006/relationships/image" Target="../media/image49.jp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hyperlink" Target="https://www.reuters.com/article/us-france-ovh-fire-idUSKBN2B20NU" TargetMode="External"/><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big.csr.unibo.it/downloads/ubuntu-64-bit.zip" TargetMode="External"/><Relationship Id="rId2" Type="http://schemas.openxmlformats.org/officeDocument/2006/relationships/hyperlink" Target="https://csi-rlab.campusfc.unibo.it/" TargetMode="Externa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hyperlink" Target="https://cloud.google.com/blog/topics/inside-google-cloud/announcing-round-the-clock-clean-energy-for-cloud" TargetMode="External"/><Relationship Id="rId4" Type="http://schemas.openxmlformats.org/officeDocument/2006/relationships/image" Target="../media/image52.png"/></Relationships>
</file>

<file path=ppt/slides/_rels/slide72.xml.rels><?xml version="1.0" encoding="UTF-8" standalone="yes"?>
<Relationships xmlns="http://schemas.openxmlformats.org/package/2006/relationships"><Relationship Id="rId3" Type="http://schemas.openxmlformats.org/officeDocument/2006/relationships/hyperlink" Target="https://xkcd.com/908/" TargetMode="External"/><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hyperlink" Target="https://docs.aws.amazon.com/AWSEC2/latest/UserGuide/using-regions-availability-zones.html" TargetMode="External"/><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hyperlink" Target="https://www.gartner.com/en/research/methodologies/magic-quadrants-research" TargetMode="External"/><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hyperlink" Target="https://cloud.google.com/blog/topics/developers-practitioners/serverless-vs-fully-managed-whats-difference" TargetMode="External"/><Relationship Id="rId2" Type="http://schemas.openxmlformats.org/officeDocument/2006/relationships/hyperlink" Target="https://cloud.google.com/blog/products/bigquery/separation-of-storage-and-compute-in-bigquery" TargetMode="Externa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58.jp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hyperlink" Target="https://xkcd.com/1084/" TargetMode="External"/><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hyperlink" Target="https://aws.amazon.com/compliance/data-center/data-centers/" TargetMode="Externa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hyperlink" Target="https://colab.research.google.com/drive/1c9umVM8b3hHkY1mZEJLNOKH1OhXbEwZr?usp=sharing" TargetMode="Externa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3" Type="http://schemas.openxmlformats.org/officeDocument/2006/relationships/image" Target="../media/image64.svg"/><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7.xml"/><Relationship Id="rId5" Type="http://schemas.openxmlformats.org/officeDocument/2006/relationships/hyperlink" Target="https://www.datamation.com/big-data/structured-vs-unstructured-data/" TargetMode="External"/><Relationship Id="rId4" Type="http://schemas.openxmlformats.org/officeDocument/2006/relationships/image" Target="../media/image67.svg"/></Relationships>
</file>

<file path=ppt/slides/_rels/slide98.xml.rels><?xml version="1.0" encoding="UTF-8" standalone="yes"?>
<Relationships xmlns="http://schemas.openxmlformats.org/package/2006/relationships"><Relationship Id="rId3" Type="http://schemas.openxmlformats.org/officeDocument/2006/relationships/image" Target="../media/image69.svg"/><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olo 5">
            <a:extLst>
              <a:ext uri="{FF2B5EF4-FFF2-40B4-BE49-F238E27FC236}">
                <a16:creationId xmlns:a16="http://schemas.microsoft.com/office/drawing/2014/main" id="{C986A734-1421-41AB-A32C-35BF376CFDC6}"/>
              </a:ext>
            </a:extLst>
          </p:cNvPr>
          <p:cNvSpPr>
            <a:spLocks noGrp="1"/>
          </p:cNvSpPr>
          <p:nvPr>
            <p:ph type="ctrTitle"/>
          </p:nvPr>
        </p:nvSpPr>
        <p:spPr>
          <a:xfrm>
            <a:off x="1533728" y="1209297"/>
            <a:ext cx="9144000" cy="2387600"/>
          </a:xfrm>
        </p:spPr>
        <p:txBody>
          <a:bodyPr/>
          <a:lstStyle/>
          <a:p>
            <a:r>
              <a:rPr lang="en-US" noProof="0" dirty="0"/>
              <a:t>BIG DATA AND </a:t>
            </a:r>
            <a:br>
              <a:rPr lang="en-US" noProof="0" dirty="0"/>
            </a:br>
            <a:r>
              <a:rPr lang="en-US" noProof="0" dirty="0"/>
              <a:t>CLOUD PLATFORMS</a:t>
            </a:r>
          </a:p>
        </p:txBody>
      </p:sp>
      <p:sp>
        <p:nvSpPr>
          <p:cNvPr id="7" name="Sottotitolo 6">
            <a:extLst>
              <a:ext uri="{FF2B5EF4-FFF2-40B4-BE49-F238E27FC236}">
                <a16:creationId xmlns:a16="http://schemas.microsoft.com/office/drawing/2014/main" id="{7623A7D1-6BCC-4DC7-A8CE-B6EA9E4F5C52}"/>
              </a:ext>
            </a:extLst>
          </p:cNvPr>
          <p:cNvSpPr>
            <a:spLocks noGrp="1"/>
          </p:cNvSpPr>
          <p:nvPr>
            <p:ph type="subTitle" idx="1"/>
          </p:nvPr>
        </p:nvSpPr>
        <p:spPr>
          <a:xfrm>
            <a:off x="1524000" y="3612590"/>
            <a:ext cx="9144000" cy="1655762"/>
          </a:xfrm>
        </p:spPr>
        <p:txBody>
          <a:bodyPr/>
          <a:lstStyle/>
          <a:p>
            <a:endParaRPr lang="en-US" dirty="0"/>
          </a:p>
        </p:txBody>
      </p:sp>
      <p:sp>
        <p:nvSpPr>
          <p:cNvPr id="4" name="Segnaposto piè di pagina 3">
            <a:extLst>
              <a:ext uri="{FF2B5EF4-FFF2-40B4-BE49-F238E27FC236}">
                <a16:creationId xmlns:a16="http://schemas.microsoft.com/office/drawing/2014/main" id="{155CFC28-2E47-48BF-8D11-DCC3C8AE2396}"/>
              </a:ext>
            </a:extLst>
          </p:cNvPr>
          <p:cNvSpPr>
            <a:spLocks noGrp="1"/>
          </p:cNvSpPr>
          <p:nvPr>
            <p:ph type="ftr" sz="quarter" idx="4294967295"/>
          </p:nvPr>
        </p:nvSpPr>
        <p:spPr>
          <a:xfrm>
            <a:off x="0" y="6492875"/>
            <a:ext cx="2838450" cy="365125"/>
          </a:xfrm>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214C3A45-D521-4C44-8BED-C53EFC586A77}"/>
              </a:ext>
            </a:extLst>
          </p:cNvPr>
          <p:cNvSpPr>
            <a:spLocks noGrp="1"/>
          </p:cNvSpPr>
          <p:nvPr>
            <p:ph type="sldNum" sz="quarter" idx="4294967295"/>
          </p:nvPr>
        </p:nvSpPr>
        <p:spPr>
          <a:xfrm>
            <a:off x="9448800" y="6492875"/>
            <a:ext cx="2743200" cy="365125"/>
          </a:xfrm>
        </p:spPr>
        <p:txBody>
          <a:bodyPr/>
          <a:lstStyle/>
          <a:p>
            <a:fld id="{5DD6F1BA-2510-46FC-9346-AB1F3CA1593B}" type="slidenum">
              <a:rPr lang="it-IT" smtClean="0"/>
              <a:t>1</a:t>
            </a:fld>
            <a:endParaRPr lang="it-IT" dirty="0"/>
          </a:p>
        </p:txBody>
      </p:sp>
    </p:spTree>
    <p:extLst>
      <p:ext uri="{BB962C8B-B14F-4D97-AF65-F5344CB8AC3E}">
        <p14:creationId xmlns:p14="http://schemas.microsoft.com/office/powerpoint/2010/main" val="1817683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3D11E95C-A1DB-4DCD-A29C-4642D13EB743}"/>
              </a:ext>
            </a:extLst>
          </p:cNvPr>
          <p:cNvSpPr>
            <a:spLocks noGrp="1"/>
          </p:cNvSpPr>
          <p:nvPr>
            <p:ph type="title"/>
          </p:nvPr>
        </p:nvSpPr>
        <p:spPr>
          <a:xfrm>
            <a:off x="838200" y="365125"/>
            <a:ext cx="10515600" cy="1325563"/>
          </a:xfrm>
        </p:spPr>
        <p:txBody>
          <a:bodyPr/>
          <a:lstStyle/>
          <a:p>
            <a:r>
              <a:rPr lang="en-US" noProof="0" dirty="0"/>
              <a:t>So far</a:t>
            </a:r>
          </a:p>
        </p:txBody>
      </p:sp>
      <p:sp>
        <p:nvSpPr>
          <p:cNvPr id="3" name="Segnaposto contenuto 2">
            <a:extLst>
              <a:ext uri="{FF2B5EF4-FFF2-40B4-BE49-F238E27FC236}">
                <a16:creationId xmlns:a16="http://schemas.microsoft.com/office/drawing/2014/main" id="{D66381A5-A7FA-407D-9F38-E4B218D632D2}"/>
              </a:ext>
            </a:extLst>
          </p:cNvPr>
          <p:cNvSpPr>
            <a:spLocks noGrp="1"/>
          </p:cNvSpPr>
          <p:nvPr>
            <p:ph idx="1"/>
          </p:nvPr>
        </p:nvSpPr>
        <p:spPr>
          <a:xfrm>
            <a:off x="838200" y="1700499"/>
            <a:ext cx="10515600" cy="4351338"/>
          </a:xfrm>
        </p:spPr>
        <p:txBody>
          <a:bodyPr/>
          <a:lstStyle/>
          <a:p>
            <a:r>
              <a:rPr lang="en-US" noProof="0" dirty="0"/>
              <a:t>Two sides of the same coin, and your profile is a perfect? fit</a:t>
            </a:r>
          </a:p>
          <a:p>
            <a:pPr lvl="1"/>
            <a:r>
              <a:rPr lang="en-US" noProof="0" dirty="0"/>
              <a:t>Technological perspective</a:t>
            </a:r>
          </a:p>
          <a:p>
            <a:pPr lvl="2"/>
            <a:r>
              <a:rPr lang="en-US" noProof="0" dirty="0"/>
              <a:t>How do we configure a distributed environment?</a:t>
            </a:r>
          </a:p>
          <a:p>
            <a:pPr lvl="2"/>
            <a:r>
              <a:rPr lang="en-US" noProof="0" dirty="0"/>
              <a:t>How do we set up/integrate/control independent services?</a:t>
            </a:r>
          </a:p>
          <a:p>
            <a:pPr lvl="2"/>
            <a:r>
              <a:rPr lang="en-US" noProof="0" dirty="0"/>
              <a:t>How do we orchestrate data flows?</a:t>
            </a:r>
          </a:p>
          <a:p>
            <a:pPr lvl="2"/>
            <a:r>
              <a:rPr lang="en-US" i="1" noProof="0" dirty="0"/>
              <a:t>Remember</a:t>
            </a:r>
            <a:r>
              <a:rPr lang="en-US" noProof="0" dirty="0"/>
              <a:t>: this is not a course to engineer (big data) services</a:t>
            </a:r>
          </a:p>
          <a:p>
            <a:pPr lvl="1"/>
            <a:r>
              <a:rPr lang="en-US" noProof="0" dirty="0"/>
              <a:t>Business perspective</a:t>
            </a:r>
          </a:p>
          <a:p>
            <a:pPr lvl="2"/>
            <a:r>
              <a:rPr lang="en-US" noProof="0" dirty="0"/>
              <a:t>Can we afford to spend resources on tasks that are not mission oriented?</a:t>
            </a:r>
          </a:p>
          <a:p>
            <a:pPr lvl="2"/>
            <a:r>
              <a:rPr lang="en-US" noProof="0" dirty="0"/>
              <a:t>No free lunch, each choice has cost/benefit</a:t>
            </a:r>
          </a:p>
          <a:p>
            <a:pPr lvl="2"/>
            <a:r>
              <a:rPr lang="en-US" noProof="0" dirty="0"/>
              <a:t>How much time does it take to master a technology?</a:t>
            </a:r>
          </a:p>
          <a:p>
            <a:pPr lvl="2"/>
            <a:r>
              <a:rPr lang="en-US" noProof="0" dirty="0"/>
              <a:t>How many people do I need?</a:t>
            </a:r>
          </a:p>
          <a:p>
            <a:pPr lvl="2"/>
            <a:r>
              <a:rPr lang="en-US" i="1" noProof="0" dirty="0"/>
              <a:t>Remember</a:t>
            </a:r>
            <a:r>
              <a:rPr lang="en-US" noProof="0" dirty="0"/>
              <a:t>: this is not a course to sell (big data) services</a:t>
            </a:r>
          </a:p>
          <a:p>
            <a:r>
              <a:rPr lang="en-US" noProof="0" dirty="0"/>
              <a:t>… but first, which are our </a:t>
            </a:r>
            <a:r>
              <a:rPr lang="en-US" noProof="0" dirty="0">
                <a:solidFill>
                  <a:srgbClr val="FF5050"/>
                </a:solidFill>
              </a:rPr>
              <a:t>data needs</a:t>
            </a:r>
            <a:r>
              <a:rPr lang="en-US" noProof="0" dirty="0"/>
              <a:t>?</a:t>
            </a:r>
          </a:p>
        </p:txBody>
      </p:sp>
      <p:sp>
        <p:nvSpPr>
          <p:cNvPr id="4" name="Segnaposto piè di pagina 3">
            <a:extLst>
              <a:ext uri="{FF2B5EF4-FFF2-40B4-BE49-F238E27FC236}">
                <a16:creationId xmlns:a16="http://schemas.microsoft.com/office/drawing/2014/main" id="{D0B7C515-0BDF-427B-8A26-65329BCB02F1}"/>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BE99E88E-BBE8-4CE2-B9DC-B5937092B528}"/>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10</a:t>
            </a:fld>
            <a:endParaRPr lang="it-IT" dirty="0"/>
          </a:p>
        </p:txBody>
      </p:sp>
    </p:spTree>
    <p:extLst>
      <p:ext uri="{BB962C8B-B14F-4D97-AF65-F5344CB8AC3E}">
        <p14:creationId xmlns:p14="http://schemas.microsoft.com/office/powerpoint/2010/main" val="67046605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9FFA460-3F47-5A03-6EAD-5C1894D9F835}"/>
              </a:ext>
            </a:extLst>
          </p:cNvPr>
          <p:cNvSpPr>
            <a:spLocks noGrp="1"/>
          </p:cNvSpPr>
          <p:nvPr>
            <p:ph type="title"/>
          </p:nvPr>
        </p:nvSpPr>
        <p:spPr/>
        <p:txBody>
          <a:bodyPr/>
          <a:lstStyle/>
          <a:p>
            <a:r>
              <a:rPr lang="en-US" noProof="0" dirty="0"/>
              <a:t>Reference scenario</a:t>
            </a:r>
          </a:p>
        </p:txBody>
      </p:sp>
      <p:sp>
        <p:nvSpPr>
          <p:cNvPr id="9" name="Segnaposto contenuto 8">
            <a:extLst>
              <a:ext uri="{FF2B5EF4-FFF2-40B4-BE49-F238E27FC236}">
                <a16:creationId xmlns:a16="http://schemas.microsoft.com/office/drawing/2014/main" id="{5C08D8AB-461C-75D4-742E-A079B38A81D8}"/>
              </a:ext>
            </a:extLst>
          </p:cNvPr>
          <p:cNvSpPr>
            <a:spLocks noGrp="1"/>
          </p:cNvSpPr>
          <p:nvPr>
            <p:ph idx="1"/>
          </p:nvPr>
        </p:nvSpPr>
        <p:spPr/>
        <p:txBody>
          <a:bodyPr/>
          <a:lstStyle/>
          <a:p>
            <a:r>
              <a:rPr lang="en-US" noProof="0" dirty="0"/>
              <a:t>Data acceleration</a:t>
            </a:r>
          </a:p>
          <a:p>
            <a:pPr lvl="1"/>
            <a:r>
              <a:rPr lang="en-US" noProof="0" dirty="0"/>
              <a:t>The rate at which large collections of data can be ingested, processed, and analyzed</a:t>
            </a:r>
          </a:p>
          <a:p>
            <a:pPr lvl="1"/>
            <a:r>
              <a:rPr lang="en-US" noProof="0" dirty="0"/>
              <a:t>Data acceleration is not constant, it comes in bursts</a:t>
            </a:r>
          </a:p>
          <a:p>
            <a:pPr lvl="1"/>
            <a:r>
              <a:rPr lang="en-US" noProof="0" dirty="0"/>
              <a:t>Take Twitter as an example</a:t>
            </a:r>
          </a:p>
          <a:p>
            <a:pPr lvl="2"/>
            <a:r>
              <a:rPr lang="en-US" noProof="0" dirty="0"/>
              <a:t>Hashtags can become hugely popular and appear hundreds of times in just seconds</a:t>
            </a:r>
          </a:p>
          <a:p>
            <a:pPr lvl="2"/>
            <a:r>
              <a:rPr lang="en-US" noProof="0" dirty="0"/>
              <a:t>… or slow down to one tag an hour</a:t>
            </a:r>
          </a:p>
          <a:p>
            <a:pPr lvl="1"/>
            <a:r>
              <a:rPr lang="en-US" noProof="0" dirty="0"/>
              <a:t>Your system must be able to efficiently handle the peak as well as the lows</a:t>
            </a:r>
          </a:p>
        </p:txBody>
      </p:sp>
      <p:sp>
        <p:nvSpPr>
          <p:cNvPr id="5" name="Segnaposto piè di pagina 4">
            <a:extLst>
              <a:ext uri="{FF2B5EF4-FFF2-40B4-BE49-F238E27FC236}">
                <a16:creationId xmlns:a16="http://schemas.microsoft.com/office/drawing/2014/main" id="{C254B7F3-2790-1BA9-869B-EA6438E97C55}"/>
              </a:ext>
            </a:extLst>
          </p:cNvPr>
          <p:cNvSpPr>
            <a:spLocks noGrp="1"/>
          </p:cNvSpPr>
          <p:nvPr>
            <p:ph type="ftr" sz="quarter" idx="11"/>
          </p:nvPr>
        </p:nvSpPr>
        <p:spPr/>
        <p:txBody>
          <a:bodyPr/>
          <a:lstStyle/>
          <a:p>
            <a:r>
              <a:rPr lang="it-IT" dirty="0"/>
              <a:t>Matteo Francia – University of Bologna</a:t>
            </a:r>
          </a:p>
        </p:txBody>
      </p:sp>
      <p:sp>
        <p:nvSpPr>
          <p:cNvPr id="6" name="Segnaposto numero diapositiva 5">
            <a:extLst>
              <a:ext uri="{FF2B5EF4-FFF2-40B4-BE49-F238E27FC236}">
                <a16:creationId xmlns:a16="http://schemas.microsoft.com/office/drawing/2014/main" id="{4E29148B-B15A-FA21-2953-93D9869BA9D9}"/>
              </a:ext>
            </a:extLst>
          </p:cNvPr>
          <p:cNvSpPr>
            <a:spLocks noGrp="1"/>
          </p:cNvSpPr>
          <p:nvPr>
            <p:ph type="sldNum" sz="quarter" idx="12"/>
          </p:nvPr>
        </p:nvSpPr>
        <p:spPr/>
        <p:txBody>
          <a:bodyPr/>
          <a:lstStyle/>
          <a:p>
            <a:fld id="{5DD6F1BA-2510-46FC-9346-AB1F3CA1593B}" type="slidenum">
              <a:rPr lang="it-IT" smtClean="0"/>
              <a:pPr/>
              <a:t>100</a:t>
            </a:fld>
            <a:endParaRPr lang="it-IT" dirty="0"/>
          </a:p>
        </p:txBody>
      </p:sp>
      <p:sp>
        <p:nvSpPr>
          <p:cNvPr id="13" name="Segnaposto contenuto 12">
            <a:extLst>
              <a:ext uri="{FF2B5EF4-FFF2-40B4-BE49-F238E27FC236}">
                <a16:creationId xmlns:a16="http://schemas.microsoft.com/office/drawing/2014/main" id="{13045EB0-DE32-00E6-A6E3-1099EEB818A7}"/>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41969872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27DA4FA-C65D-4646-BF43-DE8EAAEEDA26}"/>
              </a:ext>
            </a:extLst>
          </p:cNvPr>
          <p:cNvSpPr>
            <a:spLocks noGrp="1"/>
          </p:cNvSpPr>
          <p:nvPr>
            <p:ph type="title"/>
          </p:nvPr>
        </p:nvSpPr>
        <p:spPr>
          <a:xfrm>
            <a:off x="838200" y="365125"/>
            <a:ext cx="10515600" cy="1325563"/>
          </a:xfrm>
        </p:spPr>
        <p:txBody>
          <a:bodyPr/>
          <a:lstStyle/>
          <a:p>
            <a:r>
              <a:rPr lang="en-US" noProof="0" dirty="0"/>
              <a:t>Reference scenario</a:t>
            </a:r>
          </a:p>
        </p:txBody>
      </p:sp>
      <p:sp>
        <p:nvSpPr>
          <p:cNvPr id="3" name="Segnaposto contenuto 2">
            <a:extLst>
              <a:ext uri="{FF2B5EF4-FFF2-40B4-BE49-F238E27FC236}">
                <a16:creationId xmlns:a16="http://schemas.microsoft.com/office/drawing/2014/main" id="{2BFEA8D2-1486-4D33-B179-897CF8F1E4A8}"/>
              </a:ext>
            </a:extLst>
          </p:cNvPr>
          <p:cNvSpPr>
            <a:spLocks noGrp="1"/>
          </p:cNvSpPr>
          <p:nvPr>
            <p:ph sz="half" idx="1"/>
          </p:nvPr>
        </p:nvSpPr>
        <p:spPr>
          <a:xfrm>
            <a:off x="838200" y="1825625"/>
            <a:ext cx="5181600" cy="4351338"/>
          </a:xfrm>
        </p:spPr>
        <p:txBody>
          <a:bodyPr/>
          <a:lstStyle/>
          <a:p>
            <a:r>
              <a:rPr lang="en-US" noProof="0" dirty="0"/>
              <a:t>Plus other Vs </a:t>
            </a:r>
          </a:p>
          <a:p>
            <a:pPr lvl="1"/>
            <a:r>
              <a:rPr lang="en-US" b="1" noProof="0" dirty="0">
                <a:effectLst/>
              </a:rPr>
              <a:t>Veracity</a:t>
            </a:r>
            <a:r>
              <a:rPr lang="en-US" noProof="0" dirty="0">
                <a:effectLst/>
              </a:rPr>
              <a:t>:</a:t>
            </a:r>
            <a:r>
              <a:rPr lang="en-US" b="1" noProof="0" dirty="0">
                <a:effectLst/>
              </a:rPr>
              <a:t> </a:t>
            </a:r>
            <a:r>
              <a:rPr lang="en-US" noProof="0" dirty="0">
                <a:effectLst/>
              </a:rPr>
              <a:t>data </a:t>
            </a:r>
            <a:r>
              <a:rPr lang="en-US" noProof="0" dirty="0"/>
              <a:t>trustworthiness/quality</a:t>
            </a:r>
          </a:p>
          <a:p>
            <a:pPr lvl="1"/>
            <a:r>
              <a:rPr lang="en-US" b="1" noProof="0" dirty="0">
                <a:effectLst/>
              </a:rPr>
              <a:t>Value</a:t>
            </a:r>
            <a:r>
              <a:rPr lang="en-US" noProof="0" dirty="0">
                <a:effectLst/>
              </a:rPr>
              <a:t>: ability to extract meaningful information</a:t>
            </a:r>
          </a:p>
          <a:p>
            <a:pPr lvl="1"/>
            <a:r>
              <a:rPr lang="en-US" noProof="0" dirty="0"/>
              <a:t>Do you foresee any related problem?</a:t>
            </a:r>
            <a:endParaRPr lang="en-US" noProof="0" dirty="0">
              <a:effectLst/>
            </a:endParaRPr>
          </a:p>
          <a:p>
            <a:endParaRPr lang="en-US" noProof="0" dirty="0"/>
          </a:p>
          <a:p>
            <a:r>
              <a:rPr lang="en-US" noProof="0" dirty="0"/>
              <a:t>Our focus</a:t>
            </a:r>
          </a:p>
          <a:p>
            <a:pPr lvl="1"/>
            <a:r>
              <a:rPr lang="en-US" noProof="0" dirty="0"/>
              <a:t>(Un)Structured big-data batch</a:t>
            </a:r>
          </a:p>
          <a:p>
            <a:pPr lvl="1"/>
            <a:r>
              <a:rPr lang="en-US" noProof="0" dirty="0"/>
              <a:t>(Un)Structured big-data streams</a:t>
            </a:r>
          </a:p>
          <a:p>
            <a:r>
              <a:rPr lang="en-US" b="1" noProof="0" dirty="0"/>
              <a:t>Goal</a:t>
            </a:r>
            <a:r>
              <a:rPr lang="en-US" noProof="0" dirty="0"/>
              <a:t>: keep in mind the cube to</a:t>
            </a:r>
          </a:p>
          <a:p>
            <a:r>
              <a:rPr lang="en-US" noProof="0" dirty="0"/>
              <a:t>categorize the services</a:t>
            </a:r>
          </a:p>
        </p:txBody>
      </p:sp>
      <p:sp>
        <p:nvSpPr>
          <p:cNvPr id="4" name="Segnaposto piè di pagina 3">
            <a:extLst>
              <a:ext uri="{FF2B5EF4-FFF2-40B4-BE49-F238E27FC236}">
                <a16:creationId xmlns:a16="http://schemas.microsoft.com/office/drawing/2014/main" id="{6F417C20-FA64-4D55-804B-F3BABE04BC0F}"/>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9811CD8F-F257-4977-8723-F26E3E3FF932}"/>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101</a:t>
            </a:fld>
            <a:endParaRPr lang="it-IT" dirty="0"/>
          </a:p>
        </p:txBody>
      </p:sp>
      <p:sp>
        <p:nvSpPr>
          <p:cNvPr id="7" name="Freeform: Shape 6">
            <a:extLst>
              <a:ext uri="{FF2B5EF4-FFF2-40B4-BE49-F238E27FC236}">
                <a16:creationId xmlns:a16="http://schemas.microsoft.com/office/drawing/2014/main" id="{B2B161C9-5261-454E-90CB-D2B8BA54D09F}"/>
              </a:ext>
            </a:extLst>
          </p:cNvPr>
          <p:cNvSpPr/>
          <p:nvPr/>
        </p:nvSpPr>
        <p:spPr>
          <a:xfrm>
            <a:off x="6994892" y="2419542"/>
            <a:ext cx="2618071" cy="2618071"/>
          </a:xfrm>
          <a:custGeom>
            <a:avLst/>
            <a:gdLst>
              <a:gd name="connsiteX0" fmla="*/ -355 w 2618071"/>
              <a:gd name="connsiteY0" fmla="*/ 654345 h 2618071"/>
              <a:gd name="connsiteX1" fmla="*/ 654163 w 2618071"/>
              <a:gd name="connsiteY1" fmla="*/ -173 h 2618071"/>
              <a:gd name="connsiteX2" fmla="*/ 2617717 w 2618071"/>
              <a:gd name="connsiteY2" fmla="*/ -173 h 2618071"/>
              <a:gd name="connsiteX3" fmla="*/ 2617717 w 2618071"/>
              <a:gd name="connsiteY3" fmla="*/ 1963380 h 2618071"/>
              <a:gd name="connsiteX4" fmla="*/ 1963199 w 2618071"/>
              <a:gd name="connsiteY4" fmla="*/ 2617898 h 2618071"/>
              <a:gd name="connsiteX5" fmla="*/ -355 w 2618071"/>
              <a:gd name="connsiteY5" fmla="*/ 2617898 h 2618071"/>
              <a:gd name="connsiteX6" fmla="*/ -355 w 2618071"/>
              <a:gd name="connsiteY6" fmla="*/ 654345 h 2618071"/>
              <a:gd name="connsiteX7" fmla="*/ 1963199 w 2618071"/>
              <a:gd name="connsiteY7" fmla="*/ 654345 h 2618071"/>
              <a:gd name="connsiteX8" fmla="*/ 2617717 w 2618071"/>
              <a:gd name="connsiteY8" fmla="*/ -173 h 2618071"/>
              <a:gd name="connsiteX9" fmla="*/ 1963199 w 2618071"/>
              <a:gd name="connsiteY9" fmla="*/ 654345 h 2618071"/>
              <a:gd name="connsiteX10" fmla="*/ 1963199 w 2618071"/>
              <a:gd name="connsiteY10" fmla="*/ 2617898 h 2618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18071" h="2618071">
                <a:moveTo>
                  <a:pt x="-355" y="654345"/>
                </a:moveTo>
                <a:lnTo>
                  <a:pt x="654163" y="-173"/>
                </a:lnTo>
                <a:lnTo>
                  <a:pt x="2617717" y="-173"/>
                </a:lnTo>
                <a:lnTo>
                  <a:pt x="2617717" y="1963380"/>
                </a:lnTo>
                <a:lnTo>
                  <a:pt x="1963199" y="2617898"/>
                </a:lnTo>
                <a:lnTo>
                  <a:pt x="-355" y="2617898"/>
                </a:lnTo>
                <a:close/>
                <a:moveTo>
                  <a:pt x="-355" y="654345"/>
                </a:moveTo>
                <a:lnTo>
                  <a:pt x="1963199" y="654345"/>
                </a:lnTo>
                <a:lnTo>
                  <a:pt x="2617717" y="-173"/>
                </a:lnTo>
                <a:moveTo>
                  <a:pt x="1963199" y="654345"/>
                </a:moveTo>
                <a:lnTo>
                  <a:pt x="1963199" y="2617898"/>
                </a:lnTo>
              </a:path>
            </a:pathLst>
          </a:custGeom>
          <a:noFill/>
          <a:ln w="12121" cap="flat">
            <a:solidFill>
              <a:srgbClr val="3B3838"/>
            </a:solidFill>
            <a:prstDash val="solid"/>
            <a:miter/>
          </a:ln>
        </p:spPr>
        <p:txBody>
          <a:bodyPr rtlCol="0" anchor="ctr"/>
          <a:lstStyle/>
          <a:p>
            <a:endParaRPr lang="en-US" dirty="0"/>
          </a:p>
        </p:txBody>
      </p:sp>
      <p:sp>
        <p:nvSpPr>
          <p:cNvPr id="8" name="Freeform: Shape 7">
            <a:extLst>
              <a:ext uri="{FF2B5EF4-FFF2-40B4-BE49-F238E27FC236}">
                <a16:creationId xmlns:a16="http://schemas.microsoft.com/office/drawing/2014/main" id="{1EF69247-428D-44B1-A96E-57E50F7A1CC9}"/>
              </a:ext>
            </a:extLst>
          </p:cNvPr>
          <p:cNvSpPr/>
          <p:nvPr/>
        </p:nvSpPr>
        <p:spPr>
          <a:xfrm flipV="1">
            <a:off x="6994892" y="4392188"/>
            <a:ext cx="649725" cy="649725"/>
          </a:xfrm>
          <a:custGeom>
            <a:avLst/>
            <a:gdLst>
              <a:gd name="connsiteX0" fmla="*/ 91 w 649725"/>
              <a:gd name="connsiteY0" fmla="*/ 255 h 649725"/>
              <a:gd name="connsiteX1" fmla="*/ 649816 w 649725"/>
              <a:gd name="connsiteY1" fmla="*/ 649980 h 649725"/>
            </a:gdLst>
            <a:ahLst/>
            <a:cxnLst>
              <a:cxn ang="0">
                <a:pos x="connsiteX0" y="connsiteY0"/>
              </a:cxn>
              <a:cxn ang="0">
                <a:pos x="connsiteX1" y="connsiteY1"/>
              </a:cxn>
            </a:cxnLst>
            <a:rect l="l" t="t" r="r" b="b"/>
            <a:pathLst>
              <a:path w="649725" h="649725">
                <a:moveTo>
                  <a:pt x="91" y="255"/>
                </a:moveTo>
                <a:lnTo>
                  <a:pt x="649816" y="649980"/>
                </a:lnTo>
              </a:path>
            </a:pathLst>
          </a:custGeom>
          <a:noFill/>
          <a:ln w="12121" cap="flat">
            <a:solidFill>
              <a:srgbClr val="333F50"/>
            </a:solidFill>
            <a:prstDash val="solid"/>
            <a:miter/>
          </a:ln>
        </p:spPr>
        <p:txBody>
          <a:bodyPr rtlCol="0" anchor="ctr"/>
          <a:lstStyle/>
          <a:p>
            <a:endParaRPr lang="en-US" dirty="0"/>
          </a:p>
        </p:txBody>
      </p:sp>
      <p:sp>
        <p:nvSpPr>
          <p:cNvPr id="10" name="Freeform: Shape 9">
            <a:extLst>
              <a:ext uri="{FF2B5EF4-FFF2-40B4-BE49-F238E27FC236}">
                <a16:creationId xmlns:a16="http://schemas.microsoft.com/office/drawing/2014/main" id="{61FA777B-2A3B-49C8-BB1E-EA25AE6CA83C}"/>
              </a:ext>
            </a:extLst>
          </p:cNvPr>
          <p:cNvSpPr/>
          <p:nvPr/>
        </p:nvSpPr>
        <p:spPr>
          <a:xfrm>
            <a:off x="7640320" y="4383096"/>
            <a:ext cx="1969435" cy="9090"/>
          </a:xfrm>
          <a:custGeom>
            <a:avLst/>
            <a:gdLst>
              <a:gd name="connsiteX0" fmla="*/ -355 w 1969435"/>
              <a:gd name="connsiteY0" fmla="*/ -173 h 9090"/>
              <a:gd name="connsiteX1" fmla="*/ 1969080 w 1969435"/>
              <a:gd name="connsiteY1" fmla="*/ -173 h 9090"/>
            </a:gdLst>
            <a:ahLst/>
            <a:cxnLst>
              <a:cxn ang="0">
                <a:pos x="connsiteX0" y="connsiteY0"/>
              </a:cxn>
              <a:cxn ang="0">
                <a:pos x="connsiteX1" y="connsiteY1"/>
              </a:cxn>
            </a:cxnLst>
            <a:rect l="l" t="t" r="r" b="b"/>
            <a:pathLst>
              <a:path w="1969435" h="9090">
                <a:moveTo>
                  <a:pt x="-355" y="-173"/>
                </a:moveTo>
                <a:lnTo>
                  <a:pt x="1969080" y="-173"/>
                </a:lnTo>
              </a:path>
            </a:pathLst>
          </a:custGeom>
          <a:noFill/>
          <a:ln w="12121" cap="flat">
            <a:solidFill>
              <a:srgbClr val="333F50"/>
            </a:solidFill>
            <a:prstDash val="solid"/>
            <a:miter/>
          </a:ln>
        </p:spPr>
        <p:txBody>
          <a:bodyPr rtlCol="0" anchor="ctr"/>
          <a:lstStyle/>
          <a:p>
            <a:endParaRPr lang="en-US" dirty="0"/>
          </a:p>
        </p:txBody>
      </p:sp>
      <p:sp>
        <p:nvSpPr>
          <p:cNvPr id="11" name="Freeform: Shape 10">
            <a:extLst>
              <a:ext uri="{FF2B5EF4-FFF2-40B4-BE49-F238E27FC236}">
                <a16:creationId xmlns:a16="http://schemas.microsoft.com/office/drawing/2014/main" id="{C1F4D50A-8F39-41A3-B83C-36721B3E1CAB}"/>
              </a:ext>
            </a:extLst>
          </p:cNvPr>
          <p:cNvSpPr/>
          <p:nvPr/>
        </p:nvSpPr>
        <p:spPr>
          <a:xfrm>
            <a:off x="7649410" y="2419542"/>
            <a:ext cx="9090" cy="1963798"/>
          </a:xfrm>
          <a:custGeom>
            <a:avLst/>
            <a:gdLst>
              <a:gd name="connsiteX0" fmla="*/ -355 w 9090"/>
              <a:gd name="connsiteY0" fmla="*/ -173 h 1963798"/>
              <a:gd name="connsiteX1" fmla="*/ -355 w 9090"/>
              <a:gd name="connsiteY1" fmla="*/ 1963626 h 1963798"/>
            </a:gdLst>
            <a:ahLst/>
            <a:cxnLst>
              <a:cxn ang="0">
                <a:pos x="connsiteX0" y="connsiteY0"/>
              </a:cxn>
              <a:cxn ang="0">
                <a:pos x="connsiteX1" y="connsiteY1"/>
              </a:cxn>
            </a:cxnLst>
            <a:rect l="l" t="t" r="r" b="b"/>
            <a:pathLst>
              <a:path w="9090" h="1963798">
                <a:moveTo>
                  <a:pt x="-355" y="-173"/>
                </a:moveTo>
                <a:lnTo>
                  <a:pt x="-355" y="1963626"/>
                </a:lnTo>
              </a:path>
            </a:pathLst>
          </a:custGeom>
          <a:noFill/>
          <a:ln w="12121" cap="flat">
            <a:solidFill>
              <a:srgbClr val="333F50"/>
            </a:solidFill>
            <a:prstDash val="solid"/>
            <a:miter/>
          </a:ln>
        </p:spPr>
        <p:txBody>
          <a:bodyPr rtlCol="0" anchor="ctr"/>
          <a:lstStyle/>
          <a:p>
            <a:endParaRPr lang="en-US" dirty="0"/>
          </a:p>
        </p:txBody>
      </p:sp>
      <p:sp>
        <p:nvSpPr>
          <p:cNvPr id="12" name="Freeform: Shape 11">
            <a:extLst>
              <a:ext uri="{FF2B5EF4-FFF2-40B4-BE49-F238E27FC236}">
                <a16:creationId xmlns:a16="http://schemas.microsoft.com/office/drawing/2014/main" id="{8F6EDC6B-799D-4852-9677-971106B24A2E}"/>
              </a:ext>
            </a:extLst>
          </p:cNvPr>
          <p:cNvSpPr/>
          <p:nvPr/>
        </p:nvSpPr>
        <p:spPr>
          <a:xfrm flipV="1">
            <a:off x="9717505" y="2419542"/>
            <a:ext cx="81815" cy="1963798"/>
          </a:xfrm>
          <a:custGeom>
            <a:avLst/>
            <a:gdLst>
              <a:gd name="connsiteX0" fmla="*/ 54938 w 81815"/>
              <a:gd name="connsiteY0" fmla="*/ 68216 h 1963798"/>
              <a:gd name="connsiteX1" fmla="*/ 54939 w 81815"/>
              <a:gd name="connsiteY1" fmla="*/ 1895657 h 1963798"/>
              <a:gd name="connsiteX2" fmla="*/ 27667 w 81815"/>
              <a:gd name="connsiteY2" fmla="*/ 1895657 h 1963798"/>
              <a:gd name="connsiteX3" fmla="*/ 27666 w 81815"/>
              <a:gd name="connsiteY3" fmla="*/ 68216 h 1963798"/>
              <a:gd name="connsiteX4" fmla="*/ 395 w 81815"/>
              <a:gd name="connsiteY4" fmla="*/ 81852 h 1963798"/>
              <a:gd name="connsiteX5" fmla="*/ 41302 w 81815"/>
              <a:gd name="connsiteY5" fmla="*/ 38 h 1963798"/>
              <a:gd name="connsiteX6" fmla="*/ 82209 w 81815"/>
              <a:gd name="connsiteY6" fmla="*/ 81852 h 1963798"/>
              <a:gd name="connsiteX7" fmla="*/ 82210 w 81815"/>
              <a:gd name="connsiteY7" fmla="*/ 1882022 h 1963798"/>
              <a:gd name="connsiteX8" fmla="*/ 41303 w 81815"/>
              <a:gd name="connsiteY8" fmla="*/ 1963836 h 1963798"/>
              <a:gd name="connsiteX9" fmla="*/ 395 w 81815"/>
              <a:gd name="connsiteY9" fmla="*/ 1882022 h 1963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815" h="1963798">
                <a:moveTo>
                  <a:pt x="54938" y="68216"/>
                </a:moveTo>
                <a:lnTo>
                  <a:pt x="54939" y="1895657"/>
                </a:lnTo>
                <a:lnTo>
                  <a:pt x="27667" y="1895657"/>
                </a:lnTo>
                <a:lnTo>
                  <a:pt x="27666" y="68216"/>
                </a:lnTo>
                <a:close/>
                <a:moveTo>
                  <a:pt x="395" y="81852"/>
                </a:moveTo>
                <a:lnTo>
                  <a:pt x="41302" y="38"/>
                </a:lnTo>
                <a:lnTo>
                  <a:pt x="82209" y="81852"/>
                </a:lnTo>
                <a:close/>
                <a:moveTo>
                  <a:pt x="82210" y="1882022"/>
                </a:moveTo>
                <a:lnTo>
                  <a:pt x="41303" y="1963836"/>
                </a:lnTo>
                <a:lnTo>
                  <a:pt x="395" y="1882022"/>
                </a:lnTo>
                <a:close/>
              </a:path>
            </a:pathLst>
          </a:custGeom>
          <a:solidFill>
            <a:srgbClr val="ED7D31"/>
          </a:solidFill>
          <a:ln w="9091" cap="flat">
            <a:noFill/>
            <a:prstDash val="solid"/>
            <a:miter/>
          </a:ln>
        </p:spPr>
        <p:txBody>
          <a:bodyPr rtlCol="0" anchor="ctr"/>
          <a:lstStyle/>
          <a:p>
            <a:endParaRPr lang="en-US" dirty="0"/>
          </a:p>
        </p:txBody>
      </p:sp>
      <p:sp>
        <p:nvSpPr>
          <p:cNvPr id="13" name="TextBox 12">
            <a:extLst>
              <a:ext uri="{FF2B5EF4-FFF2-40B4-BE49-F238E27FC236}">
                <a16:creationId xmlns:a16="http://schemas.microsoft.com/office/drawing/2014/main" id="{7AF26017-5EE6-43CB-BA6D-871E5F032B81}"/>
              </a:ext>
            </a:extLst>
          </p:cNvPr>
          <p:cNvSpPr txBox="1"/>
          <p:nvPr/>
        </p:nvSpPr>
        <p:spPr>
          <a:xfrm>
            <a:off x="9728715" y="2396548"/>
            <a:ext cx="973755" cy="282341"/>
          </a:xfrm>
          <a:prstGeom prst="rect">
            <a:avLst/>
          </a:prstGeom>
          <a:noFill/>
        </p:spPr>
        <p:txBody>
          <a:bodyPr wrap="none" rtlCol="0">
            <a:spAutoFit/>
          </a:bodyPr>
          <a:lstStyle/>
          <a:p>
            <a:pPr algn="l"/>
            <a:r>
              <a:rPr lang="en-US" sz="1360" spc="0" baseline="0" dirty="0">
                <a:solidFill>
                  <a:srgbClr val="ED7D31"/>
                </a:solidFill>
                <a:latin typeface="Arial"/>
                <a:cs typeface="Arial"/>
                <a:sym typeface="Arial"/>
                <a:rtl val="0"/>
              </a:rPr>
              <a:t>Structured</a:t>
            </a:r>
          </a:p>
        </p:txBody>
      </p:sp>
      <p:sp>
        <p:nvSpPr>
          <p:cNvPr id="14" name="TextBox 13">
            <a:extLst>
              <a:ext uri="{FF2B5EF4-FFF2-40B4-BE49-F238E27FC236}">
                <a16:creationId xmlns:a16="http://schemas.microsoft.com/office/drawing/2014/main" id="{5DF59598-D712-42C6-9BF6-513E651C975C}"/>
              </a:ext>
            </a:extLst>
          </p:cNvPr>
          <p:cNvSpPr txBox="1"/>
          <p:nvPr/>
        </p:nvSpPr>
        <p:spPr>
          <a:xfrm>
            <a:off x="9728715" y="4105567"/>
            <a:ext cx="1155566" cy="282341"/>
          </a:xfrm>
          <a:prstGeom prst="rect">
            <a:avLst/>
          </a:prstGeom>
          <a:noFill/>
        </p:spPr>
        <p:txBody>
          <a:bodyPr wrap="none" rtlCol="0">
            <a:spAutoFit/>
          </a:bodyPr>
          <a:lstStyle/>
          <a:p>
            <a:pPr algn="l"/>
            <a:r>
              <a:rPr lang="en-US" sz="1360" spc="0" baseline="0" dirty="0">
                <a:solidFill>
                  <a:srgbClr val="ED7D31"/>
                </a:solidFill>
                <a:latin typeface="Arial"/>
                <a:cs typeface="Arial"/>
                <a:sym typeface="Arial"/>
                <a:rtl val="0"/>
              </a:rPr>
              <a:t>Unstructured</a:t>
            </a:r>
          </a:p>
        </p:txBody>
      </p:sp>
      <p:sp>
        <p:nvSpPr>
          <p:cNvPr id="15" name="Freeform: Shape 14">
            <a:extLst>
              <a:ext uri="{FF2B5EF4-FFF2-40B4-BE49-F238E27FC236}">
                <a16:creationId xmlns:a16="http://schemas.microsoft.com/office/drawing/2014/main" id="{95E2F8B7-1980-45FA-9024-9F400B058C51}"/>
              </a:ext>
            </a:extLst>
          </p:cNvPr>
          <p:cNvSpPr/>
          <p:nvPr/>
        </p:nvSpPr>
        <p:spPr>
          <a:xfrm rot="5400000" flipV="1">
            <a:off x="7935884" y="4164801"/>
            <a:ext cx="81815" cy="1963798"/>
          </a:xfrm>
          <a:custGeom>
            <a:avLst/>
            <a:gdLst>
              <a:gd name="connsiteX0" fmla="*/ 54742 w 81815"/>
              <a:gd name="connsiteY0" fmla="*/ 68408 h 1963798"/>
              <a:gd name="connsiteX1" fmla="*/ 54743 w 81815"/>
              <a:gd name="connsiteY1" fmla="*/ 1895849 h 1963798"/>
              <a:gd name="connsiteX2" fmla="*/ 27471 w 81815"/>
              <a:gd name="connsiteY2" fmla="*/ 1895849 h 1963798"/>
              <a:gd name="connsiteX3" fmla="*/ 27470 w 81815"/>
              <a:gd name="connsiteY3" fmla="*/ 68408 h 1963798"/>
              <a:gd name="connsiteX4" fmla="*/ 199 w 81815"/>
              <a:gd name="connsiteY4" fmla="*/ 82044 h 1963798"/>
              <a:gd name="connsiteX5" fmla="*/ 41106 w 81815"/>
              <a:gd name="connsiteY5" fmla="*/ 229 h 1963798"/>
              <a:gd name="connsiteX6" fmla="*/ 82013 w 81815"/>
              <a:gd name="connsiteY6" fmla="*/ 82044 h 1963798"/>
              <a:gd name="connsiteX7" fmla="*/ 82014 w 81815"/>
              <a:gd name="connsiteY7" fmla="*/ 1882214 h 1963798"/>
              <a:gd name="connsiteX8" fmla="*/ 41107 w 81815"/>
              <a:gd name="connsiteY8" fmla="*/ 1964028 h 1963798"/>
              <a:gd name="connsiteX9" fmla="*/ 199 w 81815"/>
              <a:gd name="connsiteY9" fmla="*/ 1882214 h 1963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815" h="1963798">
                <a:moveTo>
                  <a:pt x="54742" y="68408"/>
                </a:moveTo>
                <a:lnTo>
                  <a:pt x="54743" y="1895849"/>
                </a:lnTo>
                <a:lnTo>
                  <a:pt x="27471" y="1895849"/>
                </a:lnTo>
                <a:lnTo>
                  <a:pt x="27470" y="68408"/>
                </a:lnTo>
                <a:close/>
                <a:moveTo>
                  <a:pt x="199" y="82044"/>
                </a:moveTo>
                <a:lnTo>
                  <a:pt x="41106" y="229"/>
                </a:lnTo>
                <a:lnTo>
                  <a:pt x="82013" y="82044"/>
                </a:lnTo>
                <a:close/>
                <a:moveTo>
                  <a:pt x="82014" y="1882214"/>
                </a:moveTo>
                <a:lnTo>
                  <a:pt x="41107" y="1964028"/>
                </a:lnTo>
                <a:lnTo>
                  <a:pt x="199" y="1882214"/>
                </a:lnTo>
                <a:close/>
              </a:path>
            </a:pathLst>
          </a:custGeom>
          <a:solidFill>
            <a:srgbClr val="00B050"/>
          </a:solidFill>
          <a:ln w="9091" cap="flat">
            <a:noFill/>
            <a:prstDash val="solid"/>
            <a:miter/>
          </a:ln>
        </p:spPr>
        <p:txBody>
          <a:bodyPr rtlCol="0" anchor="ctr"/>
          <a:lstStyle/>
          <a:p>
            <a:endParaRPr lang="en-US" dirty="0"/>
          </a:p>
        </p:txBody>
      </p:sp>
      <p:sp>
        <p:nvSpPr>
          <p:cNvPr id="16" name="TextBox 15">
            <a:extLst>
              <a:ext uri="{FF2B5EF4-FFF2-40B4-BE49-F238E27FC236}">
                <a16:creationId xmlns:a16="http://schemas.microsoft.com/office/drawing/2014/main" id="{1B075E17-7A1E-4B33-B196-77C2A2C13D1F}"/>
              </a:ext>
            </a:extLst>
          </p:cNvPr>
          <p:cNvSpPr txBox="1"/>
          <p:nvPr/>
        </p:nvSpPr>
        <p:spPr>
          <a:xfrm rot="2480400">
            <a:off x="8730143" y="5198057"/>
            <a:ext cx="501048" cy="282340"/>
          </a:xfrm>
          <a:prstGeom prst="rect">
            <a:avLst/>
          </a:prstGeom>
          <a:noFill/>
        </p:spPr>
        <p:txBody>
          <a:bodyPr wrap="none" rtlCol="0">
            <a:spAutoFit/>
          </a:bodyPr>
          <a:lstStyle/>
          <a:p>
            <a:pPr algn="l"/>
            <a:r>
              <a:rPr lang="en-US" sz="1360" spc="0" baseline="0" dirty="0">
                <a:solidFill>
                  <a:srgbClr val="00B050"/>
                </a:solidFill>
                <a:latin typeface="Arial"/>
                <a:cs typeface="Arial"/>
                <a:sym typeface="Arial"/>
                <a:rtl val="0"/>
              </a:rPr>
              <a:t>Low</a:t>
            </a:r>
          </a:p>
        </p:txBody>
      </p:sp>
      <p:sp>
        <p:nvSpPr>
          <p:cNvPr id="17" name="TextBox 16">
            <a:extLst>
              <a:ext uri="{FF2B5EF4-FFF2-40B4-BE49-F238E27FC236}">
                <a16:creationId xmlns:a16="http://schemas.microsoft.com/office/drawing/2014/main" id="{8C0F7582-065B-4234-A6C0-A31B04A06AE3}"/>
              </a:ext>
            </a:extLst>
          </p:cNvPr>
          <p:cNvSpPr txBox="1"/>
          <p:nvPr/>
        </p:nvSpPr>
        <p:spPr>
          <a:xfrm rot="2480400">
            <a:off x="8624887" y="5265530"/>
            <a:ext cx="237423" cy="282341"/>
          </a:xfrm>
          <a:prstGeom prst="rect">
            <a:avLst/>
          </a:prstGeom>
          <a:noFill/>
        </p:spPr>
        <p:txBody>
          <a:bodyPr wrap="none" rtlCol="0">
            <a:spAutoFit/>
          </a:bodyPr>
          <a:lstStyle/>
          <a:p>
            <a:pPr algn="l"/>
            <a:r>
              <a:rPr lang="en-US" sz="1360" spc="0" baseline="0" dirty="0">
                <a:solidFill>
                  <a:srgbClr val="00B050"/>
                </a:solidFill>
                <a:latin typeface="Arial"/>
                <a:cs typeface="Arial"/>
                <a:sym typeface="Arial"/>
                <a:rtl val="0"/>
              </a:rPr>
              <a:t>(</a:t>
            </a:r>
          </a:p>
        </p:txBody>
      </p:sp>
      <p:sp>
        <p:nvSpPr>
          <p:cNvPr id="18" name="TextBox 17">
            <a:extLst>
              <a:ext uri="{FF2B5EF4-FFF2-40B4-BE49-F238E27FC236}">
                <a16:creationId xmlns:a16="http://schemas.microsoft.com/office/drawing/2014/main" id="{4A36503E-993F-42EE-B9FF-784643252F48}"/>
              </a:ext>
            </a:extLst>
          </p:cNvPr>
          <p:cNvSpPr txBox="1"/>
          <p:nvPr/>
        </p:nvSpPr>
        <p:spPr>
          <a:xfrm rot="2480400">
            <a:off x="8627332" y="5406972"/>
            <a:ext cx="555591" cy="282341"/>
          </a:xfrm>
          <a:prstGeom prst="rect">
            <a:avLst/>
          </a:prstGeom>
          <a:noFill/>
        </p:spPr>
        <p:txBody>
          <a:bodyPr wrap="none" rtlCol="0">
            <a:spAutoFit/>
          </a:bodyPr>
          <a:lstStyle/>
          <a:p>
            <a:pPr algn="l"/>
            <a:r>
              <a:rPr lang="en-US" sz="1360" spc="0" baseline="0" dirty="0">
                <a:solidFill>
                  <a:srgbClr val="00B050"/>
                </a:solidFill>
                <a:latin typeface="Arial"/>
                <a:cs typeface="Arial"/>
                <a:sym typeface="Arial"/>
                <a:rtl val="0"/>
              </a:rPr>
              <a:t>push</a:t>
            </a:r>
          </a:p>
        </p:txBody>
      </p:sp>
      <p:sp>
        <p:nvSpPr>
          <p:cNvPr id="19" name="TextBox 18">
            <a:extLst>
              <a:ext uri="{FF2B5EF4-FFF2-40B4-BE49-F238E27FC236}">
                <a16:creationId xmlns:a16="http://schemas.microsoft.com/office/drawing/2014/main" id="{449CE6AE-70B8-407E-A25C-64D4B6AC7DB8}"/>
              </a:ext>
            </a:extLst>
          </p:cNvPr>
          <p:cNvSpPr txBox="1"/>
          <p:nvPr/>
        </p:nvSpPr>
        <p:spPr>
          <a:xfrm rot="2480400">
            <a:off x="8942257" y="5547336"/>
            <a:ext cx="237423" cy="282340"/>
          </a:xfrm>
          <a:prstGeom prst="rect">
            <a:avLst/>
          </a:prstGeom>
          <a:noFill/>
        </p:spPr>
        <p:txBody>
          <a:bodyPr wrap="none" rtlCol="0">
            <a:spAutoFit/>
          </a:bodyPr>
          <a:lstStyle/>
          <a:p>
            <a:pPr algn="l"/>
            <a:r>
              <a:rPr lang="en-US" sz="1360" spc="0" baseline="0" dirty="0">
                <a:solidFill>
                  <a:srgbClr val="00B050"/>
                </a:solidFill>
                <a:latin typeface="Arial"/>
                <a:cs typeface="Arial"/>
                <a:sym typeface="Arial"/>
                <a:rtl val="0"/>
              </a:rPr>
              <a:t>)</a:t>
            </a:r>
          </a:p>
        </p:txBody>
      </p:sp>
      <p:sp>
        <p:nvSpPr>
          <p:cNvPr id="20" name="TextBox 19">
            <a:extLst>
              <a:ext uri="{FF2B5EF4-FFF2-40B4-BE49-F238E27FC236}">
                <a16:creationId xmlns:a16="http://schemas.microsoft.com/office/drawing/2014/main" id="{09E45013-466F-4EC1-96EB-BD5B2D693FEA}"/>
              </a:ext>
            </a:extLst>
          </p:cNvPr>
          <p:cNvSpPr txBox="1"/>
          <p:nvPr/>
        </p:nvSpPr>
        <p:spPr>
          <a:xfrm rot="2480400">
            <a:off x="6864273" y="5207064"/>
            <a:ext cx="528319" cy="282340"/>
          </a:xfrm>
          <a:prstGeom prst="rect">
            <a:avLst/>
          </a:prstGeom>
          <a:noFill/>
        </p:spPr>
        <p:txBody>
          <a:bodyPr wrap="none" rtlCol="0">
            <a:spAutoFit/>
          </a:bodyPr>
          <a:lstStyle/>
          <a:p>
            <a:pPr algn="l"/>
            <a:r>
              <a:rPr lang="en-US" sz="1360" spc="0" baseline="0" dirty="0">
                <a:solidFill>
                  <a:srgbClr val="00B050"/>
                </a:solidFill>
                <a:latin typeface="Arial"/>
                <a:cs typeface="Arial"/>
                <a:sym typeface="Arial"/>
                <a:rtl val="0"/>
              </a:rPr>
              <a:t>High</a:t>
            </a:r>
          </a:p>
        </p:txBody>
      </p:sp>
      <p:sp>
        <p:nvSpPr>
          <p:cNvPr id="21" name="TextBox 20">
            <a:extLst>
              <a:ext uri="{FF2B5EF4-FFF2-40B4-BE49-F238E27FC236}">
                <a16:creationId xmlns:a16="http://schemas.microsoft.com/office/drawing/2014/main" id="{4BE5207F-F070-441F-9981-225846763C42}"/>
              </a:ext>
            </a:extLst>
          </p:cNvPr>
          <p:cNvSpPr txBox="1"/>
          <p:nvPr/>
        </p:nvSpPr>
        <p:spPr>
          <a:xfrm rot="2480400">
            <a:off x="6722771" y="5379698"/>
            <a:ext cx="555591" cy="282340"/>
          </a:xfrm>
          <a:prstGeom prst="rect">
            <a:avLst/>
          </a:prstGeom>
          <a:noFill/>
        </p:spPr>
        <p:txBody>
          <a:bodyPr wrap="none" rtlCol="0">
            <a:spAutoFit/>
          </a:bodyPr>
          <a:lstStyle/>
          <a:p>
            <a:pPr algn="l"/>
            <a:r>
              <a:rPr lang="en-US" sz="1360" spc="0" baseline="0" dirty="0">
                <a:solidFill>
                  <a:srgbClr val="00B050"/>
                </a:solidFill>
                <a:latin typeface="Arial"/>
                <a:cs typeface="Arial"/>
                <a:sym typeface="Arial"/>
                <a:rtl val="0"/>
              </a:rPr>
              <a:t>(pull)</a:t>
            </a:r>
          </a:p>
        </p:txBody>
      </p:sp>
      <p:sp>
        <p:nvSpPr>
          <p:cNvPr id="22" name="Freeform: Shape 21">
            <a:extLst>
              <a:ext uri="{FF2B5EF4-FFF2-40B4-BE49-F238E27FC236}">
                <a16:creationId xmlns:a16="http://schemas.microsoft.com/office/drawing/2014/main" id="{C5D19AB9-0418-453C-B542-BDCE501AA9D0}"/>
              </a:ext>
            </a:extLst>
          </p:cNvPr>
          <p:cNvSpPr/>
          <p:nvPr/>
        </p:nvSpPr>
        <p:spPr>
          <a:xfrm rot="2686115" flipV="1">
            <a:off x="7159566" y="2114625"/>
            <a:ext cx="81815" cy="1134497"/>
          </a:xfrm>
          <a:custGeom>
            <a:avLst/>
            <a:gdLst>
              <a:gd name="connsiteX0" fmla="*/ 54656 w 81815"/>
              <a:gd name="connsiteY0" fmla="*/ 68183 h 1134497"/>
              <a:gd name="connsiteX1" fmla="*/ 54657 w 81815"/>
              <a:gd name="connsiteY1" fmla="*/ 1066323 h 1134497"/>
              <a:gd name="connsiteX2" fmla="*/ 27386 w 81815"/>
              <a:gd name="connsiteY2" fmla="*/ 1066323 h 1134497"/>
              <a:gd name="connsiteX3" fmla="*/ 27385 w 81815"/>
              <a:gd name="connsiteY3" fmla="*/ 68183 h 1134497"/>
              <a:gd name="connsiteX4" fmla="*/ 113 w 81815"/>
              <a:gd name="connsiteY4" fmla="*/ 81819 h 1134497"/>
              <a:gd name="connsiteX5" fmla="*/ 41020 w 81815"/>
              <a:gd name="connsiteY5" fmla="*/ 4 h 1134497"/>
              <a:gd name="connsiteX6" fmla="*/ 81928 w 81815"/>
              <a:gd name="connsiteY6" fmla="*/ 81819 h 1134497"/>
              <a:gd name="connsiteX7" fmla="*/ 81929 w 81815"/>
              <a:gd name="connsiteY7" fmla="*/ 1052687 h 1134497"/>
              <a:gd name="connsiteX8" fmla="*/ 41021 w 81815"/>
              <a:gd name="connsiteY8" fmla="*/ 1134502 h 1134497"/>
              <a:gd name="connsiteX9" fmla="*/ 114 w 81815"/>
              <a:gd name="connsiteY9" fmla="*/ 1052687 h 1134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815" h="1134497">
                <a:moveTo>
                  <a:pt x="54656" y="68183"/>
                </a:moveTo>
                <a:lnTo>
                  <a:pt x="54657" y="1066323"/>
                </a:lnTo>
                <a:lnTo>
                  <a:pt x="27386" y="1066323"/>
                </a:lnTo>
                <a:lnTo>
                  <a:pt x="27385" y="68183"/>
                </a:lnTo>
                <a:close/>
                <a:moveTo>
                  <a:pt x="113" y="81819"/>
                </a:moveTo>
                <a:lnTo>
                  <a:pt x="41020" y="4"/>
                </a:lnTo>
                <a:lnTo>
                  <a:pt x="81928" y="81819"/>
                </a:lnTo>
                <a:close/>
                <a:moveTo>
                  <a:pt x="81929" y="1052687"/>
                </a:moveTo>
                <a:lnTo>
                  <a:pt x="41021" y="1134502"/>
                </a:lnTo>
                <a:lnTo>
                  <a:pt x="114" y="1052687"/>
                </a:lnTo>
                <a:close/>
              </a:path>
            </a:pathLst>
          </a:custGeom>
          <a:solidFill>
            <a:srgbClr val="0070C0"/>
          </a:solidFill>
          <a:ln w="9091" cap="flat">
            <a:noFill/>
            <a:prstDash val="solid"/>
            <a:miter/>
          </a:ln>
        </p:spPr>
        <p:txBody>
          <a:bodyPr rtlCol="0" anchor="ctr"/>
          <a:lstStyle/>
          <a:p>
            <a:endParaRPr lang="en-US" dirty="0"/>
          </a:p>
        </p:txBody>
      </p:sp>
      <p:sp>
        <p:nvSpPr>
          <p:cNvPr id="23" name="TextBox 22">
            <a:extLst>
              <a:ext uri="{FF2B5EF4-FFF2-40B4-BE49-F238E27FC236}">
                <a16:creationId xmlns:a16="http://schemas.microsoft.com/office/drawing/2014/main" id="{89B175B3-5AFB-4AF2-9766-D01E8CAA8675}"/>
              </a:ext>
            </a:extLst>
          </p:cNvPr>
          <p:cNvSpPr txBox="1"/>
          <p:nvPr/>
        </p:nvSpPr>
        <p:spPr>
          <a:xfrm>
            <a:off x="6329094" y="2841984"/>
            <a:ext cx="437940" cy="301621"/>
          </a:xfrm>
          <a:prstGeom prst="rect">
            <a:avLst/>
          </a:prstGeom>
          <a:noFill/>
        </p:spPr>
        <p:txBody>
          <a:bodyPr wrap="none" rtlCol="0">
            <a:spAutoFit/>
          </a:bodyPr>
          <a:lstStyle/>
          <a:p>
            <a:pPr algn="l"/>
            <a:r>
              <a:rPr lang="en-US" sz="1360" spc="0" baseline="0" dirty="0">
                <a:solidFill>
                  <a:srgbClr val="0070C0"/>
                </a:solidFill>
                <a:latin typeface="Arial"/>
                <a:cs typeface="Arial"/>
                <a:sym typeface="Arial"/>
                <a:rtl val="0"/>
              </a:rPr>
              <a:t>Big</a:t>
            </a:r>
          </a:p>
        </p:txBody>
      </p:sp>
      <p:sp>
        <p:nvSpPr>
          <p:cNvPr id="24" name="TextBox 23">
            <a:extLst>
              <a:ext uri="{FF2B5EF4-FFF2-40B4-BE49-F238E27FC236}">
                <a16:creationId xmlns:a16="http://schemas.microsoft.com/office/drawing/2014/main" id="{F16F8AF8-DE62-4509-A2B1-6D80B8342A31}"/>
              </a:ext>
            </a:extLst>
          </p:cNvPr>
          <p:cNvSpPr txBox="1"/>
          <p:nvPr/>
        </p:nvSpPr>
        <p:spPr>
          <a:xfrm>
            <a:off x="6979829" y="2096561"/>
            <a:ext cx="610134" cy="282341"/>
          </a:xfrm>
          <a:prstGeom prst="rect">
            <a:avLst/>
          </a:prstGeom>
          <a:noFill/>
        </p:spPr>
        <p:txBody>
          <a:bodyPr wrap="none" rtlCol="0">
            <a:spAutoFit/>
          </a:bodyPr>
          <a:lstStyle/>
          <a:p>
            <a:pPr algn="l"/>
            <a:r>
              <a:rPr lang="en-US" sz="1360" spc="0" baseline="0" dirty="0">
                <a:solidFill>
                  <a:srgbClr val="0070C0"/>
                </a:solidFill>
                <a:latin typeface="Arial"/>
                <a:cs typeface="Arial"/>
                <a:sym typeface="Arial"/>
                <a:rtl val="0"/>
              </a:rPr>
              <a:t>Small</a:t>
            </a:r>
          </a:p>
        </p:txBody>
      </p:sp>
      <p:sp>
        <p:nvSpPr>
          <p:cNvPr id="27" name="Freeform: Shape 26">
            <a:extLst>
              <a:ext uri="{FF2B5EF4-FFF2-40B4-BE49-F238E27FC236}">
                <a16:creationId xmlns:a16="http://schemas.microsoft.com/office/drawing/2014/main" id="{48AFB24E-0317-439D-AC65-B68725EB541F}"/>
              </a:ext>
            </a:extLst>
          </p:cNvPr>
          <p:cNvSpPr/>
          <p:nvPr/>
        </p:nvSpPr>
        <p:spPr>
          <a:xfrm>
            <a:off x="7003095" y="3085427"/>
            <a:ext cx="1947672" cy="1947672"/>
          </a:xfrm>
          <a:custGeom>
            <a:avLst/>
            <a:gdLst>
              <a:gd name="connsiteX0" fmla="*/ -355 w 354530"/>
              <a:gd name="connsiteY0" fmla="*/ -173 h 2036277"/>
              <a:gd name="connsiteX1" fmla="*/ 354176 w 354530"/>
              <a:gd name="connsiteY1" fmla="*/ -173 h 2036277"/>
              <a:gd name="connsiteX2" fmla="*/ 354176 w 354530"/>
              <a:gd name="connsiteY2" fmla="*/ 2036105 h 2036277"/>
              <a:gd name="connsiteX3" fmla="*/ -355 w 354530"/>
              <a:gd name="connsiteY3" fmla="*/ 2036105 h 2036277"/>
            </a:gdLst>
            <a:ahLst/>
            <a:cxnLst>
              <a:cxn ang="0">
                <a:pos x="connsiteX0" y="connsiteY0"/>
              </a:cxn>
              <a:cxn ang="0">
                <a:pos x="connsiteX1" y="connsiteY1"/>
              </a:cxn>
              <a:cxn ang="0">
                <a:pos x="connsiteX2" y="connsiteY2"/>
              </a:cxn>
              <a:cxn ang="0">
                <a:pos x="connsiteX3" y="connsiteY3"/>
              </a:cxn>
            </a:cxnLst>
            <a:rect l="l" t="t" r="r" b="b"/>
            <a:pathLst>
              <a:path w="354530" h="2036277">
                <a:moveTo>
                  <a:pt x="-355" y="-173"/>
                </a:moveTo>
                <a:lnTo>
                  <a:pt x="354176" y="-173"/>
                </a:lnTo>
                <a:lnTo>
                  <a:pt x="354176" y="2036105"/>
                </a:lnTo>
                <a:lnTo>
                  <a:pt x="-355" y="2036105"/>
                </a:lnTo>
                <a:close/>
              </a:path>
            </a:pathLst>
          </a:custGeom>
          <a:gradFill flip="none" rotWithShape="1">
            <a:gsLst>
              <a:gs pos="0">
                <a:schemeClr val="accent4">
                  <a:lumMod val="20000"/>
                  <a:lumOff val="80000"/>
                </a:schemeClr>
              </a:gs>
              <a:gs pos="100000">
                <a:srgbClr val="FFC000"/>
              </a:gs>
            </a:gsLst>
            <a:lin ang="0" scaled="1"/>
            <a:tileRect/>
          </a:gradFill>
          <a:ln w="9091" cap="flat">
            <a:noFill/>
            <a:prstDash val="solid"/>
            <a:miter/>
          </a:ln>
        </p:spPr>
        <p:txBody>
          <a:bodyPr rtlCol="0" anchor="ctr"/>
          <a:lstStyle/>
          <a:p>
            <a:endParaRPr lang="en-US" dirty="0"/>
          </a:p>
        </p:txBody>
      </p:sp>
      <p:sp>
        <p:nvSpPr>
          <p:cNvPr id="28" name="TextBox 27">
            <a:extLst>
              <a:ext uri="{FF2B5EF4-FFF2-40B4-BE49-F238E27FC236}">
                <a16:creationId xmlns:a16="http://schemas.microsoft.com/office/drawing/2014/main" id="{7754B616-83F0-440A-BA5A-58894230E0F9}"/>
              </a:ext>
            </a:extLst>
          </p:cNvPr>
          <p:cNvSpPr txBox="1"/>
          <p:nvPr/>
        </p:nvSpPr>
        <p:spPr>
          <a:xfrm rot="16200000">
            <a:off x="8326488" y="3901030"/>
            <a:ext cx="910122" cy="355065"/>
          </a:xfrm>
          <a:prstGeom prst="rect">
            <a:avLst/>
          </a:prstGeom>
          <a:noFill/>
        </p:spPr>
        <p:txBody>
          <a:bodyPr wrap="none" rtlCol="0">
            <a:spAutoFit/>
          </a:bodyPr>
          <a:lstStyle/>
          <a:p>
            <a:pPr algn="l"/>
            <a:r>
              <a:rPr lang="en-US" sz="1718" b="1" spc="0" baseline="0" dirty="0">
                <a:solidFill>
                  <a:srgbClr val="000000"/>
                </a:solidFill>
                <a:latin typeface="Arial"/>
                <a:cs typeface="Arial"/>
                <a:sym typeface="Arial"/>
                <a:rtl val="0"/>
              </a:rPr>
              <a:t>Stream</a:t>
            </a:r>
          </a:p>
        </p:txBody>
      </p:sp>
      <p:sp>
        <p:nvSpPr>
          <p:cNvPr id="29" name="TextBox 28">
            <a:extLst>
              <a:ext uri="{FF2B5EF4-FFF2-40B4-BE49-F238E27FC236}">
                <a16:creationId xmlns:a16="http://schemas.microsoft.com/office/drawing/2014/main" id="{AEBDBD9F-D278-4E3E-B4CB-D898DB4BB8A9}"/>
              </a:ext>
            </a:extLst>
          </p:cNvPr>
          <p:cNvSpPr txBox="1"/>
          <p:nvPr/>
        </p:nvSpPr>
        <p:spPr>
          <a:xfrm>
            <a:off x="7494273" y="5123706"/>
            <a:ext cx="1037389" cy="364155"/>
          </a:xfrm>
          <a:prstGeom prst="rect">
            <a:avLst/>
          </a:prstGeom>
          <a:noFill/>
        </p:spPr>
        <p:txBody>
          <a:bodyPr wrap="none" rtlCol="0">
            <a:spAutoFit/>
          </a:bodyPr>
          <a:lstStyle/>
          <a:p>
            <a:pPr algn="l"/>
            <a:r>
              <a:rPr lang="en-US" sz="1933" spc="0" baseline="0" dirty="0">
                <a:solidFill>
                  <a:srgbClr val="00B050"/>
                </a:solidFill>
                <a:latin typeface="Arial"/>
                <a:cs typeface="Arial"/>
                <a:sym typeface="Arial"/>
                <a:rtl val="0"/>
              </a:rPr>
              <a:t>Velocity</a:t>
            </a:r>
          </a:p>
        </p:txBody>
      </p:sp>
      <p:sp>
        <p:nvSpPr>
          <p:cNvPr id="30" name="TextBox 29">
            <a:extLst>
              <a:ext uri="{FF2B5EF4-FFF2-40B4-BE49-F238E27FC236}">
                <a16:creationId xmlns:a16="http://schemas.microsoft.com/office/drawing/2014/main" id="{C2FA50C6-F706-42C3-8737-31B606A1248B}"/>
              </a:ext>
            </a:extLst>
          </p:cNvPr>
          <p:cNvSpPr txBox="1"/>
          <p:nvPr/>
        </p:nvSpPr>
        <p:spPr>
          <a:xfrm>
            <a:off x="7448153" y="5414603"/>
            <a:ext cx="264694" cy="364155"/>
          </a:xfrm>
          <a:prstGeom prst="rect">
            <a:avLst/>
          </a:prstGeom>
          <a:noFill/>
        </p:spPr>
        <p:txBody>
          <a:bodyPr wrap="none" rtlCol="0">
            <a:spAutoFit/>
          </a:bodyPr>
          <a:lstStyle/>
          <a:p>
            <a:pPr algn="l"/>
            <a:r>
              <a:rPr lang="en-US" sz="1933" spc="0" baseline="0" dirty="0">
                <a:solidFill>
                  <a:srgbClr val="00B050"/>
                </a:solidFill>
                <a:latin typeface="Arial"/>
                <a:cs typeface="Arial"/>
                <a:sym typeface="Arial"/>
                <a:rtl val="0"/>
              </a:rPr>
              <a:t>(</a:t>
            </a:r>
          </a:p>
        </p:txBody>
      </p:sp>
      <p:sp>
        <p:nvSpPr>
          <p:cNvPr id="31" name="TextBox 30">
            <a:extLst>
              <a:ext uri="{FF2B5EF4-FFF2-40B4-BE49-F238E27FC236}">
                <a16:creationId xmlns:a16="http://schemas.microsoft.com/office/drawing/2014/main" id="{1860BDF2-0C1A-4795-9D76-38AEEEBCF919}"/>
              </a:ext>
            </a:extLst>
          </p:cNvPr>
          <p:cNvSpPr txBox="1"/>
          <p:nvPr/>
        </p:nvSpPr>
        <p:spPr>
          <a:xfrm>
            <a:off x="7528453" y="5414603"/>
            <a:ext cx="973755" cy="364155"/>
          </a:xfrm>
          <a:prstGeom prst="rect">
            <a:avLst/>
          </a:prstGeom>
          <a:noFill/>
        </p:spPr>
        <p:txBody>
          <a:bodyPr wrap="none" rtlCol="0">
            <a:spAutoFit/>
          </a:bodyPr>
          <a:lstStyle/>
          <a:p>
            <a:pPr algn="l"/>
            <a:r>
              <a:rPr lang="en-US" sz="1933" spc="0" baseline="0" dirty="0">
                <a:solidFill>
                  <a:srgbClr val="00B050"/>
                </a:solidFill>
                <a:latin typeface="Arial"/>
                <a:cs typeface="Arial"/>
                <a:sym typeface="Arial"/>
                <a:rtl val="0"/>
              </a:rPr>
              <a:t>latency</a:t>
            </a:r>
          </a:p>
        </p:txBody>
      </p:sp>
      <p:sp>
        <p:nvSpPr>
          <p:cNvPr id="32" name="TextBox 31">
            <a:extLst>
              <a:ext uri="{FF2B5EF4-FFF2-40B4-BE49-F238E27FC236}">
                <a16:creationId xmlns:a16="http://schemas.microsoft.com/office/drawing/2014/main" id="{19D6ED8A-AF96-430C-A32E-52D9411DA20E}"/>
              </a:ext>
            </a:extLst>
          </p:cNvPr>
          <p:cNvSpPr txBox="1"/>
          <p:nvPr/>
        </p:nvSpPr>
        <p:spPr>
          <a:xfrm>
            <a:off x="8296603" y="5414603"/>
            <a:ext cx="264694" cy="364155"/>
          </a:xfrm>
          <a:prstGeom prst="rect">
            <a:avLst/>
          </a:prstGeom>
          <a:noFill/>
        </p:spPr>
        <p:txBody>
          <a:bodyPr wrap="none" rtlCol="0">
            <a:spAutoFit/>
          </a:bodyPr>
          <a:lstStyle/>
          <a:p>
            <a:pPr algn="l"/>
            <a:r>
              <a:rPr lang="en-US" sz="1933" spc="0" baseline="0" dirty="0">
                <a:solidFill>
                  <a:srgbClr val="00B050"/>
                </a:solidFill>
                <a:latin typeface="Arial"/>
                <a:cs typeface="Arial"/>
                <a:sym typeface="Arial"/>
                <a:rtl val="0"/>
              </a:rPr>
              <a:t>)</a:t>
            </a:r>
          </a:p>
        </p:txBody>
      </p:sp>
      <p:sp>
        <p:nvSpPr>
          <p:cNvPr id="33" name="TextBox 32">
            <a:extLst>
              <a:ext uri="{FF2B5EF4-FFF2-40B4-BE49-F238E27FC236}">
                <a16:creationId xmlns:a16="http://schemas.microsoft.com/office/drawing/2014/main" id="{98923BF2-B1FB-4578-93A0-E0649C3441C7}"/>
              </a:ext>
            </a:extLst>
          </p:cNvPr>
          <p:cNvSpPr txBox="1"/>
          <p:nvPr/>
        </p:nvSpPr>
        <p:spPr>
          <a:xfrm>
            <a:off x="9751859" y="3078338"/>
            <a:ext cx="928303" cy="364155"/>
          </a:xfrm>
          <a:prstGeom prst="rect">
            <a:avLst/>
          </a:prstGeom>
          <a:noFill/>
        </p:spPr>
        <p:txBody>
          <a:bodyPr wrap="none" rtlCol="0">
            <a:spAutoFit/>
          </a:bodyPr>
          <a:lstStyle/>
          <a:p>
            <a:pPr algn="l"/>
            <a:r>
              <a:rPr lang="en-US" sz="1933" spc="0" baseline="0" dirty="0">
                <a:solidFill>
                  <a:srgbClr val="ED7D31"/>
                </a:solidFill>
                <a:latin typeface="Arial"/>
                <a:cs typeface="Arial"/>
                <a:sym typeface="Arial"/>
                <a:rtl val="0"/>
              </a:rPr>
              <a:t>Variety</a:t>
            </a:r>
          </a:p>
        </p:txBody>
      </p:sp>
      <p:sp>
        <p:nvSpPr>
          <p:cNvPr id="34" name="TextBox 33">
            <a:extLst>
              <a:ext uri="{FF2B5EF4-FFF2-40B4-BE49-F238E27FC236}">
                <a16:creationId xmlns:a16="http://schemas.microsoft.com/office/drawing/2014/main" id="{1144DF46-F8BE-46F6-B26E-E5941A9B9A06}"/>
              </a:ext>
            </a:extLst>
          </p:cNvPr>
          <p:cNvSpPr txBox="1"/>
          <p:nvPr/>
        </p:nvSpPr>
        <p:spPr>
          <a:xfrm>
            <a:off x="9751859" y="3369235"/>
            <a:ext cx="1564639" cy="364155"/>
          </a:xfrm>
          <a:prstGeom prst="rect">
            <a:avLst/>
          </a:prstGeom>
          <a:noFill/>
        </p:spPr>
        <p:txBody>
          <a:bodyPr wrap="none" rtlCol="0">
            <a:spAutoFit/>
          </a:bodyPr>
          <a:lstStyle/>
          <a:p>
            <a:pPr algn="l"/>
            <a:r>
              <a:rPr lang="en-US" sz="1933" spc="0" baseline="0" dirty="0">
                <a:solidFill>
                  <a:srgbClr val="ED7D31"/>
                </a:solidFill>
                <a:latin typeface="Arial"/>
                <a:cs typeface="Arial"/>
                <a:sym typeface="Arial"/>
                <a:rtl val="0"/>
              </a:rPr>
              <a:t>(data model)</a:t>
            </a:r>
          </a:p>
        </p:txBody>
      </p:sp>
      <p:sp>
        <p:nvSpPr>
          <p:cNvPr id="35" name="TextBox 34">
            <a:extLst>
              <a:ext uri="{FF2B5EF4-FFF2-40B4-BE49-F238E27FC236}">
                <a16:creationId xmlns:a16="http://schemas.microsoft.com/office/drawing/2014/main" id="{C6B87F97-C71B-41D0-ABC9-7246E15BDD87}"/>
              </a:ext>
            </a:extLst>
          </p:cNvPr>
          <p:cNvSpPr txBox="1"/>
          <p:nvPr/>
        </p:nvSpPr>
        <p:spPr>
          <a:xfrm>
            <a:off x="6229544" y="2423820"/>
            <a:ext cx="991936" cy="364155"/>
          </a:xfrm>
          <a:prstGeom prst="rect">
            <a:avLst/>
          </a:prstGeom>
          <a:noFill/>
        </p:spPr>
        <p:txBody>
          <a:bodyPr wrap="none" rtlCol="0">
            <a:spAutoFit/>
          </a:bodyPr>
          <a:lstStyle/>
          <a:p>
            <a:pPr algn="l"/>
            <a:r>
              <a:rPr lang="en-US" sz="1933" spc="0" baseline="0" dirty="0">
                <a:solidFill>
                  <a:srgbClr val="0070C0"/>
                </a:solidFill>
                <a:latin typeface="Arial"/>
                <a:cs typeface="Arial"/>
                <a:sym typeface="Arial"/>
                <a:rtl val="0"/>
              </a:rPr>
              <a:t>Volume</a:t>
            </a:r>
          </a:p>
        </p:txBody>
      </p:sp>
      <p:sp>
        <p:nvSpPr>
          <p:cNvPr id="26" name="TextBox 25">
            <a:extLst>
              <a:ext uri="{FF2B5EF4-FFF2-40B4-BE49-F238E27FC236}">
                <a16:creationId xmlns:a16="http://schemas.microsoft.com/office/drawing/2014/main" id="{07EF8476-F289-4CE3-A6C2-6F998A9222F6}"/>
              </a:ext>
            </a:extLst>
          </p:cNvPr>
          <p:cNvSpPr txBox="1"/>
          <p:nvPr/>
        </p:nvSpPr>
        <p:spPr>
          <a:xfrm rot="16200000">
            <a:off x="6785598" y="3882849"/>
            <a:ext cx="782854" cy="355065"/>
          </a:xfrm>
          <a:prstGeom prst="rect">
            <a:avLst/>
          </a:prstGeom>
          <a:noFill/>
        </p:spPr>
        <p:txBody>
          <a:bodyPr wrap="none" rtlCol="0">
            <a:spAutoFit/>
          </a:bodyPr>
          <a:lstStyle/>
          <a:p>
            <a:pPr algn="l"/>
            <a:r>
              <a:rPr lang="en-US" sz="1718" b="1" spc="0" baseline="0" dirty="0">
                <a:solidFill>
                  <a:srgbClr val="000000"/>
                </a:solidFill>
                <a:latin typeface="Arial"/>
                <a:cs typeface="Arial"/>
                <a:sym typeface="Arial"/>
                <a:rtl val="0"/>
              </a:rPr>
              <a:t>Batch</a:t>
            </a:r>
          </a:p>
        </p:txBody>
      </p:sp>
    </p:spTree>
    <p:extLst>
      <p:ext uri="{BB962C8B-B14F-4D97-AF65-F5344CB8AC3E}">
        <p14:creationId xmlns:p14="http://schemas.microsoft.com/office/powerpoint/2010/main" val="410119808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8645C56-F83D-C8F0-BF1C-C3012E8BC39A}"/>
              </a:ext>
            </a:extLst>
          </p:cNvPr>
          <p:cNvSpPr>
            <a:spLocks noGrp="1"/>
          </p:cNvSpPr>
          <p:nvPr>
            <p:ph type="title"/>
          </p:nvPr>
        </p:nvSpPr>
        <p:spPr/>
        <p:txBody>
          <a:bodyPr/>
          <a:lstStyle/>
          <a:p>
            <a:r>
              <a:rPr lang="en-US" noProof="0" dirty="0"/>
              <a:t>Reference scenario: batch vs stream</a:t>
            </a:r>
          </a:p>
        </p:txBody>
      </p:sp>
      <p:sp>
        <p:nvSpPr>
          <p:cNvPr id="3" name="Content Placeholder 2">
            <a:extLst>
              <a:ext uri="{FF2B5EF4-FFF2-40B4-BE49-F238E27FC236}">
                <a16:creationId xmlns:a16="http://schemas.microsoft.com/office/drawing/2014/main" id="{797A386E-C5C2-4889-8443-6E98B61A889F}"/>
              </a:ext>
            </a:extLst>
          </p:cNvPr>
          <p:cNvSpPr>
            <a:spLocks noGrp="1"/>
          </p:cNvSpPr>
          <p:nvPr>
            <p:ph idx="1"/>
          </p:nvPr>
        </p:nvSpPr>
        <p:spPr/>
        <p:txBody>
          <a:bodyPr/>
          <a:lstStyle/>
          <a:p>
            <a:endParaRPr lang="en-US" dirty="0"/>
          </a:p>
        </p:txBody>
      </p:sp>
      <p:sp>
        <p:nvSpPr>
          <p:cNvPr id="5" name="Segnaposto piè di pagina 4">
            <a:extLst>
              <a:ext uri="{FF2B5EF4-FFF2-40B4-BE49-F238E27FC236}">
                <a16:creationId xmlns:a16="http://schemas.microsoft.com/office/drawing/2014/main" id="{1797FA93-CAC5-D537-C133-482B7CB4B482}"/>
              </a:ext>
            </a:extLst>
          </p:cNvPr>
          <p:cNvSpPr>
            <a:spLocks noGrp="1"/>
          </p:cNvSpPr>
          <p:nvPr>
            <p:ph type="ftr" sz="quarter" idx="11"/>
          </p:nvPr>
        </p:nvSpPr>
        <p:spPr/>
        <p:txBody>
          <a:bodyPr/>
          <a:lstStyle/>
          <a:p>
            <a:r>
              <a:rPr lang="it-IT" dirty="0"/>
              <a:t>Matteo Francia – University of Bologna</a:t>
            </a:r>
          </a:p>
        </p:txBody>
      </p:sp>
      <p:sp>
        <p:nvSpPr>
          <p:cNvPr id="6" name="Segnaposto numero diapositiva 5">
            <a:extLst>
              <a:ext uri="{FF2B5EF4-FFF2-40B4-BE49-F238E27FC236}">
                <a16:creationId xmlns:a16="http://schemas.microsoft.com/office/drawing/2014/main" id="{A86BB468-FEE9-6E51-1A92-81D02E16570B}"/>
              </a:ext>
            </a:extLst>
          </p:cNvPr>
          <p:cNvSpPr>
            <a:spLocks noGrp="1"/>
          </p:cNvSpPr>
          <p:nvPr>
            <p:ph type="sldNum" sz="quarter" idx="12"/>
          </p:nvPr>
        </p:nvSpPr>
        <p:spPr/>
        <p:txBody>
          <a:bodyPr/>
          <a:lstStyle/>
          <a:p>
            <a:fld id="{5DD6F1BA-2510-46FC-9346-AB1F3CA1593B}" type="slidenum">
              <a:rPr lang="it-IT" smtClean="0"/>
              <a:t>102</a:t>
            </a:fld>
            <a:endParaRPr lang="it-IT" dirty="0"/>
          </a:p>
        </p:txBody>
      </p:sp>
      <p:sp>
        <p:nvSpPr>
          <p:cNvPr id="8" name="Content Placeholder 7">
            <a:extLst>
              <a:ext uri="{FF2B5EF4-FFF2-40B4-BE49-F238E27FC236}">
                <a16:creationId xmlns:a16="http://schemas.microsoft.com/office/drawing/2014/main" id="{DCBD00B6-3668-43B0-C8E4-74E8BCC3D4B2}"/>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94158137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8645C56-F83D-C8F0-BF1C-C3012E8BC39A}"/>
              </a:ext>
            </a:extLst>
          </p:cNvPr>
          <p:cNvSpPr>
            <a:spLocks noGrp="1"/>
          </p:cNvSpPr>
          <p:nvPr>
            <p:ph type="title"/>
          </p:nvPr>
        </p:nvSpPr>
        <p:spPr/>
        <p:txBody>
          <a:bodyPr/>
          <a:lstStyle/>
          <a:p>
            <a:r>
              <a:rPr lang="en-US" noProof="0" dirty="0"/>
              <a:t>Reference scenario: batch vs stream</a:t>
            </a:r>
          </a:p>
        </p:txBody>
      </p:sp>
      <p:graphicFrame>
        <p:nvGraphicFramePr>
          <p:cNvPr id="10" name="Segnaposto contenuto 9">
            <a:extLst>
              <a:ext uri="{FF2B5EF4-FFF2-40B4-BE49-F238E27FC236}">
                <a16:creationId xmlns:a16="http://schemas.microsoft.com/office/drawing/2014/main" id="{2AD84256-5C7F-9975-39EE-76249DF042BC}"/>
              </a:ext>
            </a:extLst>
          </p:cNvPr>
          <p:cNvGraphicFramePr>
            <a:graphicFrameLocks noGrp="1"/>
          </p:cNvGraphicFramePr>
          <p:nvPr>
            <p:ph idx="1"/>
          </p:nvPr>
        </p:nvGraphicFramePr>
        <p:xfrm>
          <a:off x="838200" y="2275681"/>
          <a:ext cx="10515599" cy="3505200"/>
        </p:xfrm>
        <a:graphic>
          <a:graphicData uri="http://schemas.openxmlformats.org/drawingml/2006/table">
            <a:tbl>
              <a:tblPr/>
              <a:tblGrid>
                <a:gridCol w="1638330">
                  <a:extLst>
                    <a:ext uri="{9D8B030D-6E8A-4147-A177-3AD203B41FA5}">
                      <a16:colId xmlns:a16="http://schemas.microsoft.com/office/drawing/2014/main" val="2682574471"/>
                    </a:ext>
                  </a:extLst>
                </a:gridCol>
                <a:gridCol w="4208343">
                  <a:extLst>
                    <a:ext uri="{9D8B030D-6E8A-4147-A177-3AD203B41FA5}">
                      <a16:colId xmlns:a16="http://schemas.microsoft.com/office/drawing/2014/main" val="803277394"/>
                    </a:ext>
                  </a:extLst>
                </a:gridCol>
                <a:gridCol w="4668926">
                  <a:extLst>
                    <a:ext uri="{9D8B030D-6E8A-4147-A177-3AD203B41FA5}">
                      <a16:colId xmlns:a16="http://schemas.microsoft.com/office/drawing/2014/main" val="2673660138"/>
                    </a:ext>
                  </a:extLst>
                </a:gridCol>
              </a:tblGrid>
              <a:tr h="0">
                <a:tc>
                  <a:txBody>
                    <a:bodyPr/>
                    <a:lstStyle/>
                    <a:p>
                      <a:pPr fontAlgn="t"/>
                      <a:br>
                        <a:rPr lang="en-US" sz="2000" dirty="0">
                          <a:effectLst/>
                          <a:latin typeface="Helvetica" panose="020B0604020202020204" pitchFamily="34" charset="0"/>
                          <a:cs typeface="Helvetica" panose="020B0604020202020204" pitchFamily="34" charset="0"/>
                        </a:rPr>
                      </a:br>
                      <a:endParaRPr lang="en-US" sz="2000" dirty="0">
                        <a:effectLst/>
                        <a:latin typeface="Helvetica" panose="020B0604020202020204" pitchFamily="34" charset="0"/>
                        <a:cs typeface="Helvetica" panose="020B0604020202020204" pitchFamily="34" charset="0"/>
                      </a:endParaRPr>
                    </a:p>
                  </a:txBody>
                  <a:tcPr marL="68580" marR="68580">
                    <a:lnL>
                      <a:noFill/>
                    </a:lnL>
                    <a:lnR>
                      <a:noFill/>
                    </a:lnR>
                    <a:lnT>
                      <a:noFill/>
                    </a:lnT>
                    <a:lnB>
                      <a:noFill/>
                    </a:lnB>
                    <a:solidFill>
                      <a:schemeClr val="tx2">
                        <a:lumMod val="75000"/>
                      </a:schemeClr>
                    </a:solidFill>
                  </a:tcPr>
                </a:tc>
                <a:tc>
                  <a:txBody>
                    <a:bodyPr/>
                    <a:lstStyle/>
                    <a:p>
                      <a:pPr algn="ctr" fontAlgn="t"/>
                      <a:r>
                        <a:rPr lang="en-US" sz="2000" b="1" dirty="0">
                          <a:solidFill>
                            <a:srgbClr val="FFFFFF"/>
                          </a:solidFill>
                          <a:effectLst/>
                          <a:latin typeface="Helvetica" panose="020B0604020202020204" pitchFamily="34" charset="0"/>
                          <a:cs typeface="Helvetica" panose="020B0604020202020204" pitchFamily="34" charset="0"/>
                        </a:rPr>
                        <a:t>Batch data processing</a:t>
                      </a:r>
                      <a:endParaRPr lang="en-US" sz="2000" dirty="0">
                        <a:effectLst/>
                        <a:latin typeface="Helvetica" panose="020B0604020202020204" pitchFamily="34" charset="0"/>
                        <a:cs typeface="Helvetica" panose="020B0604020202020204" pitchFamily="34" charset="0"/>
                      </a:endParaRPr>
                    </a:p>
                  </a:txBody>
                  <a:tcPr>
                    <a:lnL>
                      <a:noFill/>
                    </a:lnL>
                    <a:lnR>
                      <a:noFill/>
                    </a:lnR>
                    <a:lnT>
                      <a:noFill/>
                    </a:lnT>
                    <a:lnB>
                      <a:noFill/>
                    </a:lnB>
                    <a:solidFill>
                      <a:schemeClr val="tx2">
                        <a:lumMod val="75000"/>
                      </a:schemeClr>
                    </a:solidFill>
                  </a:tcPr>
                </a:tc>
                <a:tc>
                  <a:txBody>
                    <a:bodyPr/>
                    <a:lstStyle/>
                    <a:p>
                      <a:pPr algn="ctr" fontAlgn="t"/>
                      <a:r>
                        <a:rPr lang="en-US" sz="2000" b="1" dirty="0">
                          <a:solidFill>
                            <a:srgbClr val="FFFFFF"/>
                          </a:solidFill>
                          <a:effectLst/>
                          <a:latin typeface="Helvetica" panose="020B0604020202020204" pitchFamily="34" charset="0"/>
                          <a:cs typeface="Helvetica" panose="020B0604020202020204" pitchFamily="34" charset="0"/>
                        </a:rPr>
                        <a:t>Stream data processing</a:t>
                      </a:r>
                      <a:endParaRPr lang="en-US" sz="2000" dirty="0">
                        <a:effectLst/>
                        <a:latin typeface="Helvetica" panose="020B0604020202020204" pitchFamily="34" charset="0"/>
                        <a:cs typeface="Helvetica" panose="020B0604020202020204" pitchFamily="34" charset="0"/>
                      </a:endParaRPr>
                    </a:p>
                  </a:txBody>
                  <a:tcPr>
                    <a:lnL>
                      <a:noFill/>
                    </a:lnL>
                    <a:lnR>
                      <a:noFill/>
                    </a:lnR>
                    <a:lnT>
                      <a:noFill/>
                    </a:lnT>
                    <a:lnB>
                      <a:noFill/>
                    </a:lnB>
                    <a:solidFill>
                      <a:schemeClr val="tx2">
                        <a:lumMod val="75000"/>
                      </a:schemeClr>
                    </a:solidFill>
                  </a:tcPr>
                </a:tc>
                <a:extLst>
                  <a:ext uri="{0D108BD9-81ED-4DB2-BD59-A6C34878D82A}">
                    <a16:rowId xmlns:a16="http://schemas.microsoft.com/office/drawing/2014/main" val="1262068261"/>
                  </a:ext>
                </a:extLst>
              </a:tr>
              <a:tr h="0">
                <a:tc>
                  <a:txBody>
                    <a:bodyPr/>
                    <a:lstStyle/>
                    <a:p>
                      <a:pPr fontAlgn="t"/>
                      <a:r>
                        <a:rPr lang="en-US" sz="2000" b="1" dirty="0">
                          <a:effectLst/>
                          <a:latin typeface="Helvetica" panose="020B0604020202020204" pitchFamily="34" charset="0"/>
                          <a:cs typeface="Helvetica" panose="020B0604020202020204" pitchFamily="34" charset="0"/>
                        </a:rPr>
                        <a:t>Data scope</a:t>
                      </a:r>
                      <a:endParaRPr lang="en-US" sz="2000" dirty="0">
                        <a:effectLst/>
                        <a:latin typeface="Helvetica" panose="020B0604020202020204" pitchFamily="34" charset="0"/>
                        <a:cs typeface="Helvetica" panose="020B0604020202020204" pitchFamily="34" charset="0"/>
                      </a:endParaRPr>
                    </a:p>
                  </a:txBody>
                  <a:tcPr marL="68580" marR="68580">
                    <a:lnL>
                      <a:noFill/>
                    </a:lnL>
                    <a:lnR>
                      <a:noFill/>
                    </a:lnR>
                    <a:lnT>
                      <a:noFill/>
                    </a:lnT>
                    <a:lnB>
                      <a:noFill/>
                    </a:lnB>
                    <a:solidFill>
                      <a:srgbClr val="FFC000"/>
                    </a:solidFill>
                  </a:tcPr>
                </a:tc>
                <a:tc>
                  <a:txBody>
                    <a:bodyPr/>
                    <a:lstStyle/>
                    <a:p>
                      <a:pPr fontAlgn="t"/>
                      <a:r>
                        <a:rPr lang="en-US" sz="2000" dirty="0">
                          <a:effectLst/>
                          <a:latin typeface="Helvetica" panose="020B0604020202020204" pitchFamily="34" charset="0"/>
                          <a:cs typeface="Helvetica" panose="020B0604020202020204" pitchFamily="34" charset="0"/>
                        </a:rPr>
                        <a:t>Queries or processing over all or most of the data in the dataset</a:t>
                      </a:r>
                    </a:p>
                  </a:txBody>
                  <a:tcPr marL="68580" marR="68580">
                    <a:lnL>
                      <a:noFill/>
                    </a:lnL>
                    <a:lnR>
                      <a:noFill/>
                    </a:lnR>
                    <a:lnT>
                      <a:noFill/>
                    </a:lnT>
                    <a:lnB>
                      <a:noFill/>
                    </a:lnB>
                    <a:solidFill>
                      <a:srgbClr val="FFFFFF"/>
                    </a:solidFill>
                  </a:tcPr>
                </a:tc>
                <a:tc>
                  <a:txBody>
                    <a:bodyPr/>
                    <a:lstStyle/>
                    <a:p>
                      <a:pPr fontAlgn="t"/>
                      <a:r>
                        <a:rPr lang="en-US" sz="2000" dirty="0">
                          <a:effectLst/>
                          <a:latin typeface="Helvetica" panose="020B0604020202020204" pitchFamily="34" charset="0"/>
                          <a:cs typeface="Helvetica" panose="020B0604020202020204" pitchFamily="34" charset="0"/>
                        </a:rPr>
                        <a:t>Queries or processing over data within a rolling time window, or on just the most recent data record</a:t>
                      </a:r>
                    </a:p>
                  </a:txBody>
                  <a:tcPr marL="68580" marR="68580">
                    <a:lnL>
                      <a:noFill/>
                    </a:lnL>
                    <a:lnR>
                      <a:noFill/>
                    </a:lnR>
                    <a:lnT>
                      <a:noFill/>
                    </a:lnT>
                    <a:lnB>
                      <a:noFill/>
                    </a:lnB>
                    <a:solidFill>
                      <a:srgbClr val="FFFFFF"/>
                    </a:solidFill>
                  </a:tcPr>
                </a:tc>
                <a:extLst>
                  <a:ext uri="{0D108BD9-81ED-4DB2-BD59-A6C34878D82A}">
                    <a16:rowId xmlns:a16="http://schemas.microsoft.com/office/drawing/2014/main" val="1104087439"/>
                  </a:ext>
                </a:extLst>
              </a:tr>
              <a:tr h="0">
                <a:tc>
                  <a:txBody>
                    <a:bodyPr/>
                    <a:lstStyle/>
                    <a:p>
                      <a:pPr fontAlgn="t"/>
                      <a:r>
                        <a:rPr lang="en-US" sz="2000" b="1" dirty="0">
                          <a:effectLst/>
                          <a:latin typeface="Helvetica" panose="020B0604020202020204" pitchFamily="34" charset="0"/>
                          <a:cs typeface="Helvetica" panose="020B0604020202020204" pitchFamily="34" charset="0"/>
                        </a:rPr>
                        <a:t>Data size</a:t>
                      </a:r>
                      <a:endParaRPr lang="en-US" sz="2000" dirty="0">
                        <a:effectLst/>
                        <a:latin typeface="Helvetica" panose="020B0604020202020204" pitchFamily="34" charset="0"/>
                        <a:cs typeface="Helvetica" panose="020B0604020202020204" pitchFamily="34" charset="0"/>
                      </a:endParaRPr>
                    </a:p>
                  </a:txBody>
                  <a:tcPr marL="68580" marR="68580">
                    <a:lnL>
                      <a:noFill/>
                    </a:lnL>
                    <a:lnR>
                      <a:noFill/>
                    </a:lnR>
                    <a:lnT>
                      <a:noFill/>
                    </a:lnT>
                    <a:lnB>
                      <a:noFill/>
                    </a:lnB>
                    <a:solidFill>
                      <a:srgbClr val="FFC000"/>
                    </a:solidFill>
                  </a:tcPr>
                </a:tc>
                <a:tc>
                  <a:txBody>
                    <a:bodyPr/>
                    <a:lstStyle/>
                    <a:p>
                      <a:pPr fontAlgn="t"/>
                      <a:r>
                        <a:rPr lang="en-US" sz="2000" dirty="0">
                          <a:effectLst/>
                          <a:latin typeface="Helvetica" panose="020B0604020202020204" pitchFamily="34" charset="0"/>
                          <a:cs typeface="Helvetica" panose="020B0604020202020204" pitchFamily="34" charset="0"/>
                        </a:rPr>
                        <a:t>Large batches of data</a:t>
                      </a:r>
                    </a:p>
                  </a:txBody>
                  <a:tcPr marL="68580" marR="68580">
                    <a:lnL>
                      <a:noFill/>
                    </a:lnL>
                    <a:lnR>
                      <a:noFill/>
                    </a:lnR>
                    <a:lnT>
                      <a:noFill/>
                    </a:lnT>
                    <a:lnB>
                      <a:noFill/>
                    </a:lnB>
                    <a:solidFill>
                      <a:srgbClr val="FFFFFF"/>
                    </a:solidFill>
                  </a:tcPr>
                </a:tc>
                <a:tc>
                  <a:txBody>
                    <a:bodyPr/>
                    <a:lstStyle/>
                    <a:p>
                      <a:pPr fontAlgn="t"/>
                      <a:r>
                        <a:rPr lang="en-US" sz="2000" dirty="0">
                          <a:effectLst/>
                          <a:latin typeface="Helvetica" panose="020B0604020202020204" pitchFamily="34" charset="0"/>
                          <a:cs typeface="Helvetica" panose="020B0604020202020204" pitchFamily="34" charset="0"/>
                        </a:rPr>
                        <a:t>Individual records or micro batches consisting of a few records</a:t>
                      </a:r>
                    </a:p>
                  </a:txBody>
                  <a:tcPr marL="68580" marR="68580">
                    <a:lnL>
                      <a:noFill/>
                    </a:lnL>
                    <a:lnR>
                      <a:noFill/>
                    </a:lnR>
                    <a:lnT>
                      <a:noFill/>
                    </a:lnT>
                    <a:lnB>
                      <a:noFill/>
                    </a:lnB>
                    <a:solidFill>
                      <a:srgbClr val="FFFFFF"/>
                    </a:solidFill>
                  </a:tcPr>
                </a:tc>
                <a:extLst>
                  <a:ext uri="{0D108BD9-81ED-4DB2-BD59-A6C34878D82A}">
                    <a16:rowId xmlns:a16="http://schemas.microsoft.com/office/drawing/2014/main" val="2944356321"/>
                  </a:ext>
                </a:extLst>
              </a:tr>
              <a:tr h="0">
                <a:tc>
                  <a:txBody>
                    <a:bodyPr/>
                    <a:lstStyle/>
                    <a:p>
                      <a:pPr fontAlgn="t"/>
                      <a:r>
                        <a:rPr lang="en-US" sz="2000" b="1" dirty="0">
                          <a:effectLst/>
                          <a:latin typeface="Helvetica" panose="020B0604020202020204" pitchFamily="34" charset="0"/>
                          <a:cs typeface="Helvetica" panose="020B0604020202020204" pitchFamily="34" charset="0"/>
                        </a:rPr>
                        <a:t>Latency</a:t>
                      </a:r>
                      <a:endParaRPr lang="en-US" sz="2000" dirty="0">
                        <a:effectLst/>
                        <a:latin typeface="Helvetica" panose="020B0604020202020204" pitchFamily="34" charset="0"/>
                        <a:cs typeface="Helvetica" panose="020B0604020202020204" pitchFamily="34" charset="0"/>
                      </a:endParaRPr>
                    </a:p>
                  </a:txBody>
                  <a:tcPr marL="68580" marR="68580">
                    <a:lnL>
                      <a:noFill/>
                    </a:lnL>
                    <a:lnR>
                      <a:noFill/>
                    </a:lnR>
                    <a:lnT>
                      <a:noFill/>
                    </a:lnT>
                    <a:lnB>
                      <a:noFill/>
                    </a:lnB>
                    <a:solidFill>
                      <a:srgbClr val="FFC000"/>
                    </a:solidFill>
                  </a:tcPr>
                </a:tc>
                <a:tc>
                  <a:txBody>
                    <a:bodyPr/>
                    <a:lstStyle/>
                    <a:p>
                      <a:pPr fontAlgn="t"/>
                      <a:r>
                        <a:rPr lang="en-US" sz="2000" dirty="0">
                          <a:effectLst/>
                          <a:latin typeface="Helvetica" panose="020B0604020202020204" pitchFamily="34" charset="0"/>
                          <a:cs typeface="Helvetica" panose="020B0604020202020204" pitchFamily="34" charset="0"/>
                        </a:rPr>
                        <a:t>Minutes to hours</a:t>
                      </a:r>
                    </a:p>
                  </a:txBody>
                  <a:tcPr marL="68580" marR="68580">
                    <a:lnL>
                      <a:noFill/>
                    </a:lnL>
                    <a:lnR>
                      <a:noFill/>
                    </a:lnR>
                    <a:lnT>
                      <a:noFill/>
                    </a:lnT>
                    <a:lnB>
                      <a:noFill/>
                    </a:lnB>
                    <a:solidFill>
                      <a:srgbClr val="FFFFFF"/>
                    </a:solidFill>
                  </a:tcPr>
                </a:tc>
                <a:tc>
                  <a:txBody>
                    <a:bodyPr/>
                    <a:lstStyle/>
                    <a:p>
                      <a:pPr fontAlgn="t"/>
                      <a:r>
                        <a:rPr lang="en-US" sz="2000" dirty="0">
                          <a:effectLst/>
                          <a:latin typeface="Helvetica" panose="020B0604020202020204" pitchFamily="34" charset="0"/>
                          <a:cs typeface="Helvetica" panose="020B0604020202020204" pitchFamily="34" charset="0"/>
                        </a:rPr>
                        <a:t>Seconds or milliseconds</a:t>
                      </a:r>
                    </a:p>
                  </a:txBody>
                  <a:tcPr marL="68580" marR="68580">
                    <a:lnL>
                      <a:noFill/>
                    </a:lnL>
                    <a:lnR>
                      <a:noFill/>
                    </a:lnR>
                    <a:lnT>
                      <a:noFill/>
                    </a:lnT>
                    <a:lnB>
                      <a:noFill/>
                    </a:lnB>
                    <a:solidFill>
                      <a:srgbClr val="FFFFFF"/>
                    </a:solidFill>
                  </a:tcPr>
                </a:tc>
                <a:extLst>
                  <a:ext uri="{0D108BD9-81ED-4DB2-BD59-A6C34878D82A}">
                    <a16:rowId xmlns:a16="http://schemas.microsoft.com/office/drawing/2014/main" val="3766140005"/>
                  </a:ext>
                </a:extLst>
              </a:tr>
              <a:tr h="0">
                <a:tc>
                  <a:txBody>
                    <a:bodyPr/>
                    <a:lstStyle/>
                    <a:p>
                      <a:pPr fontAlgn="t"/>
                      <a:r>
                        <a:rPr lang="en-US" sz="2000" b="1" dirty="0">
                          <a:effectLst/>
                          <a:latin typeface="Helvetica" panose="020B0604020202020204" pitchFamily="34" charset="0"/>
                          <a:cs typeface="Helvetica" panose="020B0604020202020204" pitchFamily="34" charset="0"/>
                        </a:rPr>
                        <a:t>Analysis</a:t>
                      </a:r>
                      <a:endParaRPr lang="en-US" sz="2000" dirty="0">
                        <a:effectLst/>
                        <a:latin typeface="Helvetica" panose="020B0604020202020204" pitchFamily="34" charset="0"/>
                        <a:cs typeface="Helvetica" panose="020B0604020202020204" pitchFamily="34" charset="0"/>
                      </a:endParaRPr>
                    </a:p>
                  </a:txBody>
                  <a:tcPr marL="68580" marR="68580">
                    <a:lnL>
                      <a:noFill/>
                    </a:lnL>
                    <a:lnR>
                      <a:noFill/>
                    </a:lnR>
                    <a:lnT>
                      <a:noFill/>
                    </a:lnT>
                    <a:lnB>
                      <a:noFill/>
                    </a:lnB>
                    <a:solidFill>
                      <a:srgbClr val="FFC000"/>
                    </a:solidFill>
                  </a:tcPr>
                </a:tc>
                <a:tc>
                  <a:txBody>
                    <a:bodyPr/>
                    <a:lstStyle/>
                    <a:p>
                      <a:pPr fontAlgn="t"/>
                      <a:r>
                        <a:rPr lang="en-US" sz="2000" dirty="0">
                          <a:effectLst/>
                          <a:latin typeface="Helvetica" panose="020B0604020202020204" pitchFamily="34" charset="0"/>
                          <a:cs typeface="Helvetica" panose="020B0604020202020204" pitchFamily="34" charset="0"/>
                        </a:rPr>
                        <a:t>Complex analytics</a:t>
                      </a:r>
                    </a:p>
                  </a:txBody>
                  <a:tcPr marL="68580" marR="68580">
                    <a:lnL>
                      <a:noFill/>
                    </a:lnL>
                    <a:lnR>
                      <a:noFill/>
                    </a:lnR>
                    <a:lnT>
                      <a:noFill/>
                    </a:lnT>
                    <a:lnB>
                      <a:noFill/>
                    </a:lnB>
                    <a:solidFill>
                      <a:srgbClr val="FFFFFF"/>
                    </a:solidFill>
                  </a:tcPr>
                </a:tc>
                <a:tc>
                  <a:txBody>
                    <a:bodyPr/>
                    <a:lstStyle/>
                    <a:p>
                      <a:pPr fontAlgn="t"/>
                      <a:r>
                        <a:rPr lang="en-US" sz="2000" dirty="0">
                          <a:effectLst/>
                          <a:latin typeface="Helvetica" panose="020B0604020202020204" pitchFamily="34" charset="0"/>
                          <a:cs typeface="Helvetica" panose="020B0604020202020204" pitchFamily="34" charset="0"/>
                        </a:rPr>
                        <a:t>Simple response functions, aggregates, and rolling metrics</a:t>
                      </a:r>
                    </a:p>
                  </a:txBody>
                  <a:tcPr marL="68580" marR="68580">
                    <a:lnL>
                      <a:noFill/>
                    </a:lnL>
                    <a:lnR>
                      <a:noFill/>
                    </a:lnR>
                    <a:lnT>
                      <a:noFill/>
                    </a:lnT>
                    <a:lnB>
                      <a:noFill/>
                    </a:lnB>
                    <a:solidFill>
                      <a:srgbClr val="FFFFFF"/>
                    </a:solidFill>
                  </a:tcPr>
                </a:tc>
                <a:extLst>
                  <a:ext uri="{0D108BD9-81ED-4DB2-BD59-A6C34878D82A}">
                    <a16:rowId xmlns:a16="http://schemas.microsoft.com/office/drawing/2014/main" val="1853005497"/>
                  </a:ext>
                </a:extLst>
              </a:tr>
            </a:tbl>
          </a:graphicData>
        </a:graphic>
      </p:graphicFrame>
      <p:sp>
        <p:nvSpPr>
          <p:cNvPr id="5" name="Segnaposto piè di pagina 4">
            <a:extLst>
              <a:ext uri="{FF2B5EF4-FFF2-40B4-BE49-F238E27FC236}">
                <a16:creationId xmlns:a16="http://schemas.microsoft.com/office/drawing/2014/main" id="{1797FA93-CAC5-D537-C133-482B7CB4B482}"/>
              </a:ext>
            </a:extLst>
          </p:cNvPr>
          <p:cNvSpPr>
            <a:spLocks noGrp="1"/>
          </p:cNvSpPr>
          <p:nvPr>
            <p:ph type="ftr" sz="quarter" idx="11"/>
          </p:nvPr>
        </p:nvSpPr>
        <p:spPr/>
        <p:txBody>
          <a:bodyPr/>
          <a:lstStyle/>
          <a:p>
            <a:r>
              <a:rPr lang="it-IT" dirty="0"/>
              <a:t>Matteo Francia – University of Bologna</a:t>
            </a:r>
          </a:p>
        </p:txBody>
      </p:sp>
      <p:sp>
        <p:nvSpPr>
          <p:cNvPr id="6" name="Segnaposto numero diapositiva 5">
            <a:extLst>
              <a:ext uri="{FF2B5EF4-FFF2-40B4-BE49-F238E27FC236}">
                <a16:creationId xmlns:a16="http://schemas.microsoft.com/office/drawing/2014/main" id="{A86BB468-FEE9-6E51-1A92-81D02E16570B}"/>
              </a:ext>
            </a:extLst>
          </p:cNvPr>
          <p:cNvSpPr>
            <a:spLocks noGrp="1"/>
          </p:cNvSpPr>
          <p:nvPr>
            <p:ph type="sldNum" sz="quarter" idx="12"/>
          </p:nvPr>
        </p:nvSpPr>
        <p:spPr/>
        <p:txBody>
          <a:bodyPr/>
          <a:lstStyle/>
          <a:p>
            <a:fld id="{5DD6F1BA-2510-46FC-9346-AB1F3CA1593B}" type="slidenum">
              <a:rPr lang="it-IT" smtClean="0"/>
              <a:t>103</a:t>
            </a:fld>
            <a:endParaRPr lang="it-IT" dirty="0"/>
          </a:p>
        </p:txBody>
      </p:sp>
      <p:sp>
        <p:nvSpPr>
          <p:cNvPr id="9" name="Segnaposto contenuto 8">
            <a:extLst>
              <a:ext uri="{FF2B5EF4-FFF2-40B4-BE49-F238E27FC236}">
                <a16:creationId xmlns:a16="http://schemas.microsoft.com/office/drawing/2014/main" id="{6D052447-B4A8-C74A-6D61-C98EBED05878}"/>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185114388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433E6AF-596C-9707-F2FE-270C85588453}"/>
              </a:ext>
            </a:extLst>
          </p:cNvPr>
          <p:cNvSpPr>
            <a:spLocks noGrp="1"/>
          </p:cNvSpPr>
          <p:nvPr>
            <p:ph type="title"/>
          </p:nvPr>
        </p:nvSpPr>
        <p:spPr/>
        <p:txBody>
          <a:bodyPr/>
          <a:lstStyle/>
          <a:p>
            <a:r>
              <a:rPr lang="en-US" noProof="0" dirty="0"/>
              <a:t>Reference scenario</a:t>
            </a:r>
          </a:p>
        </p:txBody>
      </p:sp>
      <p:sp>
        <p:nvSpPr>
          <p:cNvPr id="3" name="Segnaposto contenuto 2">
            <a:extLst>
              <a:ext uri="{FF2B5EF4-FFF2-40B4-BE49-F238E27FC236}">
                <a16:creationId xmlns:a16="http://schemas.microsoft.com/office/drawing/2014/main" id="{D21897C0-3D9C-D1F5-3AB8-F49582B7A1DB}"/>
              </a:ext>
            </a:extLst>
          </p:cNvPr>
          <p:cNvSpPr>
            <a:spLocks noGrp="1"/>
          </p:cNvSpPr>
          <p:nvPr>
            <p:ph sz="half" idx="1"/>
          </p:nvPr>
        </p:nvSpPr>
        <p:spPr/>
        <p:txBody>
          <a:bodyPr/>
          <a:lstStyle/>
          <a:p>
            <a:r>
              <a:rPr lang="en-US" noProof="0" dirty="0"/>
              <a:t>Scenario 1</a:t>
            </a:r>
          </a:p>
          <a:p>
            <a:pPr lvl="1"/>
            <a:r>
              <a:rPr lang="en-US" noProof="0" dirty="0"/>
              <a:t>My business has a set of 15 JSON data files that are each about 2.5 GB in size. </a:t>
            </a:r>
          </a:p>
          <a:p>
            <a:pPr lvl="1"/>
            <a:r>
              <a:rPr lang="en-US" noProof="0" dirty="0"/>
              <a:t>They are placed on a file server once an hour, and they must be ingested as soon as they arrive in this location. </a:t>
            </a:r>
          </a:p>
          <a:p>
            <a:pPr lvl="1"/>
            <a:r>
              <a:rPr lang="en-US" noProof="0" dirty="0"/>
              <a:t>Data must be combined with all transactions from financial dashboard for this same period, then compared to the recommendations from marketing engine </a:t>
            </a:r>
          </a:p>
          <a:p>
            <a:pPr lvl="1"/>
            <a:r>
              <a:rPr lang="en-US" noProof="0" dirty="0"/>
              <a:t>All data is fully cleansed. </a:t>
            </a:r>
          </a:p>
          <a:p>
            <a:pPr lvl="1"/>
            <a:r>
              <a:rPr lang="en-US" noProof="0" dirty="0"/>
              <a:t>The results from this time period must be made available to decision makers by 10 minutes after the hour in the form of financial dashboards.</a:t>
            </a:r>
          </a:p>
        </p:txBody>
      </p:sp>
      <p:sp>
        <p:nvSpPr>
          <p:cNvPr id="4" name="Segnaposto contenuto 3">
            <a:extLst>
              <a:ext uri="{FF2B5EF4-FFF2-40B4-BE49-F238E27FC236}">
                <a16:creationId xmlns:a16="http://schemas.microsoft.com/office/drawing/2014/main" id="{C622A0C7-75EF-0252-0E80-738E7048DC76}"/>
              </a:ext>
            </a:extLst>
          </p:cNvPr>
          <p:cNvSpPr>
            <a:spLocks noGrp="1"/>
          </p:cNvSpPr>
          <p:nvPr>
            <p:ph sz="half" idx="2"/>
          </p:nvPr>
        </p:nvSpPr>
        <p:spPr/>
        <p:txBody>
          <a:bodyPr/>
          <a:lstStyle/>
          <a:p>
            <a:pPr algn="ctr"/>
            <a:r>
              <a:rPr lang="en-US" noProof="0" dirty="0">
                <a:solidFill>
                  <a:srgbClr val="FF5050"/>
                </a:solidFill>
              </a:rPr>
              <a:t>Which Vs are involved?</a:t>
            </a:r>
          </a:p>
        </p:txBody>
      </p:sp>
      <p:sp>
        <p:nvSpPr>
          <p:cNvPr id="5" name="Segnaposto piè di pagina 4">
            <a:extLst>
              <a:ext uri="{FF2B5EF4-FFF2-40B4-BE49-F238E27FC236}">
                <a16:creationId xmlns:a16="http://schemas.microsoft.com/office/drawing/2014/main" id="{C01B8C17-4D10-557B-BB34-B9AB1D5FF714}"/>
              </a:ext>
            </a:extLst>
          </p:cNvPr>
          <p:cNvSpPr>
            <a:spLocks noGrp="1"/>
          </p:cNvSpPr>
          <p:nvPr>
            <p:ph type="ftr" sz="quarter" idx="11"/>
          </p:nvPr>
        </p:nvSpPr>
        <p:spPr/>
        <p:txBody>
          <a:bodyPr/>
          <a:lstStyle/>
          <a:p>
            <a:r>
              <a:rPr lang="en-US" dirty="0"/>
              <a:t>Matteo Francia – University of Bologna</a:t>
            </a:r>
          </a:p>
        </p:txBody>
      </p:sp>
      <p:sp>
        <p:nvSpPr>
          <p:cNvPr id="6" name="Segnaposto numero diapositiva 5">
            <a:extLst>
              <a:ext uri="{FF2B5EF4-FFF2-40B4-BE49-F238E27FC236}">
                <a16:creationId xmlns:a16="http://schemas.microsoft.com/office/drawing/2014/main" id="{E1B43F63-1669-9C42-8A90-646E29E2998A}"/>
              </a:ext>
            </a:extLst>
          </p:cNvPr>
          <p:cNvSpPr>
            <a:spLocks noGrp="1"/>
          </p:cNvSpPr>
          <p:nvPr>
            <p:ph type="sldNum" sz="quarter" idx="12"/>
          </p:nvPr>
        </p:nvSpPr>
        <p:spPr/>
        <p:txBody>
          <a:bodyPr/>
          <a:lstStyle/>
          <a:p>
            <a:fld id="{5DD6F1BA-2510-46FC-9346-AB1F3CA1593B}" type="slidenum">
              <a:rPr lang="en-US" smtClean="0"/>
              <a:pPr/>
              <a:t>104</a:t>
            </a:fld>
            <a:endParaRPr lang="en-US" dirty="0"/>
          </a:p>
        </p:txBody>
      </p:sp>
      <p:sp>
        <p:nvSpPr>
          <p:cNvPr id="13" name="Segnaposto contenuto 12">
            <a:extLst>
              <a:ext uri="{FF2B5EF4-FFF2-40B4-BE49-F238E27FC236}">
                <a16:creationId xmlns:a16="http://schemas.microsoft.com/office/drawing/2014/main" id="{579372D1-4784-AA39-BF4A-72D0C158417D}"/>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15927546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433E6AF-596C-9707-F2FE-270C85588453}"/>
              </a:ext>
            </a:extLst>
          </p:cNvPr>
          <p:cNvSpPr>
            <a:spLocks noGrp="1"/>
          </p:cNvSpPr>
          <p:nvPr>
            <p:ph type="title"/>
          </p:nvPr>
        </p:nvSpPr>
        <p:spPr/>
        <p:txBody>
          <a:bodyPr/>
          <a:lstStyle/>
          <a:p>
            <a:r>
              <a:rPr lang="en-US" noProof="0" dirty="0"/>
              <a:t>Reference scenario</a:t>
            </a:r>
          </a:p>
        </p:txBody>
      </p:sp>
      <p:sp>
        <p:nvSpPr>
          <p:cNvPr id="3" name="Segnaposto contenuto 2">
            <a:extLst>
              <a:ext uri="{FF2B5EF4-FFF2-40B4-BE49-F238E27FC236}">
                <a16:creationId xmlns:a16="http://schemas.microsoft.com/office/drawing/2014/main" id="{D21897C0-3D9C-D1F5-3AB8-F49582B7A1DB}"/>
              </a:ext>
            </a:extLst>
          </p:cNvPr>
          <p:cNvSpPr>
            <a:spLocks noGrp="1"/>
          </p:cNvSpPr>
          <p:nvPr>
            <p:ph sz="half" idx="1"/>
          </p:nvPr>
        </p:nvSpPr>
        <p:spPr/>
        <p:txBody>
          <a:bodyPr/>
          <a:lstStyle/>
          <a:p>
            <a:r>
              <a:rPr lang="en-US" noProof="0" dirty="0"/>
              <a:t>Scenario 1</a:t>
            </a:r>
          </a:p>
          <a:p>
            <a:pPr lvl="1"/>
            <a:r>
              <a:rPr lang="en-US" noProof="0" dirty="0"/>
              <a:t>My business has a set of 15 JSON data files that are each about 2.5 GB in size. </a:t>
            </a:r>
          </a:p>
          <a:p>
            <a:pPr lvl="1"/>
            <a:r>
              <a:rPr lang="en-US" noProof="0" dirty="0"/>
              <a:t>They are placed on a file server once an hour, and they must be ingested as soon as they arrive in this location. </a:t>
            </a:r>
          </a:p>
          <a:p>
            <a:pPr lvl="1"/>
            <a:r>
              <a:rPr lang="en-US" noProof="0" dirty="0"/>
              <a:t>Data must be combined with all transactions from financial dashboard for this same period, then compared to the recommendations from marketing engine </a:t>
            </a:r>
          </a:p>
          <a:p>
            <a:pPr lvl="1"/>
            <a:r>
              <a:rPr lang="en-US" noProof="0" dirty="0"/>
              <a:t>All data is fully cleansed. </a:t>
            </a:r>
          </a:p>
          <a:p>
            <a:pPr lvl="1"/>
            <a:r>
              <a:rPr lang="en-US" noProof="0" dirty="0"/>
              <a:t>The results from this time period must be made available to decision makers by 10 minutes after the hour in the form of financial dashboards.</a:t>
            </a:r>
          </a:p>
        </p:txBody>
      </p:sp>
      <p:sp>
        <p:nvSpPr>
          <p:cNvPr id="4" name="Segnaposto contenuto 3">
            <a:extLst>
              <a:ext uri="{FF2B5EF4-FFF2-40B4-BE49-F238E27FC236}">
                <a16:creationId xmlns:a16="http://schemas.microsoft.com/office/drawing/2014/main" id="{C622A0C7-75EF-0252-0E80-738E7048DC76}"/>
              </a:ext>
            </a:extLst>
          </p:cNvPr>
          <p:cNvSpPr>
            <a:spLocks noGrp="1"/>
          </p:cNvSpPr>
          <p:nvPr>
            <p:ph sz="half" idx="2"/>
          </p:nvPr>
        </p:nvSpPr>
        <p:spPr/>
        <p:txBody>
          <a:bodyPr/>
          <a:lstStyle/>
          <a:p>
            <a:r>
              <a:rPr lang="en-US" noProof="0" dirty="0"/>
              <a:t>Which Vs are involved?</a:t>
            </a:r>
          </a:p>
          <a:p>
            <a:pPr lvl="1"/>
            <a:r>
              <a:rPr lang="en-US" noProof="0" dirty="0">
                <a:solidFill>
                  <a:srgbClr val="FF5050"/>
                </a:solidFill>
              </a:rPr>
              <a:t>Volume</a:t>
            </a:r>
            <a:r>
              <a:rPr lang="en-US" noProof="0" dirty="0"/>
              <a:t> This scenario describes huge JSON files to be combined with transactional data and marketing data.</a:t>
            </a:r>
          </a:p>
          <a:p>
            <a:pPr lvl="1"/>
            <a:r>
              <a:rPr lang="en-US" noProof="0" dirty="0">
                <a:solidFill>
                  <a:srgbClr val="FF5050"/>
                </a:solidFill>
              </a:rPr>
              <a:t>Velocity</a:t>
            </a:r>
            <a:r>
              <a:rPr lang="en-US" noProof="0" dirty="0"/>
              <a:t> "Wait - now hurry up!" Wait to collect data for a full hour and then produce meaningful results in 10 minutes </a:t>
            </a:r>
            <a:r>
              <a:rPr lang="en-US" noProof="0" dirty="0">
                <a:solidFill>
                  <a:srgbClr val="0070C0"/>
                </a:solidFill>
              </a:rPr>
              <a:t>(is it batch or stream processing?)</a:t>
            </a:r>
          </a:p>
          <a:p>
            <a:pPr lvl="1"/>
            <a:r>
              <a:rPr lang="en-US" noProof="0" dirty="0">
                <a:solidFill>
                  <a:srgbClr val="FF5050"/>
                </a:solidFill>
              </a:rPr>
              <a:t>Variety</a:t>
            </a:r>
            <a:r>
              <a:rPr lang="en-US" noProof="0" dirty="0"/>
              <a:t> three data source types: log files, transactional data, and recommendation information</a:t>
            </a:r>
          </a:p>
          <a:p>
            <a:pPr lvl="1"/>
            <a:r>
              <a:rPr lang="en-US" noProof="0" dirty="0">
                <a:solidFill>
                  <a:srgbClr val="FF5050"/>
                </a:solidFill>
              </a:rPr>
              <a:t>Value</a:t>
            </a:r>
            <a:r>
              <a:rPr lang="en-US" noProof="0" dirty="0"/>
              <a:t> populate dashboards that are used by decision makers as soon as they are made available. The value is reached because it requires an understanding of what the organization is trying to accomplish</a:t>
            </a:r>
          </a:p>
        </p:txBody>
      </p:sp>
      <p:sp>
        <p:nvSpPr>
          <p:cNvPr id="5" name="Segnaposto piè di pagina 4">
            <a:extLst>
              <a:ext uri="{FF2B5EF4-FFF2-40B4-BE49-F238E27FC236}">
                <a16:creationId xmlns:a16="http://schemas.microsoft.com/office/drawing/2014/main" id="{C01B8C17-4D10-557B-BB34-B9AB1D5FF714}"/>
              </a:ext>
            </a:extLst>
          </p:cNvPr>
          <p:cNvSpPr>
            <a:spLocks noGrp="1"/>
          </p:cNvSpPr>
          <p:nvPr>
            <p:ph type="ftr" sz="quarter" idx="11"/>
          </p:nvPr>
        </p:nvSpPr>
        <p:spPr/>
        <p:txBody>
          <a:bodyPr/>
          <a:lstStyle/>
          <a:p>
            <a:r>
              <a:rPr lang="en-US" dirty="0"/>
              <a:t>Matteo Francia – University of Bologna</a:t>
            </a:r>
          </a:p>
        </p:txBody>
      </p:sp>
      <p:sp>
        <p:nvSpPr>
          <p:cNvPr id="6" name="Segnaposto numero diapositiva 5">
            <a:extLst>
              <a:ext uri="{FF2B5EF4-FFF2-40B4-BE49-F238E27FC236}">
                <a16:creationId xmlns:a16="http://schemas.microsoft.com/office/drawing/2014/main" id="{E1B43F63-1669-9C42-8A90-646E29E2998A}"/>
              </a:ext>
            </a:extLst>
          </p:cNvPr>
          <p:cNvSpPr>
            <a:spLocks noGrp="1"/>
          </p:cNvSpPr>
          <p:nvPr>
            <p:ph type="sldNum" sz="quarter" idx="12"/>
          </p:nvPr>
        </p:nvSpPr>
        <p:spPr/>
        <p:txBody>
          <a:bodyPr/>
          <a:lstStyle/>
          <a:p>
            <a:fld id="{5DD6F1BA-2510-46FC-9346-AB1F3CA1593B}" type="slidenum">
              <a:rPr lang="en-US" smtClean="0"/>
              <a:pPr/>
              <a:t>105</a:t>
            </a:fld>
            <a:endParaRPr lang="en-US" dirty="0"/>
          </a:p>
        </p:txBody>
      </p:sp>
      <p:sp>
        <p:nvSpPr>
          <p:cNvPr id="13" name="Segnaposto contenuto 12">
            <a:extLst>
              <a:ext uri="{FF2B5EF4-FFF2-40B4-BE49-F238E27FC236}">
                <a16:creationId xmlns:a16="http://schemas.microsoft.com/office/drawing/2014/main" id="{579372D1-4784-AA39-BF4A-72D0C158417D}"/>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11170975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433E6AF-596C-9707-F2FE-270C85588453}"/>
              </a:ext>
            </a:extLst>
          </p:cNvPr>
          <p:cNvSpPr>
            <a:spLocks noGrp="1"/>
          </p:cNvSpPr>
          <p:nvPr>
            <p:ph type="title"/>
          </p:nvPr>
        </p:nvSpPr>
        <p:spPr>
          <a:xfrm>
            <a:off x="838200" y="378095"/>
            <a:ext cx="10515600" cy="1325563"/>
          </a:xfrm>
        </p:spPr>
        <p:txBody>
          <a:bodyPr/>
          <a:lstStyle/>
          <a:p>
            <a:r>
              <a:rPr lang="en-US" noProof="0" dirty="0"/>
              <a:t>Reference scenario</a:t>
            </a:r>
          </a:p>
        </p:txBody>
      </p:sp>
      <p:sp>
        <p:nvSpPr>
          <p:cNvPr id="3" name="Segnaposto contenuto 2">
            <a:extLst>
              <a:ext uri="{FF2B5EF4-FFF2-40B4-BE49-F238E27FC236}">
                <a16:creationId xmlns:a16="http://schemas.microsoft.com/office/drawing/2014/main" id="{D21897C0-3D9C-D1F5-3AB8-F49582B7A1DB}"/>
              </a:ext>
            </a:extLst>
          </p:cNvPr>
          <p:cNvSpPr>
            <a:spLocks noGrp="1"/>
          </p:cNvSpPr>
          <p:nvPr>
            <p:ph sz="half" idx="1"/>
          </p:nvPr>
        </p:nvSpPr>
        <p:spPr>
          <a:xfrm>
            <a:off x="838200" y="1838595"/>
            <a:ext cx="5181600" cy="4351338"/>
          </a:xfrm>
        </p:spPr>
        <p:txBody>
          <a:bodyPr/>
          <a:lstStyle/>
          <a:p>
            <a:r>
              <a:rPr lang="en-US" noProof="0" dirty="0"/>
              <a:t>Scenario 2</a:t>
            </a:r>
          </a:p>
          <a:p>
            <a:pPr lvl="1"/>
            <a:r>
              <a:rPr lang="en-US" noProof="0" dirty="0"/>
              <a:t>My business compiles data generated by hundreds of corporations. </a:t>
            </a:r>
          </a:p>
          <a:p>
            <a:pPr lvl="1"/>
            <a:r>
              <a:rPr lang="en-US" noProof="0" dirty="0"/>
              <a:t>This data is delivered to us in very large files, transactional updates, and even data streams.</a:t>
            </a:r>
          </a:p>
          <a:p>
            <a:pPr lvl="1"/>
            <a:r>
              <a:rPr lang="en-US" noProof="0" dirty="0"/>
              <a:t>The data must be cleansed and prepared to ensure that rogue inputs do not skew the results. </a:t>
            </a:r>
          </a:p>
          <a:p>
            <a:pPr lvl="1"/>
            <a:r>
              <a:rPr lang="en-US" noProof="0" dirty="0"/>
              <a:t>Knowing the data source for each record is vital to the work we do. </a:t>
            </a:r>
          </a:p>
          <a:p>
            <a:pPr lvl="1"/>
            <a:r>
              <a:rPr lang="en-US" noProof="0" dirty="0"/>
              <a:t>A large portion of the data gathered is irrelevant to our analysis, so this data must be eliminated. </a:t>
            </a:r>
          </a:p>
          <a:p>
            <a:pPr lvl="1"/>
            <a:r>
              <a:rPr lang="en-US" noProof="0" dirty="0"/>
              <a:t>The final requirement is that all data must be combined and loaded into our data warehouse, where it will be analyzed. </a:t>
            </a:r>
          </a:p>
        </p:txBody>
      </p:sp>
      <p:sp>
        <p:nvSpPr>
          <p:cNvPr id="4" name="Segnaposto contenuto 3">
            <a:extLst>
              <a:ext uri="{FF2B5EF4-FFF2-40B4-BE49-F238E27FC236}">
                <a16:creationId xmlns:a16="http://schemas.microsoft.com/office/drawing/2014/main" id="{C622A0C7-75EF-0252-0E80-738E7048DC76}"/>
              </a:ext>
            </a:extLst>
          </p:cNvPr>
          <p:cNvSpPr>
            <a:spLocks noGrp="1"/>
          </p:cNvSpPr>
          <p:nvPr>
            <p:ph sz="half" idx="2"/>
          </p:nvPr>
        </p:nvSpPr>
        <p:spPr>
          <a:xfrm>
            <a:off x="6172200" y="1838595"/>
            <a:ext cx="5181600" cy="4351338"/>
          </a:xfrm>
        </p:spPr>
        <p:txBody>
          <a:bodyPr/>
          <a:lstStyle/>
          <a:p>
            <a:pPr algn="ctr"/>
            <a:r>
              <a:rPr lang="en-US" noProof="0" dirty="0">
                <a:solidFill>
                  <a:srgbClr val="FF5050"/>
                </a:solidFill>
              </a:rPr>
              <a:t>Which Vs are involved?</a:t>
            </a:r>
          </a:p>
        </p:txBody>
      </p:sp>
      <p:sp>
        <p:nvSpPr>
          <p:cNvPr id="5" name="Segnaposto piè di pagina 4">
            <a:extLst>
              <a:ext uri="{FF2B5EF4-FFF2-40B4-BE49-F238E27FC236}">
                <a16:creationId xmlns:a16="http://schemas.microsoft.com/office/drawing/2014/main" id="{C01B8C17-4D10-557B-BB34-B9AB1D5FF714}"/>
              </a:ext>
            </a:extLst>
          </p:cNvPr>
          <p:cNvSpPr>
            <a:spLocks noGrp="1"/>
          </p:cNvSpPr>
          <p:nvPr>
            <p:ph type="ftr" sz="quarter" idx="11"/>
          </p:nvPr>
        </p:nvSpPr>
        <p:spPr>
          <a:xfrm>
            <a:off x="-1" y="6505845"/>
            <a:ext cx="2837793" cy="365125"/>
          </a:xfrm>
        </p:spPr>
        <p:txBody>
          <a:bodyPr/>
          <a:lstStyle/>
          <a:p>
            <a:r>
              <a:rPr lang="en-US" dirty="0"/>
              <a:t>Matteo Francia – University of Bologna</a:t>
            </a:r>
          </a:p>
        </p:txBody>
      </p:sp>
      <p:sp>
        <p:nvSpPr>
          <p:cNvPr id="6" name="Segnaposto numero diapositiva 5">
            <a:extLst>
              <a:ext uri="{FF2B5EF4-FFF2-40B4-BE49-F238E27FC236}">
                <a16:creationId xmlns:a16="http://schemas.microsoft.com/office/drawing/2014/main" id="{E1B43F63-1669-9C42-8A90-646E29E2998A}"/>
              </a:ext>
            </a:extLst>
          </p:cNvPr>
          <p:cNvSpPr>
            <a:spLocks noGrp="1"/>
          </p:cNvSpPr>
          <p:nvPr>
            <p:ph type="sldNum" sz="quarter" idx="12"/>
          </p:nvPr>
        </p:nvSpPr>
        <p:spPr>
          <a:xfrm>
            <a:off x="9448800" y="6505844"/>
            <a:ext cx="2743200" cy="365125"/>
          </a:xfrm>
        </p:spPr>
        <p:txBody>
          <a:bodyPr/>
          <a:lstStyle/>
          <a:p>
            <a:fld id="{5DD6F1BA-2510-46FC-9346-AB1F3CA1593B}" type="slidenum">
              <a:rPr lang="en-US" smtClean="0"/>
              <a:pPr/>
              <a:t>106</a:t>
            </a:fld>
            <a:endParaRPr lang="en-US" dirty="0"/>
          </a:p>
        </p:txBody>
      </p:sp>
      <p:sp>
        <p:nvSpPr>
          <p:cNvPr id="12" name="Segnaposto contenuto 11">
            <a:extLst>
              <a:ext uri="{FF2B5EF4-FFF2-40B4-BE49-F238E27FC236}">
                <a16:creationId xmlns:a16="http://schemas.microsoft.com/office/drawing/2014/main" id="{59A67FEF-A082-93E3-F6B3-DB99BAAFC07B}"/>
              </a:ext>
            </a:extLst>
          </p:cNvPr>
          <p:cNvSpPr>
            <a:spLocks noGrp="1"/>
          </p:cNvSpPr>
          <p:nvPr>
            <p:ph idx="13"/>
          </p:nvPr>
        </p:nvSpPr>
        <p:spPr>
          <a:xfrm>
            <a:off x="838200" y="6132169"/>
            <a:ext cx="10515600" cy="365125"/>
          </a:xfrm>
        </p:spPr>
        <p:txBody>
          <a:bodyPr/>
          <a:lstStyle/>
          <a:p>
            <a:endParaRPr lang="en-US" dirty="0"/>
          </a:p>
        </p:txBody>
      </p:sp>
    </p:spTree>
    <p:extLst>
      <p:ext uri="{BB962C8B-B14F-4D97-AF65-F5344CB8AC3E}">
        <p14:creationId xmlns:p14="http://schemas.microsoft.com/office/powerpoint/2010/main" val="254272174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433E6AF-596C-9707-F2FE-270C85588453}"/>
              </a:ext>
            </a:extLst>
          </p:cNvPr>
          <p:cNvSpPr>
            <a:spLocks noGrp="1"/>
          </p:cNvSpPr>
          <p:nvPr>
            <p:ph type="title"/>
          </p:nvPr>
        </p:nvSpPr>
        <p:spPr>
          <a:xfrm>
            <a:off x="838200" y="378095"/>
            <a:ext cx="10515600" cy="1325563"/>
          </a:xfrm>
        </p:spPr>
        <p:txBody>
          <a:bodyPr/>
          <a:lstStyle/>
          <a:p>
            <a:r>
              <a:rPr lang="en-US" noProof="0" dirty="0"/>
              <a:t>Reference scenario</a:t>
            </a:r>
          </a:p>
        </p:txBody>
      </p:sp>
      <p:sp>
        <p:nvSpPr>
          <p:cNvPr id="3" name="Segnaposto contenuto 2">
            <a:extLst>
              <a:ext uri="{FF2B5EF4-FFF2-40B4-BE49-F238E27FC236}">
                <a16:creationId xmlns:a16="http://schemas.microsoft.com/office/drawing/2014/main" id="{D21897C0-3D9C-D1F5-3AB8-F49582B7A1DB}"/>
              </a:ext>
            </a:extLst>
          </p:cNvPr>
          <p:cNvSpPr>
            <a:spLocks noGrp="1"/>
          </p:cNvSpPr>
          <p:nvPr>
            <p:ph sz="half" idx="1"/>
          </p:nvPr>
        </p:nvSpPr>
        <p:spPr>
          <a:xfrm>
            <a:off x="838200" y="1838595"/>
            <a:ext cx="5181600" cy="4351338"/>
          </a:xfrm>
        </p:spPr>
        <p:txBody>
          <a:bodyPr/>
          <a:lstStyle/>
          <a:p>
            <a:r>
              <a:rPr lang="en-US" noProof="0" dirty="0"/>
              <a:t>Scenario 2</a:t>
            </a:r>
          </a:p>
          <a:p>
            <a:pPr lvl="1"/>
            <a:r>
              <a:rPr lang="en-US" noProof="0" dirty="0"/>
              <a:t>My business compiles data generated by hundreds of corporations. </a:t>
            </a:r>
          </a:p>
          <a:p>
            <a:pPr lvl="1"/>
            <a:r>
              <a:rPr lang="en-US" noProof="0" dirty="0"/>
              <a:t>This data is delivered to us in very large files, transactional updates, and even data streams.</a:t>
            </a:r>
          </a:p>
          <a:p>
            <a:pPr lvl="1"/>
            <a:r>
              <a:rPr lang="en-US" noProof="0" dirty="0"/>
              <a:t>The data must be cleansed and prepared to ensure that rogue inputs do not skew the results. </a:t>
            </a:r>
          </a:p>
          <a:p>
            <a:pPr lvl="1"/>
            <a:r>
              <a:rPr lang="en-US" noProof="0" dirty="0"/>
              <a:t>Knowing the data source for each record is vital to the work we do. </a:t>
            </a:r>
          </a:p>
          <a:p>
            <a:pPr lvl="1"/>
            <a:r>
              <a:rPr lang="en-US" noProof="0" dirty="0"/>
              <a:t>A large portion of the data gathered is irrelevant to our analysis, so this data must be eliminated. </a:t>
            </a:r>
          </a:p>
          <a:p>
            <a:pPr lvl="1"/>
            <a:r>
              <a:rPr lang="en-US" noProof="0" dirty="0"/>
              <a:t>The final requirement is that all data must be combined and loaded into our data warehouse, where it will be analyzed. </a:t>
            </a:r>
          </a:p>
        </p:txBody>
      </p:sp>
      <p:sp>
        <p:nvSpPr>
          <p:cNvPr id="4" name="Segnaposto contenuto 3">
            <a:extLst>
              <a:ext uri="{FF2B5EF4-FFF2-40B4-BE49-F238E27FC236}">
                <a16:creationId xmlns:a16="http://schemas.microsoft.com/office/drawing/2014/main" id="{C622A0C7-75EF-0252-0E80-738E7048DC76}"/>
              </a:ext>
            </a:extLst>
          </p:cNvPr>
          <p:cNvSpPr>
            <a:spLocks noGrp="1"/>
          </p:cNvSpPr>
          <p:nvPr>
            <p:ph sz="half" idx="2"/>
          </p:nvPr>
        </p:nvSpPr>
        <p:spPr>
          <a:xfrm>
            <a:off x="6172200" y="1838595"/>
            <a:ext cx="5181600" cy="4351338"/>
          </a:xfrm>
        </p:spPr>
        <p:txBody>
          <a:bodyPr/>
          <a:lstStyle/>
          <a:p>
            <a:r>
              <a:rPr lang="en-US" noProof="0" dirty="0"/>
              <a:t>Which Vs are involved?</a:t>
            </a:r>
          </a:p>
          <a:p>
            <a:pPr lvl="1"/>
            <a:r>
              <a:rPr lang="en-US" noProof="0" dirty="0">
                <a:solidFill>
                  <a:srgbClr val="FF5050"/>
                </a:solidFill>
              </a:rPr>
              <a:t>Volume</a:t>
            </a:r>
            <a:r>
              <a:rPr lang="en-US" noProof="0" dirty="0"/>
              <a:t> The data is delivered in very large files, transactional updates, and even in data streams</a:t>
            </a:r>
          </a:p>
          <a:p>
            <a:pPr lvl="1"/>
            <a:r>
              <a:rPr lang="en-US" noProof="0" dirty="0">
                <a:solidFill>
                  <a:srgbClr val="FF5050"/>
                </a:solidFill>
              </a:rPr>
              <a:t>Variety</a:t>
            </a:r>
            <a:r>
              <a:rPr lang="en-US" noProof="0" dirty="0"/>
              <a:t> The business will need to combine the data from all three sources into a single data warehouse.</a:t>
            </a:r>
          </a:p>
          <a:p>
            <a:pPr lvl="1"/>
            <a:r>
              <a:rPr lang="en-US" noProof="0" dirty="0">
                <a:solidFill>
                  <a:srgbClr val="FF5050"/>
                </a:solidFill>
              </a:rPr>
              <a:t>Veracity</a:t>
            </a:r>
            <a:r>
              <a:rPr lang="en-US" noProof="0" dirty="0"/>
              <a:t> The data is known to be suspect. The data must be cleansed and prepared to ensure that rogue inputs do not skew the results. Knowing the data source for each record is vital to the work we do. </a:t>
            </a:r>
          </a:p>
        </p:txBody>
      </p:sp>
      <p:sp>
        <p:nvSpPr>
          <p:cNvPr id="5" name="Segnaposto piè di pagina 4">
            <a:extLst>
              <a:ext uri="{FF2B5EF4-FFF2-40B4-BE49-F238E27FC236}">
                <a16:creationId xmlns:a16="http://schemas.microsoft.com/office/drawing/2014/main" id="{C01B8C17-4D10-557B-BB34-B9AB1D5FF714}"/>
              </a:ext>
            </a:extLst>
          </p:cNvPr>
          <p:cNvSpPr>
            <a:spLocks noGrp="1"/>
          </p:cNvSpPr>
          <p:nvPr>
            <p:ph type="ftr" sz="quarter" idx="11"/>
          </p:nvPr>
        </p:nvSpPr>
        <p:spPr>
          <a:xfrm>
            <a:off x="-1" y="6505845"/>
            <a:ext cx="2837793" cy="365125"/>
          </a:xfrm>
        </p:spPr>
        <p:txBody>
          <a:bodyPr/>
          <a:lstStyle/>
          <a:p>
            <a:r>
              <a:rPr lang="en-US" dirty="0"/>
              <a:t>Matteo Francia – University of Bologna</a:t>
            </a:r>
          </a:p>
        </p:txBody>
      </p:sp>
      <p:sp>
        <p:nvSpPr>
          <p:cNvPr id="6" name="Segnaposto numero diapositiva 5">
            <a:extLst>
              <a:ext uri="{FF2B5EF4-FFF2-40B4-BE49-F238E27FC236}">
                <a16:creationId xmlns:a16="http://schemas.microsoft.com/office/drawing/2014/main" id="{E1B43F63-1669-9C42-8A90-646E29E2998A}"/>
              </a:ext>
            </a:extLst>
          </p:cNvPr>
          <p:cNvSpPr>
            <a:spLocks noGrp="1"/>
          </p:cNvSpPr>
          <p:nvPr>
            <p:ph type="sldNum" sz="quarter" idx="12"/>
          </p:nvPr>
        </p:nvSpPr>
        <p:spPr>
          <a:xfrm>
            <a:off x="9448800" y="6505844"/>
            <a:ext cx="2743200" cy="365125"/>
          </a:xfrm>
        </p:spPr>
        <p:txBody>
          <a:bodyPr/>
          <a:lstStyle/>
          <a:p>
            <a:fld id="{5DD6F1BA-2510-46FC-9346-AB1F3CA1593B}" type="slidenum">
              <a:rPr lang="en-US" smtClean="0"/>
              <a:pPr/>
              <a:t>107</a:t>
            </a:fld>
            <a:endParaRPr lang="en-US" dirty="0"/>
          </a:p>
        </p:txBody>
      </p:sp>
      <p:sp>
        <p:nvSpPr>
          <p:cNvPr id="12" name="Segnaposto contenuto 11">
            <a:extLst>
              <a:ext uri="{FF2B5EF4-FFF2-40B4-BE49-F238E27FC236}">
                <a16:creationId xmlns:a16="http://schemas.microsoft.com/office/drawing/2014/main" id="{59A67FEF-A082-93E3-F6B3-DB99BAAFC07B}"/>
              </a:ext>
            </a:extLst>
          </p:cNvPr>
          <p:cNvSpPr>
            <a:spLocks noGrp="1"/>
          </p:cNvSpPr>
          <p:nvPr>
            <p:ph idx="13"/>
          </p:nvPr>
        </p:nvSpPr>
        <p:spPr>
          <a:xfrm>
            <a:off x="838200" y="6132169"/>
            <a:ext cx="10515600" cy="365125"/>
          </a:xfrm>
        </p:spPr>
        <p:txBody>
          <a:bodyPr/>
          <a:lstStyle/>
          <a:p>
            <a:endParaRPr lang="en-US" dirty="0"/>
          </a:p>
        </p:txBody>
      </p:sp>
    </p:spTree>
    <p:extLst>
      <p:ext uri="{BB962C8B-B14F-4D97-AF65-F5344CB8AC3E}">
        <p14:creationId xmlns:p14="http://schemas.microsoft.com/office/powerpoint/2010/main" val="263226054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Content Placeholder 16">
            <a:extLst>
              <a:ext uri="{FF2B5EF4-FFF2-40B4-BE49-F238E27FC236}">
                <a16:creationId xmlns:a16="http://schemas.microsoft.com/office/drawing/2014/main" id="{7E68CFE8-B3C7-417F-A352-40DE05EDFBC8}"/>
              </a:ext>
            </a:extLst>
          </p:cNvPr>
          <p:cNvSpPr>
            <a:spLocks noGrp="1"/>
          </p:cNvSpPr>
          <p:nvPr>
            <p:ph sz="half" idx="1"/>
          </p:nvPr>
        </p:nvSpPr>
        <p:spPr>
          <a:xfrm>
            <a:off x="838200" y="1825625"/>
            <a:ext cx="5097011" cy="4351338"/>
          </a:xfrm>
        </p:spPr>
        <p:txBody>
          <a:bodyPr/>
          <a:lstStyle/>
          <a:p>
            <a:r>
              <a:rPr lang="en-US" noProof="0" dirty="0"/>
              <a:t>Data pipeline</a:t>
            </a:r>
          </a:p>
          <a:p>
            <a:pPr marL="457200" lvl="1" indent="0">
              <a:buNone/>
            </a:pPr>
            <a:r>
              <a:rPr lang="en-US" i="1" noProof="0" dirty="0"/>
              <a:t>"A succession of operations to transform and consume raw data"</a:t>
            </a:r>
          </a:p>
        </p:txBody>
      </p:sp>
      <p:sp>
        <p:nvSpPr>
          <p:cNvPr id="14" name="Title 13">
            <a:extLst>
              <a:ext uri="{FF2B5EF4-FFF2-40B4-BE49-F238E27FC236}">
                <a16:creationId xmlns:a16="http://schemas.microsoft.com/office/drawing/2014/main" id="{53D64399-7744-41BA-AE5F-5400DE1F3D50}"/>
              </a:ext>
            </a:extLst>
          </p:cNvPr>
          <p:cNvSpPr>
            <a:spLocks noGrp="1"/>
          </p:cNvSpPr>
          <p:nvPr>
            <p:ph type="title"/>
          </p:nvPr>
        </p:nvSpPr>
        <p:spPr/>
        <p:txBody>
          <a:bodyPr/>
          <a:lstStyle/>
          <a:p>
            <a:r>
              <a:rPr lang="en-US" noProof="0" dirty="0"/>
              <a:t>Data pipeline</a:t>
            </a:r>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108</a:t>
            </a:fld>
            <a:endParaRPr lang="it-IT" dirty="0"/>
          </a:p>
        </p:txBody>
      </p:sp>
      <p:sp>
        <p:nvSpPr>
          <p:cNvPr id="15" name="Content Placeholder 14">
            <a:extLst>
              <a:ext uri="{FF2B5EF4-FFF2-40B4-BE49-F238E27FC236}">
                <a16:creationId xmlns:a16="http://schemas.microsoft.com/office/drawing/2014/main" id="{BD33E25A-A8FD-4FB7-A0B2-DCCD345D6E32}"/>
              </a:ext>
            </a:extLst>
          </p:cNvPr>
          <p:cNvSpPr>
            <a:spLocks noGrp="1"/>
          </p:cNvSpPr>
          <p:nvPr>
            <p:ph idx="13"/>
          </p:nvPr>
        </p:nvSpPr>
        <p:spPr/>
        <p:txBody>
          <a:bodyPr/>
          <a:lstStyle/>
          <a:p>
            <a:r>
              <a:rPr lang="en-US" noProof="0" dirty="0"/>
              <a:t>Quemy, Alexandre. "Data Pipeline Selection and Optimization." </a:t>
            </a:r>
            <a:r>
              <a:rPr lang="en-US" i="1" noProof="0" dirty="0"/>
              <a:t>DOLAP</a:t>
            </a:r>
            <a:r>
              <a:rPr lang="en-US" noProof="0" dirty="0"/>
              <a:t>. 2019.</a:t>
            </a:r>
          </a:p>
        </p:txBody>
      </p:sp>
      <p:sp>
        <p:nvSpPr>
          <p:cNvPr id="9" name="CasellaDiTesto 8">
            <a:extLst>
              <a:ext uri="{FF2B5EF4-FFF2-40B4-BE49-F238E27FC236}">
                <a16:creationId xmlns:a16="http://schemas.microsoft.com/office/drawing/2014/main" id="{413E2CC0-BBF7-45F6-ACB7-2723E84C0962}"/>
              </a:ext>
            </a:extLst>
          </p:cNvPr>
          <p:cNvSpPr txBox="1"/>
          <p:nvPr/>
        </p:nvSpPr>
        <p:spPr>
          <a:xfrm>
            <a:off x="5191125" y="4932581"/>
            <a:ext cx="7143750" cy="369332"/>
          </a:xfrm>
          <a:prstGeom prst="rect">
            <a:avLst/>
          </a:prstGeom>
          <a:noFill/>
        </p:spPr>
        <p:txBody>
          <a:bodyPr wrap="square">
            <a:spAutoFit/>
          </a:bodyPr>
          <a:lstStyle/>
          <a:p>
            <a:pPr algn="ctr"/>
            <a:r>
              <a:rPr lang="en-US" dirty="0">
                <a:latin typeface="Helvetica" panose="020B0604020202020204" pitchFamily="34" charset="0"/>
                <a:cs typeface="Helvetica" panose="020B0604020202020204" pitchFamily="34" charset="0"/>
                <a:hlinkClick r:id="rId2"/>
              </a:rPr>
              <a:t>https://xkcd.com/2054/</a:t>
            </a:r>
            <a:endParaRPr lang="en-US" dirty="0">
              <a:latin typeface="Helvetica" panose="020B0604020202020204" pitchFamily="34" charset="0"/>
              <a:cs typeface="Helvetica" panose="020B0604020202020204" pitchFamily="34" charset="0"/>
            </a:endParaRPr>
          </a:p>
        </p:txBody>
      </p:sp>
      <p:pic>
        <p:nvPicPr>
          <p:cNvPr id="18" name="Segnaposto contenuto 6">
            <a:extLst>
              <a:ext uri="{FF2B5EF4-FFF2-40B4-BE49-F238E27FC236}">
                <a16:creationId xmlns:a16="http://schemas.microsoft.com/office/drawing/2014/main" id="{FD424A0C-48EE-41D8-923D-4F41038B433E}"/>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72200" y="3070006"/>
            <a:ext cx="5181600" cy="1862575"/>
          </a:xfrm>
        </p:spPr>
      </p:pic>
    </p:spTree>
    <p:extLst>
      <p:ext uri="{BB962C8B-B14F-4D97-AF65-F5344CB8AC3E}">
        <p14:creationId xmlns:p14="http://schemas.microsoft.com/office/powerpoint/2010/main" val="343317863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a:xfrm>
            <a:off x="838200" y="365125"/>
            <a:ext cx="10515600" cy="1325563"/>
          </a:xfrm>
        </p:spPr>
        <p:txBody>
          <a:bodyPr/>
          <a:lstStyle/>
          <a:p>
            <a:r>
              <a:rPr lang="en-US" noProof="0" dirty="0"/>
              <a:t>Data pipeline</a:t>
            </a:r>
          </a:p>
        </p:txBody>
      </p:sp>
      <p:pic>
        <p:nvPicPr>
          <p:cNvPr id="22" name="Segnaposto contenuto 21">
            <a:extLst>
              <a:ext uri="{FF2B5EF4-FFF2-40B4-BE49-F238E27FC236}">
                <a16:creationId xmlns:a16="http://schemas.microsoft.com/office/drawing/2014/main" id="{BE8CE957-C09D-4BA2-80BB-A1F5947800C9}"/>
              </a:ext>
            </a:extLst>
          </p:cNvPr>
          <p:cNvPicPr>
            <a:picLocks noGrp="1" noChangeAspect="1"/>
          </p:cNvPicPr>
          <p:nvPr>
            <p:ph sz="half"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38200" y="2857792"/>
            <a:ext cx="5181600" cy="2287003"/>
          </a:xfrm>
        </p:spPr>
      </p:pic>
      <p:sp>
        <p:nvSpPr>
          <p:cNvPr id="3" name="Content Placeholder 2">
            <a:extLst>
              <a:ext uri="{FF2B5EF4-FFF2-40B4-BE49-F238E27FC236}">
                <a16:creationId xmlns:a16="http://schemas.microsoft.com/office/drawing/2014/main" id="{A93FC733-3655-4A1D-A7C9-25DC794DA030}"/>
              </a:ext>
            </a:extLst>
          </p:cNvPr>
          <p:cNvSpPr>
            <a:spLocks noGrp="1"/>
          </p:cNvSpPr>
          <p:nvPr>
            <p:ph sz="half" idx="2"/>
          </p:nvPr>
        </p:nvSpPr>
        <p:spPr>
          <a:xfrm>
            <a:off x="6172200" y="1825625"/>
            <a:ext cx="5181600" cy="4351338"/>
          </a:xfrm>
        </p:spPr>
        <p:txBody>
          <a:bodyPr/>
          <a:lstStyle/>
          <a:p>
            <a:r>
              <a:rPr lang="en-US" noProof="0" dirty="0"/>
              <a:t>DIKW hierarchy</a:t>
            </a:r>
          </a:p>
          <a:p>
            <a:pPr lvl="1"/>
            <a:r>
              <a:rPr lang="en-US" noProof="0" dirty="0"/>
              <a:t>Layers representing structural relationships between data, information, knowledge, and wisdom</a:t>
            </a:r>
            <a:br>
              <a:rPr lang="en-US" noProof="0" dirty="0"/>
            </a:br>
            <a:endParaRPr lang="en-US" noProof="0" dirty="0"/>
          </a:p>
          <a:p>
            <a:pPr marL="457200" lvl="1" indent="0">
              <a:buNone/>
            </a:pPr>
            <a:br>
              <a:rPr lang="en-US" noProof="0" dirty="0"/>
            </a:br>
            <a:br>
              <a:rPr lang="en-US" noProof="0" dirty="0"/>
            </a:br>
            <a:br>
              <a:rPr lang="en-US" noProof="0" dirty="0"/>
            </a:br>
            <a:br>
              <a:rPr lang="en-US" noProof="0" dirty="0"/>
            </a:br>
            <a:endParaRPr lang="en-US" noProof="0" dirty="0"/>
          </a:p>
          <a:p>
            <a:pPr lvl="1"/>
            <a:endParaRPr lang="en-US" noProof="0" dirty="0"/>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109</a:t>
            </a:fld>
            <a:endParaRPr lang="it-IT" dirty="0"/>
          </a:p>
        </p:txBody>
      </p:sp>
      <p:sp>
        <p:nvSpPr>
          <p:cNvPr id="6" name="Content Placeholder 5">
            <a:extLst>
              <a:ext uri="{FF2B5EF4-FFF2-40B4-BE49-F238E27FC236}">
                <a16:creationId xmlns:a16="http://schemas.microsoft.com/office/drawing/2014/main" id="{CEEC451E-2F4D-45CA-BFE5-75BB2A23B615}"/>
              </a:ext>
            </a:extLst>
          </p:cNvPr>
          <p:cNvSpPr>
            <a:spLocks noGrp="1"/>
          </p:cNvSpPr>
          <p:nvPr>
            <p:ph idx="13"/>
          </p:nvPr>
        </p:nvSpPr>
        <p:spPr>
          <a:xfrm>
            <a:off x="838200" y="6119199"/>
            <a:ext cx="10515600" cy="365125"/>
          </a:xfrm>
        </p:spPr>
        <p:txBody>
          <a:bodyPr/>
          <a:lstStyle/>
          <a:p>
            <a:r>
              <a:rPr lang="en-US" noProof="0" dirty="0"/>
              <a:t>Ackoff, Russell L. "From data to wisdom." Journal of applied systems analysis 16.1 (1989): 3-9.</a:t>
            </a:r>
          </a:p>
        </p:txBody>
      </p:sp>
      <p:pic>
        <p:nvPicPr>
          <p:cNvPr id="14" name="Picture 13" descr="A picture containing scatter chart&#10;&#10;Description automatically generated">
            <a:extLst>
              <a:ext uri="{FF2B5EF4-FFF2-40B4-BE49-F238E27FC236}">
                <a16:creationId xmlns:a16="http://schemas.microsoft.com/office/drawing/2014/main" id="{81804A43-172B-4E5F-B124-7FE9A7B57EB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08105" y="3837990"/>
            <a:ext cx="2264569" cy="2281823"/>
          </a:xfrm>
          <a:prstGeom prst="rect">
            <a:avLst/>
          </a:prstGeom>
        </p:spPr>
      </p:pic>
    </p:spTree>
    <p:extLst>
      <p:ext uri="{BB962C8B-B14F-4D97-AF65-F5344CB8AC3E}">
        <p14:creationId xmlns:p14="http://schemas.microsoft.com/office/powerpoint/2010/main" val="4246464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550B2E3-7BA8-4CFF-979F-E7389EA406DD}"/>
              </a:ext>
            </a:extLst>
          </p:cNvPr>
          <p:cNvSpPr>
            <a:spLocks noGrp="1"/>
          </p:cNvSpPr>
          <p:nvPr>
            <p:ph type="title"/>
          </p:nvPr>
        </p:nvSpPr>
        <p:spPr>
          <a:xfrm>
            <a:off x="838200" y="365125"/>
            <a:ext cx="10515600" cy="1325563"/>
          </a:xfrm>
        </p:spPr>
        <p:txBody>
          <a:bodyPr/>
          <a:lstStyle/>
          <a:p>
            <a:r>
              <a:rPr lang="en-US" noProof="0" dirty="0"/>
              <a:t>So far</a:t>
            </a:r>
          </a:p>
        </p:txBody>
      </p:sp>
      <p:sp>
        <p:nvSpPr>
          <p:cNvPr id="3" name="Segnaposto contenuto 2">
            <a:extLst>
              <a:ext uri="{FF2B5EF4-FFF2-40B4-BE49-F238E27FC236}">
                <a16:creationId xmlns:a16="http://schemas.microsoft.com/office/drawing/2014/main" id="{84EA7028-DB56-45BE-8DBE-BD8F0EE4DEAC}"/>
              </a:ext>
            </a:extLst>
          </p:cNvPr>
          <p:cNvSpPr>
            <a:spLocks noGrp="1"/>
          </p:cNvSpPr>
          <p:nvPr>
            <p:ph idx="1"/>
          </p:nvPr>
        </p:nvSpPr>
        <p:spPr>
          <a:xfrm>
            <a:off x="838200" y="1700499"/>
            <a:ext cx="10515600" cy="4351338"/>
          </a:xfrm>
        </p:spPr>
        <p:txBody>
          <a:bodyPr/>
          <a:lstStyle/>
          <a:p>
            <a:r>
              <a:rPr lang="en-US" noProof="0" dirty="0"/>
              <a:t>Can we afford to spend resources on tasks that are not mission oriented?</a:t>
            </a:r>
          </a:p>
          <a:p>
            <a:pPr lvl="1"/>
            <a:r>
              <a:rPr lang="en-US" noProof="0" dirty="0"/>
              <a:t>Mission: a statement used by a company to explain its purpose(s)</a:t>
            </a:r>
          </a:p>
        </p:txBody>
      </p:sp>
      <p:sp>
        <p:nvSpPr>
          <p:cNvPr id="4" name="Segnaposto piè di pagina 3">
            <a:extLst>
              <a:ext uri="{FF2B5EF4-FFF2-40B4-BE49-F238E27FC236}">
                <a16:creationId xmlns:a16="http://schemas.microsoft.com/office/drawing/2014/main" id="{099A403F-A035-487D-9711-B50A0228EE24}"/>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9CC5EB12-6C7D-45AF-A7DE-1F2273CA09C3}"/>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11</a:t>
            </a:fld>
            <a:endParaRPr lang="it-IT" dirty="0"/>
          </a:p>
        </p:txBody>
      </p:sp>
    </p:spTree>
    <p:extLst>
      <p:ext uri="{BB962C8B-B14F-4D97-AF65-F5344CB8AC3E}">
        <p14:creationId xmlns:p14="http://schemas.microsoft.com/office/powerpoint/2010/main" val="194985022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FB143EB-991D-47F2-947D-7A191509A8F0}"/>
              </a:ext>
            </a:extLst>
          </p:cNvPr>
          <p:cNvSpPr>
            <a:spLocks noGrp="1"/>
          </p:cNvSpPr>
          <p:nvPr>
            <p:ph type="title"/>
          </p:nvPr>
        </p:nvSpPr>
        <p:spPr>
          <a:xfrm>
            <a:off x="838200" y="365125"/>
            <a:ext cx="10515600" cy="1325563"/>
          </a:xfrm>
        </p:spPr>
        <p:txBody>
          <a:bodyPr/>
          <a:lstStyle/>
          <a:p>
            <a:r>
              <a:rPr lang="en-US" noProof="0" dirty="0"/>
              <a:t>Data pipelines on cloud</a:t>
            </a:r>
          </a:p>
        </p:txBody>
      </p:sp>
      <p:sp>
        <p:nvSpPr>
          <p:cNvPr id="3" name="Segnaposto contenuto 2">
            <a:extLst>
              <a:ext uri="{FF2B5EF4-FFF2-40B4-BE49-F238E27FC236}">
                <a16:creationId xmlns:a16="http://schemas.microsoft.com/office/drawing/2014/main" id="{86F6BC35-4605-4224-BE2A-98CEC5C25EAF}"/>
              </a:ext>
            </a:extLst>
          </p:cNvPr>
          <p:cNvSpPr>
            <a:spLocks noGrp="1"/>
          </p:cNvSpPr>
          <p:nvPr>
            <p:ph idx="1"/>
          </p:nvPr>
        </p:nvSpPr>
        <p:spPr>
          <a:xfrm>
            <a:off x="838200" y="1700499"/>
            <a:ext cx="10515600" cy="4351338"/>
          </a:xfrm>
        </p:spPr>
        <p:txBody>
          <a:bodyPr/>
          <a:lstStyle/>
          <a:p>
            <a:r>
              <a:rPr lang="en-US" noProof="0" dirty="0"/>
              <a:t>The pyramid abstracts tons of techniques, algorithms, etc.</a:t>
            </a:r>
          </a:p>
          <a:p>
            <a:br>
              <a:rPr lang="en-US" noProof="0" dirty="0"/>
            </a:br>
            <a:r>
              <a:rPr lang="en-US" noProof="0" dirty="0"/>
              <a:t>To provide them as services, architecting data pipelines on cloud requires</a:t>
            </a:r>
          </a:p>
          <a:p>
            <a:pPr lvl="1"/>
            <a:r>
              <a:rPr lang="en-US" noProof="0" dirty="0"/>
              <a:t>Standardization (of common services)</a:t>
            </a:r>
          </a:p>
          <a:p>
            <a:pPr lvl="1"/>
            <a:r>
              <a:rPr lang="en-US" noProof="0" dirty="0"/>
              <a:t>Integration</a:t>
            </a:r>
          </a:p>
          <a:p>
            <a:pPr lvl="1"/>
            <a:r>
              <a:rPr lang="en-US" noProof="0" dirty="0"/>
              <a:t>Orchestration</a:t>
            </a:r>
          </a:p>
          <a:p>
            <a:pPr lvl="1"/>
            <a:r>
              <a:rPr lang="en-US" noProof="0" dirty="0"/>
              <a:t>Accessibility through simple APIs</a:t>
            </a:r>
          </a:p>
          <a:p>
            <a:endParaRPr lang="en-US" noProof="0" dirty="0"/>
          </a:p>
          <a:p>
            <a:r>
              <a:rPr lang="en-US" noProof="0" dirty="0"/>
              <a:t>Let us look to data pipelines on different cloud services providers</a:t>
            </a:r>
          </a:p>
        </p:txBody>
      </p:sp>
      <p:sp>
        <p:nvSpPr>
          <p:cNvPr id="4" name="Segnaposto piè di pagina 3">
            <a:extLst>
              <a:ext uri="{FF2B5EF4-FFF2-40B4-BE49-F238E27FC236}">
                <a16:creationId xmlns:a16="http://schemas.microsoft.com/office/drawing/2014/main" id="{AD20D455-91A1-4D7E-910F-B93DFBEE1624}"/>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B65B32F4-BC52-4E2C-A0CC-0CD2496284A2}"/>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110</a:t>
            </a:fld>
            <a:endParaRPr lang="it-IT" dirty="0"/>
          </a:p>
        </p:txBody>
      </p:sp>
    </p:spTree>
    <p:extLst>
      <p:ext uri="{BB962C8B-B14F-4D97-AF65-F5344CB8AC3E}">
        <p14:creationId xmlns:p14="http://schemas.microsoft.com/office/powerpoint/2010/main" val="359397414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p:txBody>
          <a:bodyPr/>
          <a:lstStyle/>
          <a:p>
            <a:r>
              <a:rPr lang="en-US" noProof="0" dirty="0"/>
              <a:t>Data pipeline - AWS</a:t>
            </a:r>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p:txBody>
          <a:bodyPr/>
          <a:lstStyle/>
          <a:p>
            <a:r>
              <a:rPr lang="en-US" dirty="0"/>
              <a:t>Matteo Francia – University of Bologna</a:t>
            </a:r>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p:txBody>
          <a:bodyPr/>
          <a:lstStyle/>
          <a:p>
            <a:fld id="{5DD6F1BA-2510-46FC-9346-AB1F3CA1593B}" type="slidenum">
              <a:rPr lang="en-US" smtClean="0"/>
              <a:pPr/>
              <a:t>111</a:t>
            </a:fld>
            <a:endParaRPr lang="en-US" dirty="0"/>
          </a:p>
        </p:txBody>
      </p:sp>
      <p:sp>
        <p:nvSpPr>
          <p:cNvPr id="6" name="Content Placeholder 5">
            <a:extLst>
              <a:ext uri="{FF2B5EF4-FFF2-40B4-BE49-F238E27FC236}">
                <a16:creationId xmlns:a16="http://schemas.microsoft.com/office/drawing/2014/main" id="{3E79354E-5060-45AB-9140-663D12719F44}"/>
              </a:ext>
            </a:extLst>
          </p:cNvPr>
          <p:cNvSpPr>
            <a:spLocks noGrp="1"/>
          </p:cNvSpPr>
          <p:nvPr>
            <p:ph idx="13"/>
          </p:nvPr>
        </p:nvSpPr>
        <p:spPr/>
        <p:txBody>
          <a:bodyPr/>
          <a:lstStyle/>
          <a:p>
            <a:r>
              <a:rPr lang="en-US" noProof="0" dirty="0">
                <a:hlinkClick r:id="rId2"/>
              </a:rPr>
              <a:t>https://console.aws.amazon.com/console</a:t>
            </a:r>
            <a:r>
              <a:rPr lang="en-US" noProof="0" dirty="0"/>
              <a:t> </a:t>
            </a:r>
          </a:p>
        </p:txBody>
      </p:sp>
      <p:sp>
        <p:nvSpPr>
          <p:cNvPr id="8" name="Content Placeholder 7">
            <a:extLst>
              <a:ext uri="{FF2B5EF4-FFF2-40B4-BE49-F238E27FC236}">
                <a16:creationId xmlns:a16="http://schemas.microsoft.com/office/drawing/2014/main" id="{147C3AF5-7822-4036-8C64-412E4DFDEE91}"/>
              </a:ext>
            </a:extLst>
          </p:cNvPr>
          <p:cNvSpPr>
            <a:spLocks noGrp="1"/>
          </p:cNvSpPr>
          <p:nvPr>
            <p:ph sz="half" idx="1"/>
          </p:nvPr>
        </p:nvSpPr>
        <p:spPr/>
        <p:txBody>
          <a:bodyPr/>
          <a:lstStyle/>
          <a:p>
            <a:r>
              <a:rPr lang="en-US" noProof="0" dirty="0"/>
              <a:t>Three main categories</a:t>
            </a:r>
          </a:p>
          <a:p>
            <a:pPr lvl="1"/>
            <a:r>
              <a:rPr lang="en-US" noProof="0" dirty="0"/>
              <a:t>Ingest</a:t>
            </a:r>
          </a:p>
          <a:p>
            <a:pPr lvl="2"/>
            <a:r>
              <a:rPr lang="en-US" noProof="0" dirty="0"/>
              <a:t>Gateway, DataSync (batch)</a:t>
            </a:r>
          </a:p>
          <a:p>
            <a:pPr lvl="2"/>
            <a:r>
              <a:rPr lang="en-US" noProof="0" dirty="0"/>
              <a:t>Kinesis, SNS, SQS (stream)</a:t>
            </a:r>
          </a:p>
          <a:p>
            <a:pPr lvl="1"/>
            <a:r>
              <a:rPr lang="en-US" noProof="0" dirty="0"/>
              <a:t>Transform and store</a:t>
            </a:r>
          </a:p>
          <a:p>
            <a:pPr lvl="2"/>
            <a:r>
              <a:rPr lang="en-US" noProof="0" dirty="0"/>
              <a:t>S3 and Glacier (storage)</a:t>
            </a:r>
          </a:p>
          <a:p>
            <a:pPr lvl="2"/>
            <a:r>
              <a:rPr lang="en-US" noProof="0" dirty="0"/>
              <a:t>Glue (ETL)</a:t>
            </a:r>
          </a:p>
          <a:p>
            <a:pPr lvl="1"/>
            <a:r>
              <a:rPr lang="en-US" noProof="0" dirty="0"/>
              <a:t>Serve and consume</a:t>
            </a:r>
          </a:p>
          <a:p>
            <a:pPr lvl="2"/>
            <a:r>
              <a:rPr lang="en-US" noProof="0" dirty="0"/>
              <a:t>EMR (Hadoop-like cluster)</a:t>
            </a:r>
          </a:p>
          <a:p>
            <a:pPr lvl="2"/>
            <a:r>
              <a:rPr lang="en-US" noProof="0" dirty="0"/>
              <a:t>Athena (serverless query service to analyze data in Amazon S3)</a:t>
            </a:r>
          </a:p>
          <a:p>
            <a:pPr lvl="2"/>
            <a:r>
              <a:rPr lang="en-US" noProof="0" dirty="0"/>
              <a:t>(Many) Machine learning services</a:t>
            </a:r>
          </a:p>
          <a:p>
            <a:endParaRPr lang="en-US" noProof="0" dirty="0"/>
          </a:p>
        </p:txBody>
      </p:sp>
      <p:pic>
        <p:nvPicPr>
          <p:cNvPr id="10" name="Segnaposto contenuto 17">
            <a:extLst>
              <a:ext uri="{FF2B5EF4-FFF2-40B4-BE49-F238E27FC236}">
                <a16:creationId xmlns:a16="http://schemas.microsoft.com/office/drawing/2014/main" id="{9842A69D-E7C3-4329-9B3E-917B2D817ED1}"/>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72200" y="2422261"/>
            <a:ext cx="5181600" cy="315806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87280987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p:txBody>
          <a:bodyPr/>
          <a:lstStyle/>
          <a:p>
            <a:r>
              <a:rPr lang="en-US" noProof="0" dirty="0"/>
              <a:t>Data pipeline - Google cloud</a:t>
            </a:r>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p:txBody>
          <a:bodyPr/>
          <a:lstStyle/>
          <a:p>
            <a:r>
              <a:rPr lang="en-US" dirty="0"/>
              <a:t>Matteo Francia – University of Bologna</a:t>
            </a:r>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p:txBody>
          <a:bodyPr/>
          <a:lstStyle/>
          <a:p>
            <a:fld id="{5DD6F1BA-2510-46FC-9346-AB1F3CA1593B}" type="slidenum">
              <a:rPr lang="en-US" smtClean="0"/>
              <a:pPr/>
              <a:t>112</a:t>
            </a:fld>
            <a:endParaRPr lang="en-US" dirty="0"/>
          </a:p>
        </p:txBody>
      </p:sp>
      <p:sp>
        <p:nvSpPr>
          <p:cNvPr id="6" name="Content Placeholder 5">
            <a:extLst>
              <a:ext uri="{FF2B5EF4-FFF2-40B4-BE49-F238E27FC236}">
                <a16:creationId xmlns:a16="http://schemas.microsoft.com/office/drawing/2014/main" id="{84552521-3B51-43CE-ACF0-A7E64C7F65E4}"/>
              </a:ext>
            </a:extLst>
          </p:cNvPr>
          <p:cNvSpPr>
            <a:spLocks noGrp="1"/>
          </p:cNvSpPr>
          <p:nvPr>
            <p:ph idx="13"/>
          </p:nvPr>
        </p:nvSpPr>
        <p:spPr/>
        <p:txBody>
          <a:bodyPr/>
          <a:lstStyle/>
          <a:p>
            <a:endParaRPr lang="en-US" dirty="0"/>
          </a:p>
        </p:txBody>
      </p:sp>
      <p:sp>
        <p:nvSpPr>
          <p:cNvPr id="8" name="Content Placeholder 7">
            <a:extLst>
              <a:ext uri="{FF2B5EF4-FFF2-40B4-BE49-F238E27FC236}">
                <a16:creationId xmlns:a16="http://schemas.microsoft.com/office/drawing/2014/main" id="{249887E7-1C1D-4EC3-9EEA-3734FC210E85}"/>
              </a:ext>
            </a:extLst>
          </p:cNvPr>
          <p:cNvSpPr>
            <a:spLocks noGrp="1"/>
          </p:cNvSpPr>
          <p:nvPr>
            <p:ph sz="half" idx="1"/>
          </p:nvPr>
        </p:nvSpPr>
        <p:spPr/>
        <p:txBody>
          <a:bodyPr/>
          <a:lstStyle/>
          <a:p>
            <a:r>
              <a:rPr lang="en-US" noProof="0" dirty="0"/>
              <a:t>Three main categories</a:t>
            </a:r>
          </a:p>
          <a:p>
            <a:pPr lvl="1"/>
            <a:r>
              <a:rPr lang="en-US" noProof="0" dirty="0"/>
              <a:t>Ingest</a:t>
            </a:r>
          </a:p>
          <a:p>
            <a:pPr lvl="2"/>
            <a:r>
              <a:rPr lang="en-US" noProof="0" dirty="0"/>
              <a:t>Transfer service (batch)</a:t>
            </a:r>
          </a:p>
          <a:p>
            <a:pPr lvl="2"/>
            <a:r>
              <a:rPr lang="en-US" noProof="0" dirty="0"/>
              <a:t>Pub/Sub (stream)</a:t>
            </a:r>
          </a:p>
          <a:p>
            <a:pPr lvl="1"/>
            <a:r>
              <a:rPr lang="en-US" noProof="0" dirty="0"/>
              <a:t>Analyze</a:t>
            </a:r>
          </a:p>
          <a:p>
            <a:pPr lvl="2"/>
            <a:r>
              <a:rPr lang="en-US" noProof="0" dirty="0"/>
              <a:t>Dataproc (batch)</a:t>
            </a:r>
          </a:p>
          <a:p>
            <a:pPr lvl="2"/>
            <a:r>
              <a:rPr lang="en-US" noProof="0" dirty="0"/>
              <a:t>Dataflow (stream)</a:t>
            </a:r>
          </a:p>
          <a:p>
            <a:pPr lvl="2"/>
            <a:r>
              <a:rPr lang="en-US" noProof="0" dirty="0"/>
              <a:t>Cloud storage (storage)</a:t>
            </a:r>
          </a:p>
          <a:p>
            <a:pPr lvl="2"/>
            <a:r>
              <a:rPr lang="en-US" noProof="0" dirty="0"/>
              <a:t>Machine learning services</a:t>
            </a:r>
          </a:p>
          <a:p>
            <a:pPr lvl="1"/>
            <a:r>
              <a:rPr lang="en-US" noProof="0" dirty="0"/>
              <a:t>Serve</a:t>
            </a:r>
          </a:p>
          <a:p>
            <a:pPr lvl="2"/>
            <a:r>
              <a:rPr lang="en-US" noProof="0" dirty="0"/>
              <a:t>BigQuery (query service)</a:t>
            </a:r>
          </a:p>
          <a:p>
            <a:endParaRPr lang="en-US" noProof="0" dirty="0"/>
          </a:p>
        </p:txBody>
      </p:sp>
      <p:pic>
        <p:nvPicPr>
          <p:cNvPr id="10" name="Segnaposto contenuto 13">
            <a:extLst>
              <a:ext uri="{FF2B5EF4-FFF2-40B4-BE49-F238E27FC236}">
                <a16:creationId xmlns:a16="http://schemas.microsoft.com/office/drawing/2014/main" id="{F1804984-8CBE-4E6F-9D5C-88ABE2D2E455}"/>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496047"/>
            <a:ext cx="5181600" cy="301049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53318602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p:txBody>
          <a:bodyPr/>
          <a:lstStyle/>
          <a:p>
            <a:r>
              <a:rPr lang="en-US" noProof="0" dirty="0"/>
              <a:t>A tentative organization</a:t>
            </a:r>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p:txBody>
          <a:bodyPr/>
          <a:lstStyle/>
          <a:p>
            <a:r>
              <a:rPr lang="en-US" dirty="0"/>
              <a:t>Matteo Francia – University of Bologna</a:t>
            </a:r>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p:txBody>
          <a:bodyPr/>
          <a:lstStyle/>
          <a:p>
            <a:fld id="{5DD6F1BA-2510-46FC-9346-AB1F3CA1593B}" type="slidenum">
              <a:rPr lang="en-US" smtClean="0"/>
              <a:pPr/>
              <a:t>113</a:t>
            </a:fld>
            <a:endParaRPr lang="en-US" dirty="0"/>
          </a:p>
        </p:txBody>
      </p:sp>
      <p:sp>
        <p:nvSpPr>
          <p:cNvPr id="6" name="Segnaposto contenuto 5">
            <a:extLst>
              <a:ext uri="{FF2B5EF4-FFF2-40B4-BE49-F238E27FC236}">
                <a16:creationId xmlns:a16="http://schemas.microsoft.com/office/drawing/2014/main" id="{A92D5A8D-2B43-41F6-AE7E-074B899C8BA9}"/>
              </a:ext>
            </a:extLst>
          </p:cNvPr>
          <p:cNvSpPr>
            <a:spLocks noGrp="1"/>
          </p:cNvSpPr>
          <p:nvPr>
            <p:ph idx="13"/>
          </p:nvPr>
        </p:nvSpPr>
        <p:spPr/>
        <p:txBody>
          <a:bodyPr/>
          <a:lstStyle/>
          <a:p>
            <a:endParaRPr lang="en-US" dirty="0"/>
          </a:p>
        </p:txBody>
      </p:sp>
      <p:sp>
        <p:nvSpPr>
          <p:cNvPr id="8" name="Segnaposto contenuto 7">
            <a:extLst>
              <a:ext uri="{FF2B5EF4-FFF2-40B4-BE49-F238E27FC236}">
                <a16:creationId xmlns:a16="http://schemas.microsoft.com/office/drawing/2014/main" id="{D9E9C589-B12D-44DF-8F1C-19B8B1FED0B0}"/>
              </a:ext>
            </a:extLst>
          </p:cNvPr>
          <p:cNvSpPr>
            <a:spLocks noGrp="1"/>
          </p:cNvSpPr>
          <p:nvPr>
            <p:ph sz="half" idx="1"/>
          </p:nvPr>
        </p:nvSpPr>
        <p:spPr/>
        <p:txBody>
          <a:bodyPr/>
          <a:lstStyle/>
          <a:p>
            <a:r>
              <a:rPr lang="en-US" noProof="0" dirty="0"/>
              <a:t>Common points</a:t>
            </a:r>
          </a:p>
          <a:p>
            <a:endParaRPr lang="en-US" noProof="0" dirty="0"/>
          </a:p>
          <a:p>
            <a:r>
              <a:rPr lang="en-US" noProof="0" dirty="0"/>
              <a:t>We have services</a:t>
            </a:r>
          </a:p>
          <a:p>
            <a:pPr lvl="1"/>
            <a:r>
              <a:rPr lang="en-US" noProof="0" dirty="0"/>
              <a:t>Which transforms data</a:t>
            </a:r>
          </a:p>
          <a:p>
            <a:pPr lvl="2"/>
            <a:r>
              <a:rPr lang="en-US" noProof="0" dirty="0"/>
              <a:t>Recall the DIKW pyramid</a:t>
            </a:r>
          </a:p>
          <a:p>
            <a:pPr lvl="1"/>
            <a:r>
              <a:rPr lang="en-US" noProof="0" dirty="0"/>
              <a:t>Which supports data transformation</a:t>
            </a:r>
          </a:p>
          <a:p>
            <a:r>
              <a:rPr lang="en-US" noProof="0" dirty="0"/>
              <a:t>Data pipelines are based on</a:t>
            </a:r>
          </a:p>
          <a:p>
            <a:pPr lvl="1"/>
            <a:r>
              <a:rPr lang="en-US" noProof="0" dirty="0"/>
              <a:t>Ingesting data</a:t>
            </a:r>
          </a:p>
          <a:p>
            <a:pPr lvl="1"/>
            <a:r>
              <a:rPr lang="en-US" noProof="0" dirty="0"/>
              <a:t>Analyzing data</a:t>
            </a:r>
          </a:p>
          <a:p>
            <a:pPr lvl="1"/>
            <a:r>
              <a:rPr lang="en-US" noProof="0" dirty="0"/>
              <a:t>Serving data</a:t>
            </a:r>
          </a:p>
        </p:txBody>
      </p:sp>
      <p:grpSp>
        <p:nvGrpSpPr>
          <p:cNvPr id="3" name="Segnaposto contenuto 9">
            <a:extLst>
              <a:ext uri="{FF2B5EF4-FFF2-40B4-BE49-F238E27FC236}">
                <a16:creationId xmlns:a16="http://schemas.microsoft.com/office/drawing/2014/main" id="{FFD03BBD-C6F9-4F4C-B78F-2F9E56E0F45E}"/>
              </a:ext>
            </a:extLst>
          </p:cNvPr>
          <p:cNvGrpSpPr/>
          <p:nvPr/>
        </p:nvGrpSpPr>
        <p:grpSpPr>
          <a:xfrm>
            <a:off x="6168410" y="2565214"/>
            <a:ext cx="5154656" cy="2887357"/>
            <a:chOff x="6168410" y="2565214"/>
            <a:chExt cx="5154656" cy="2887357"/>
          </a:xfrm>
        </p:grpSpPr>
        <p:sp>
          <p:nvSpPr>
            <p:cNvPr id="7" name="Freeform: Shape 6">
              <a:extLst>
                <a:ext uri="{FF2B5EF4-FFF2-40B4-BE49-F238E27FC236}">
                  <a16:creationId xmlns:a16="http://schemas.microsoft.com/office/drawing/2014/main" id="{8847F9C1-D96C-48A4-83D0-0B93EC025185}"/>
                </a:ext>
              </a:extLst>
            </p:cNvPr>
            <p:cNvSpPr/>
            <p:nvPr/>
          </p:nvSpPr>
          <p:spPr>
            <a:xfrm>
              <a:off x="6197283" y="4778892"/>
              <a:ext cx="1999538" cy="673679"/>
            </a:xfrm>
            <a:custGeom>
              <a:avLst/>
              <a:gdLst>
                <a:gd name="connsiteX0" fmla="*/ -209 w 1999538"/>
                <a:gd name="connsiteY0" fmla="*/ -158 h 673679"/>
                <a:gd name="connsiteX1" fmla="*/ 1999330 w 1999538"/>
                <a:gd name="connsiteY1" fmla="*/ -158 h 673679"/>
                <a:gd name="connsiteX2" fmla="*/ 1999330 w 1999538"/>
                <a:gd name="connsiteY2" fmla="*/ 673522 h 673679"/>
                <a:gd name="connsiteX3" fmla="*/ -209 w 1999538"/>
                <a:gd name="connsiteY3" fmla="*/ 673522 h 673679"/>
              </a:gdLst>
              <a:ahLst/>
              <a:cxnLst>
                <a:cxn ang="0">
                  <a:pos x="connsiteX0" y="connsiteY0"/>
                </a:cxn>
                <a:cxn ang="0">
                  <a:pos x="connsiteX1" y="connsiteY1"/>
                </a:cxn>
                <a:cxn ang="0">
                  <a:pos x="connsiteX2" y="connsiteY2"/>
                </a:cxn>
                <a:cxn ang="0">
                  <a:pos x="connsiteX3" y="connsiteY3"/>
                </a:cxn>
              </a:cxnLst>
              <a:rect l="l" t="t" r="r" b="b"/>
              <a:pathLst>
                <a:path w="1999538" h="673679">
                  <a:moveTo>
                    <a:pt x="-209" y="-158"/>
                  </a:moveTo>
                  <a:lnTo>
                    <a:pt x="1999330" y="-158"/>
                  </a:lnTo>
                  <a:lnTo>
                    <a:pt x="1999330" y="673522"/>
                  </a:lnTo>
                  <a:lnTo>
                    <a:pt x="-209" y="673522"/>
                  </a:lnTo>
                  <a:close/>
                </a:path>
              </a:pathLst>
            </a:custGeom>
            <a:noFill/>
            <a:ln w="2389" cap="flat">
              <a:solidFill>
                <a:srgbClr val="000000"/>
              </a:solidFill>
              <a:prstDash val="solid"/>
              <a:miter/>
            </a:ln>
          </p:spPr>
          <p:txBody>
            <a:bodyPr rtlCol="0" anchor="ctr"/>
            <a:lstStyle/>
            <a:p>
              <a:endParaRPr lang="en-US" dirty="0"/>
            </a:p>
          </p:txBody>
        </p:sp>
        <p:sp>
          <p:nvSpPr>
            <p:cNvPr id="9" name="TextBox 8">
              <a:extLst>
                <a:ext uri="{FF2B5EF4-FFF2-40B4-BE49-F238E27FC236}">
                  <a16:creationId xmlns:a16="http://schemas.microsoft.com/office/drawing/2014/main" id="{CB3F6E9C-FBD7-4052-A69A-0F5933000023}"/>
                </a:ext>
              </a:extLst>
            </p:cNvPr>
            <p:cNvSpPr txBox="1"/>
            <p:nvPr/>
          </p:nvSpPr>
          <p:spPr>
            <a:xfrm>
              <a:off x="6169922" y="4858591"/>
              <a:ext cx="1867819" cy="257315"/>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Ingestion (acquiring/collect)</a:t>
              </a:r>
            </a:p>
          </p:txBody>
        </p:sp>
        <p:sp>
          <p:nvSpPr>
            <p:cNvPr id="10" name="TextBox 9">
              <a:extLst>
                <a:ext uri="{FF2B5EF4-FFF2-40B4-BE49-F238E27FC236}">
                  <a16:creationId xmlns:a16="http://schemas.microsoft.com/office/drawing/2014/main" id="{B10C8CF7-5944-463F-B59E-23E04ACDEE6F}"/>
                </a:ext>
              </a:extLst>
            </p:cNvPr>
            <p:cNvSpPr txBox="1"/>
            <p:nvPr/>
          </p:nvSpPr>
          <p:spPr>
            <a:xfrm>
              <a:off x="6169922" y="5023427"/>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12" name="TextBox 11">
              <a:extLst>
                <a:ext uri="{FF2B5EF4-FFF2-40B4-BE49-F238E27FC236}">
                  <a16:creationId xmlns:a16="http://schemas.microsoft.com/office/drawing/2014/main" id="{35E27840-BC5E-4EAE-AE39-4FB58F45BAC2}"/>
                </a:ext>
              </a:extLst>
            </p:cNvPr>
            <p:cNvSpPr txBox="1"/>
            <p:nvPr/>
          </p:nvSpPr>
          <p:spPr>
            <a:xfrm>
              <a:off x="6384926" y="5023427"/>
              <a:ext cx="469552"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Batch</a:t>
              </a:r>
            </a:p>
          </p:txBody>
        </p:sp>
        <p:sp>
          <p:nvSpPr>
            <p:cNvPr id="13" name="TextBox 12">
              <a:extLst>
                <a:ext uri="{FF2B5EF4-FFF2-40B4-BE49-F238E27FC236}">
                  <a16:creationId xmlns:a16="http://schemas.microsoft.com/office/drawing/2014/main" id="{0993F430-7134-48A7-8766-7ABFE4456A00}"/>
                </a:ext>
              </a:extLst>
            </p:cNvPr>
            <p:cNvSpPr txBox="1"/>
            <p:nvPr/>
          </p:nvSpPr>
          <p:spPr>
            <a:xfrm>
              <a:off x="6169922" y="5159596"/>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14" name="TextBox 13">
              <a:extLst>
                <a:ext uri="{FF2B5EF4-FFF2-40B4-BE49-F238E27FC236}">
                  <a16:creationId xmlns:a16="http://schemas.microsoft.com/office/drawing/2014/main" id="{F431E20F-F669-4E73-9980-EC0D96631572}"/>
                </a:ext>
              </a:extLst>
            </p:cNvPr>
            <p:cNvSpPr txBox="1"/>
            <p:nvPr/>
          </p:nvSpPr>
          <p:spPr>
            <a:xfrm>
              <a:off x="6384926" y="5159596"/>
              <a:ext cx="698889"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Streaming</a:t>
              </a:r>
            </a:p>
          </p:txBody>
        </p:sp>
        <p:sp>
          <p:nvSpPr>
            <p:cNvPr id="15" name="Freeform: Shape 14">
              <a:extLst>
                <a:ext uri="{FF2B5EF4-FFF2-40B4-BE49-F238E27FC236}">
                  <a16:creationId xmlns:a16="http://schemas.microsoft.com/office/drawing/2014/main" id="{DFB2B926-3252-4574-BCF0-2ECA06520464}"/>
                </a:ext>
              </a:extLst>
            </p:cNvPr>
            <p:cNvSpPr/>
            <p:nvPr/>
          </p:nvSpPr>
          <p:spPr>
            <a:xfrm>
              <a:off x="6197283" y="3410032"/>
              <a:ext cx="1999538" cy="1368859"/>
            </a:xfrm>
            <a:custGeom>
              <a:avLst/>
              <a:gdLst>
                <a:gd name="connsiteX0" fmla="*/ -209 w 1999538"/>
                <a:gd name="connsiteY0" fmla="*/ -158 h 1368859"/>
                <a:gd name="connsiteX1" fmla="*/ 1999330 w 1999538"/>
                <a:gd name="connsiteY1" fmla="*/ -158 h 1368859"/>
                <a:gd name="connsiteX2" fmla="*/ 1999330 w 1999538"/>
                <a:gd name="connsiteY2" fmla="*/ 1368701 h 1368859"/>
                <a:gd name="connsiteX3" fmla="*/ -209 w 1999538"/>
                <a:gd name="connsiteY3" fmla="*/ 1368701 h 1368859"/>
              </a:gdLst>
              <a:ahLst/>
              <a:cxnLst>
                <a:cxn ang="0">
                  <a:pos x="connsiteX0" y="connsiteY0"/>
                </a:cxn>
                <a:cxn ang="0">
                  <a:pos x="connsiteX1" y="connsiteY1"/>
                </a:cxn>
                <a:cxn ang="0">
                  <a:pos x="connsiteX2" y="connsiteY2"/>
                </a:cxn>
                <a:cxn ang="0">
                  <a:pos x="connsiteX3" y="connsiteY3"/>
                </a:cxn>
              </a:cxnLst>
              <a:rect l="l" t="t" r="r" b="b"/>
              <a:pathLst>
                <a:path w="1999538" h="1368859">
                  <a:moveTo>
                    <a:pt x="-209" y="-158"/>
                  </a:moveTo>
                  <a:lnTo>
                    <a:pt x="1999330" y="-158"/>
                  </a:lnTo>
                  <a:lnTo>
                    <a:pt x="1999330" y="1368701"/>
                  </a:lnTo>
                  <a:lnTo>
                    <a:pt x="-209" y="1368701"/>
                  </a:lnTo>
                  <a:close/>
                </a:path>
              </a:pathLst>
            </a:custGeom>
            <a:noFill/>
            <a:ln w="2389" cap="flat">
              <a:solidFill>
                <a:srgbClr val="000000"/>
              </a:solidFill>
              <a:prstDash val="solid"/>
              <a:miter/>
            </a:ln>
          </p:spPr>
          <p:txBody>
            <a:bodyPr rtlCol="0" anchor="ctr"/>
            <a:lstStyle/>
            <a:p>
              <a:endParaRPr lang="en-US" dirty="0"/>
            </a:p>
          </p:txBody>
        </p:sp>
        <p:sp>
          <p:nvSpPr>
            <p:cNvPr id="16" name="TextBox 15">
              <a:extLst>
                <a:ext uri="{FF2B5EF4-FFF2-40B4-BE49-F238E27FC236}">
                  <a16:creationId xmlns:a16="http://schemas.microsoft.com/office/drawing/2014/main" id="{4C97EADD-53AB-4D6E-A86B-3BCD1D10F175}"/>
                </a:ext>
              </a:extLst>
            </p:cNvPr>
            <p:cNvSpPr txBox="1"/>
            <p:nvPr/>
          </p:nvSpPr>
          <p:spPr>
            <a:xfrm>
              <a:off x="6168410" y="3697569"/>
              <a:ext cx="1973617" cy="257315"/>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Analytics (analyzing/process)</a:t>
              </a:r>
            </a:p>
          </p:txBody>
        </p:sp>
        <p:sp>
          <p:nvSpPr>
            <p:cNvPr id="17" name="TextBox 16">
              <a:extLst>
                <a:ext uri="{FF2B5EF4-FFF2-40B4-BE49-F238E27FC236}">
                  <a16:creationId xmlns:a16="http://schemas.microsoft.com/office/drawing/2014/main" id="{2542D0B1-4065-4A9C-A444-5714E65EF47A}"/>
                </a:ext>
              </a:extLst>
            </p:cNvPr>
            <p:cNvSpPr txBox="1"/>
            <p:nvPr/>
          </p:nvSpPr>
          <p:spPr>
            <a:xfrm>
              <a:off x="6168410" y="3862405"/>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18" name="TextBox 17">
              <a:extLst>
                <a:ext uri="{FF2B5EF4-FFF2-40B4-BE49-F238E27FC236}">
                  <a16:creationId xmlns:a16="http://schemas.microsoft.com/office/drawing/2014/main" id="{4286155E-D2EB-4698-B3E2-DB4918A1EC97}"/>
                </a:ext>
              </a:extLst>
            </p:cNvPr>
            <p:cNvSpPr txBox="1"/>
            <p:nvPr/>
          </p:nvSpPr>
          <p:spPr>
            <a:xfrm>
              <a:off x="6383414" y="3862405"/>
              <a:ext cx="749057"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Processing</a:t>
              </a:r>
            </a:p>
          </p:txBody>
        </p:sp>
        <p:sp>
          <p:nvSpPr>
            <p:cNvPr id="19" name="TextBox 18">
              <a:extLst>
                <a:ext uri="{FF2B5EF4-FFF2-40B4-BE49-F238E27FC236}">
                  <a16:creationId xmlns:a16="http://schemas.microsoft.com/office/drawing/2014/main" id="{E5602ABF-8984-46C2-A0E8-3E8EF90FAE80}"/>
                </a:ext>
              </a:extLst>
            </p:cNvPr>
            <p:cNvSpPr txBox="1"/>
            <p:nvPr/>
          </p:nvSpPr>
          <p:spPr>
            <a:xfrm>
              <a:off x="6512416" y="3998574"/>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20" name="TextBox 19">
              <a:extLst>
                <a:ext uri="{FF2B5EF4-FFF2-40B4-BE49-F238E27FC236}">
                  <a16:creationId xmlns:a16="http://schemas.microsoft.com/office/drawing/2014/main" id="{E5318ADB-2E86-40E6-9650-8A954F2823BA}"/>
                </a:ext>
              </a:extLst>
            </p:cNvPr>
            <p:cNvSpPr txBox="1"/>
            <p:nvPr/>
          </p:nvSpPr>
          <p:spPr>
            <a:xfrm>
              <a:off x="6727420" y="3998574"/>
              <a:ext cx="469552"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Batch</a:t>
              </a:r>
            </a:p>
          </p:txBody>
        </p:sp>
        <p:sp>
          <p:nvSpPr>
            <p:cNvPr id="21" name="TextBox 20">
              <a:extLst>
                <a:ext uri="{FF2B5EF4-FFF2-40B4-BE49-F238E27FC236}">
                  <a16:creationId xmlns:a16="http://schemas.microsoft.com/office/drawing/2014/main" id="{749575AD-0218-4D3D-8CB0-39CB8B58D361}"/>
                </a:ext>
              </a:extLst>
            </p:cNvPr>
            <p:cNvSpPr txBox="1"/>
            <p:nvPr/>
          </p:nvSpPr>
          <p:spPr>
            <a:xfrm>
              <a:off x="6512416" y="4134744"/>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22" name="TextBox 21">
              <a:extLst>
                <a:ext uri="{FF2B5EF4-FFF2-40B4-BE49-F238E27FC236}">
                  <a16:creationId xmlns:a16="http://schemas.microsoft.com/office/drawing/2014/main" id="{F78CB84B-3614-4620-BAAC-EF5322DC061A}"/>
                </a:ext>
              </a:extLst>
            </p:cNvPr>
            <p:cNvSpPr txBox="1"/>
            <p:nvPr/>
          </p:nvSpPr>
          <p:spPr>
            <a:xfrm>
              <a:off x="6727420" y="4134744"/>
              <a:ext cx="698889"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Streaming</a:t>
              </a:r>
            </a:p>
          </p:txBody>
        </p:sp>
        <p:sp>
          <p:nvSpPr>
            <p:cNvPr id="23" name="TextBox 22">
              <a:extLst>
                <a:ext uri="{FF2B5EF4-FFF2-40B4-BE49-F238E27FC236}">
                  <a16:creationId xmlns:a16="http://schemas.microsoft.com/office/drawing/2014/main" id="{ECF0A640-76B4-47BE-90DA-215CEB45E7D3}"/>
                </a:ext>
              </a:extLst>
            </p:cNvPr>
            <p:cNvSpPr txBox="1"/>
            <p:nvPr/>
          </p:nvSpPr>
          <p:spPr>
            <a:xfrm>
              <a:off x="6168410" y="4278080"/>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24" name="TextBox 23">
              <a:extLst>
                <a:ext uri="{FF2B5EF4-FFF2-40B4-BE49-F238E27FC236}">
                  <a16:creationId xmlns:a16="http://schemas.microsoft.com/office/drawing/2014/main" id="{4F347D23-2A54-4AC6-B427-F27616257D2C}"/>
                </a:ext>
              </a:extLst>
            </p:cNvPr>
            <p:cNvSpPr txBox="1"/>
            <p:nvPr/>
          </p:nvSpPr>
          <p:spPr>
            <a:xfrm>
              <a:off x="6383414" y="4278080"/>
              <a:ext cx="1028562"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Machine learning</a:t>
              </a:r>
            </a:p>
          </p:txBody>
        </p:sp>
        <p:sp>
          <p:nvSpPr>
            <p:cNvPr id="25" name="Freeform: Shape 24">
              <a:extLst>
                <a:ext uri="{FF2B5EF4-FFF2-40B4-BE49-F238E27FC236}">
                  <a16:creationId xmlns:a16="http://schemas.microsoft.com/office/drawing/2014/main" id="{84C147D8-7D22-458D-A3C8-65373805D69B}"/>
                </a:ext>
              </a:extLst>
            </p:cNvPr>
            <p:cNvSpPr/>
            <p:nvPr/>
          </p:nvSpPr>
          <p:spPr>
            <a:xfrm>
              <a:off x="6197283" y="2836688"/>
              <a:ext cx="1999538" cy="573344"/>
            </a:xfrm>
            <a:custGeom>
              <a:avLst/>
              <a:gdLst>
                <a:gd name="connsiteX0" fmla="*/ -209 w 1999538"/>
                <a:gd name="connsiteY0" fmla="*/ -158 h 573344"/>
                <a:gd name="connsiteX1" fmla="*/ 1999330 w 1999538"/>
                <a:gd name="connsiteY1" fmla="*/ -158 h 573344"/>
                <a:gd name="connsiteX2" fmla="*/ 1999330 w 1999538"/>
                <a:gd name="connsiteY2" fmla="*/ 573186 h 573344"/>
                <a:gd name="connsiteX3" fmla="*/ -209 w 1999538"/>
                <a:gd name="connsiteY3" fmla="*/ 573186 h 573344"/>
              </a:gdLst>
              <a:ahLst/>
              <a:cxnLst>
                <a:cxn ang="0">
                  <a:pos x="connsiteX0" y="connsiteY0"/>
                </a:cxn>
                <a:cxn ang="0">
                  <a:pos x="connsiteX1" y="connsiteY1"/>
                </a:cxn>
                <a:cxn ang="0">
                  <a:pos x="connsiteX2" y="connsiteY2"/>
                </a:cxn>
                <a:cxn ang="0">
                  <a:pos x="connsiteX3" y="connsiteY3"/>
                </a:cxn>
              </a:cxnLst>
              <a:rect l="l" t="t" r="r" b="b"/>
              <a:pathLst>
                <a:path w="1999538" h="573344">
                  <a:moveTo>
                    <a:pt x="-209" y="-158"/>
                  </a:moveTo>
                  <a:lnTo>
                    <a:pt x="1999330" y="-158"/>
                  </a:lnTo>
                  <a:lnTo>
                    <a:pt x="1999330" y="573186"/>
                  </a:lnTo>
                  <a:lnTo>
                    <a:pt x="-209" y="573186"/>
                  </a:lnTo>
                  <a:close/>
                </a:path>
              </a:pathLst>
            </a:custGeom>
            <a:noFill/>
            <a:ln w="2389" cap="flat">
              <a:solidFill>
                <a:srgbClr val="000000"/>
              </a:solidFill>
              <a:prstDash val="solid"/>
              <a:miter/>
            </a:ln>
          </p:spPr>
          <p:txBody>
            <a:bodyPr rtlCol="0" anchor="ctr"/>
            <a:lstStyle/>
            <a:p>
              <a:endParaRPr lang="en-US" dirty="0"/>
            </a:p>
          </p:txBody>
        </p:sp>
        <p:sp>
          <p:nvSpPr>
            <p:cNvPr id="26" name="TextBox 25">
              <a:extLst>
                <a:ext uri="{FF2B5EF4-FFF2-40B4-BE49-F238E27FC236}">
                  <a16:creationId xmlns:a16="http://schemas.microsoft.com/office/drawing/2014/main" id="{2E565AC6-229E-45DE-8E7B-EDCAD34D1BD6}"/>
                </a:ext>
              </a:extLst>
            </p:cNvPr>
            <p:cNvSpPr txBox="1"/>
            <p:nvPr/>
          </p:nvSpPr>
          <p:spPr>
            <a:xfrm>
              <a:off x="6168410" y="2866219"/>
              <a:ext cx="1789272" cy="257315"/>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Serve (deciding/consume)</a:t>
              </a:r>
            </a:p>
          </p:txBody>
        </p:sp>
        <p:sp>
          <p:nvSpPr>
            <p:cNvPr id="27" name="TextBox 26">
              <a:extLst>
                <a:ext uri="{FF2B5EF4-FFF2-40B4-BE49-F238E27FC236}">
                  <a16:creationId xmlns:a16="http://schemas.microsoft.com/office/drawing/2014/main" id="{E1D3B379-F8CE-4F38-8F9B-A30FC5041F0D}"/>
                </a:ext>
              </a:extLst>
            </p:cNvPr>
            <p:cNvSpPr txBox="1"/>
            <p:nvPr/>
          </p:nvSpPr>
          <p:spPr>
            <a:xfrm>
              <a:off x="6168410" y="3031056"/>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28" name="TextBox 27">
              <a:extLst>
                <a:ext uri="{FF2B5EF4-FFF2-40B4-BE49-F238E27FC236}">
                  <a16:creationId xmlns:a16="http://schemas.microsoft.com/office/drawing/2014/main" id="{4AA7E6FA-087B-4889-961F-4CFB16002CFB}"/>
                </a:ext>
              </a:extLst>
            </p:cNvPr>
            <p:cNvSpPr txBox="1"/>
            <p:nvPr/>
          </p:nvSpPr>
          <p:spPr>
            <a:xfrm>
              <a:off x="6383414" y="3031056"/>
              <a:ext cx="412217"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SQL</a:t>
              </a:r>
            </a:p>
          </p:txBody>
        </p:sp>
        <p:sp>
          <p:nvSpPr>
            <p:cNvPr id="29" name="TextBox 28">
              <a:extLst>
                <a:ext uri="{FF2B5EF4-FFF2-40B4-BE49-F238E27FC236}">
                  <a16:creationId xmlns:a16="http://schemas.microsoft.com/office/drawing/2014/main" id="{69C828B9-F88B-4A9E-9996-6544A1602E95}"/>
                </a:ext>
              </a:extLst>
            </p:cNvPr>
            <p:cNvSpPr txBox="1"/>
            <p:nvPr/>
          </p:nvSpPr>
          <p:spPr>
            <a:xfrm>
              <a:off x="6168410" y="3167225"/>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30" name="TextBox 29">
              <a:extLst>
                <a:ext uri="{FF2B5EF4-FFF2-40B4-BE49-F238E27FC236}">
                  <a16:creationId xmlns:a16="http://schemas.microsoft.com/office/drawing/2014/main" id="{8488D05B-5B50-4D83-B81C-4D9AA55063E5}"/>
                </a:ext>
              </a:extLst>
            </p:cNvPr>
            <p:cNvSpPr txBox="1"/>
            <p:nvPr/>
          </p:nvSpPr>
          <p:spPr>
            <a:xfrm>
              <a:off x="6383414" y="3167225"/>
              <a:ext cx="1279401"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BI tools (e.g., Tableau)</a:t>
              </a:r>
            </a:p>
          </p:txBody>
        </p:sp>
        <p:grpSp>
          <p:nvGrpSpPr>
            <p:cNvPr id="31" name="Segnaposto contenuto 9">
              <a:extLst>
                <a:ext uri="{FF2B5EF4-FFF2-40B4-BE49-F238E27FC236}">
                  <a16:creationId xmlns:a16="http://schemas.microsoft.com/office/drawing/2014/main" id="{FFD03BBD-C6F9-4F4C-B78F-2F9E56E0F45E}"/>
                </a:ext>
              </a:extLst>
            </p:cNvPr>
            <p:cNvGrpSpPr/>
            <p:nvPr/>
          </p:nvGrpSpPr>
          <p:grpSpPr>
            <a:xfrm>
              <a:off x="7764201" y="2883608"/>
              <a:ext cx="342064" cy="336167"/>
              <a:chOff x="7764201" y="2883608"/>
              <a:chExt cx="342064" cy="336167"/>
            </a:xfrm>
            <a:solidFill>
              <a:srgbClr val="333F50"/>
            </a:solidFill>
          </p:grpSpPr>
          <p:sp>
            <p:nvSpPr>
              <p:cNvPr id="32" name="Freeform: Shape 31">
                <a:extLst>
                  <a:ext uri="{FF2B5EF4-FFF2-40B4-BE49-F238E27FC236}">
                    <a16:creationId xmlns:a16="http://schemas.microsoft.com/office/drawing/2014/main" id="{FC32B509-BAC8-4E4D-8176-21698B8F6E8A}"/>
                  </a:ext>
                </a:extLst>
              </p:cNvPr>
              <p:cNvSpPr/>
              <p:nvPr/>
            </p:nvSpPr>
            <p:spPr>
              <a:xfrm>
                <a:off x="7885006" y="2883608"/>
                <a:ext cx="221259" cy="217019"/>
              </a:xfrm>
              <a:custGeom>
                <a:avLst/>
                <a:gdLst>
                  <a:gd name="connsiteX0" fmla="*/ 182508 w 221259"/>
                  <a:gd name="connsiteY0" fmla="*/ 38339 h 217019"/>
                  <a:gd name="connsiteX1" fmla="*/ 178178 w 221259"/>
                  <a:gd name="connsiteY1" fmla="*/ 42 h 217019"/>
                  <a:gd name="connsiteX2" fmla="*/ 130549 w 221259"/>
                  <a:gd name="connsiteY2" fmla="*/ 46850 h 217019"/>
                  <a:gd name="connsiteX3" fmla="*/ 133146 w 221259"/>
                  <a:gd name="connsiteY3" fmla="*/ 68977 h 217019"/>
                  <a:gd name="connsiteX4" fmla="*/ 63867 w 221259"/>
                  <a:gd name="connsiteY4" fmla="*/ 137062 h 217019"/>
                  <a:gd name="connsiteX5" fmla="*/ 43517 w 221259"/>
                  <a:gd name="connsiteY5" fmla="*/ 131956 h 217019"/>
                  <a:gd name="connsiteX6" fmla="*/ 218 w 221259"/>
                  <a:gd name="connsiteY6" fmla="*/ 174509 h 217019"/>
                  <a:gd name="connsiteX7" fmla="*/ 43517 w 221259"/>
                  <a:gd name="connsiteY7" fmla="*/ 217062 h 217019"/>
                  <a:gd name="connsiteX8" fmla="*/ 86816 w 221259"/>
                  <a:gd name="connsiteY8" fmla="*/ 174509 h 217019"/>
                  <a:gd name="connsiteX9" fmla="*/ 82053 w 221259"/>
                  <a:gd name="connsiteY9" fmla="*/ 154935 h 217019"/>
                  <a:gd name="connsiteX10" fmla="*/ 151332 w 221259"/>
                  <a:gd name="connsiteY10" fmla="*/ 86850 h 217019"/>
                  <a:gd name="connsiteX11" fmla="*/ 173848 w 221259"/>
                  <a:gd name="connsiteY11" fmla="*/ 89403 h 217019"/>
                  <a:gd name="connsiteX12" fmla="*/ 221477 w 221259"/>
                  <a:gd name="connsiteY12" fmla="*/ 42595 h 217019"/>
                  <a:gd name="connsiteX13" fmla="*/ 182508 w 221259"/>
                  <a:gd name="connsiteY13" fmla="*/ 38339 h 217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1259" h="217019">
                    <a:moveTo>
                      <a:pt x="182508" y="38339"/>
                    </a:moveTo>
                    <a:lnTo>
                      <a:pt x="178178" y="42"/>
                    </a:lnTo>
                    <a:lnTo>
                      <a:pt x="130549" y="46850"/>
                    </a:lnTo>
                    <a:lnTo>
                      <a:pt x="133146" y="68977"/>
                    </a:lnTo>
                    <a:lnTo>
                      <a:pt x="63867" y="137062"/>
                    </a:lnTo>
                    <a:cubicBezTo>
                      <a:pt x="57806" y="134084"/>
                      <a:pt x="50878" y="131956"/>
                      <a:pt x="43517" y="131956"/>
                    </a:cubicBezTo>
                    <a:cubicBezTo>
                      <a:pt x="19703" y="131956"/>
                      <a:pt x="218" y="151105"/>
                      <a:pt x="218" y="174509"/>
                    </a:cubicBezTo>
                    <a:cubicBezTo>
                      <a:pt x="218" y="197913"/>
                      <a:pt x="19703" y="217062"/>
                      <a:pt x="43517" y="217062"/>
                    </a:cubicBezTo>
                    <a:cubicBezTo>
                      <a:pt x="67331" y="217062"/>
                      <a:pt x="86816" y="197913"/>
                      <a:pt x="86816" y="174509"/>
                    </a:cubicBezTo>
                    <a:cubicBezTo>
                      <a:pt x="86816" y="167275"/>
                      <a:pt x="85084" y="160892"/>
                      <a:pt x="82053" y="154935"/>
                    </a:cubicBezTo>
                    <a:lnTo>
                      <a:pt x="151332" y="86850"/>
                    </a:lnTo>
                    <a:lnTo>
                      <a:pt x="173848" y="89403"/>
                    </a:lnTo>
                    <a:lnTo>
                      <a:pt x="221477" y="42595"/>
                    </a:lnTo>
                    <a:lnTo>
                      <a:pt x="182508" y="38339"/>
                    </a:lnTo>
                    <a:close/>
                  </a:path>
                </a:pathLst>
              </a:custGeom>
              <a:solidFill>
                <a:srgbClr val="333F50"/>
              </a:solidFill>
              <a:ln w="7230" cap="flat">
                <a:noFill/>
                <a:prstDash val="solid"/>
                <a:miter/>
              </a:ln>
            </p:spPr>
            <p:txBody>
              <a:bodyPr rtlCol="0" anchor="ctr"/>
              <a:lstStyle/>
              <a:p>
                <a:endParaRPr lang="en-US" dirty="0"/>
              </a:p>
            </p:txBody>
          </p:sp>
          <p:sp>
            <p:nvSpPr>
              <p:cNvPr id="33" name="Freeform: Shape 32">
                <a:extLst>
                  <a:ext uri="{FF2B5EF4-FFF2-40B4-BE49-F238E27FC236}">
                    <a16:creationId xmlns:a16="http://schemas.microsoft.com/office/drawing/2014/main" id="{B6295B54-D670-4BC4-B0E5-AD82126E6632}"/>
                  </a:ext>
                </a:extLst>
              </p:cNvPr>
              <p:cNvSpPr/>
              <p:nvPr/>
            </p:nvSpPr>
            <p:spPr>
              <a:xfrm>
                <a:off x="7764201" y="2896374"/>
                <a:ext cx="329074" cy="323401"/>
              </a:xfrm>
              <a:custGeom>
                <a:avLst/>
                <a:gdLst>
                  <a:gd name="connsiteX0" fmla="*/ 306777 w 329074"/>
                  <a:gd name="connsiteY0" fmla="*/ 88552 h 323401"/>
                  <a:gd name="connsiteX1" fmla="*/ 301147 w 329074"/>
                  <a:gd name="connsiteY1" fmla="*/ 94510 h 323401"/>
                  <a:gd name="connsiteX2" fmla="*/ 292921 w 329074"/>
                  <a:gd name="connsiteY2" fmla="*/ 93658 h 323401"/>
                  <a:gd name="connsiteX3" fmla="*/ 283828 w 329074"/>
                  <a:gd name="connsiteY3" fmla="*/ 92382 h 323401"/>
                  <a:gd name="connsiteX4" fmla="*/ 303313 w 329074"/>
                  <a:gd name="connsiteY4" fmla="*/ 161743 h 323401"/>
                  <a:gd name="connsiteX5" fmla="*/ 164755 w 329074"/>
                  <a:gd name="connsiteY5" fmla="*/ 297912 h 323401"/>
                  <a:gd name="connsiteX6" fmla="*/ 26197 w 329074"/>
                  <a:gd name="connsiteY6" fmla="*/ 161743 h 323401"/>
                  <a:gd name="connsiteX7" fmla="*/ 164755 w 329074"/>
                  <a:gd name="connsiteY7" fmla="*/ 25574 h 323401"/>
                  <a:gd name="connsiteX8" fmla="*/ 235333 w 329074"/>
                  <a:gd name="connsiteY8" fmla="*/ 44723 h 323401"/>
                  <a:gd name="connsiteX9" fmla="*/ 234467 w 329074"/>
                  <a:gd name="connsiteY9" fmla="*/ 36212 h 323401"/>
                  <a:gd name="connsiteX10" fmla="*/ 233167 w 329074"/>
                  <a:gd name="connsiteY10" fmla="*/ 27701 h 323401"/>
                  <a:gd name="connsiteX11" fmla="*/ 239230 w 329074"/>
                  <a:gd name="connsiteY11" fmla="*/ 21744 h 323401"/>
                  <a:gd name="connsiteX12" fmla="*/ 242260 w 329074"/>
                  <a:gd name="connsiteY12" fmla="*/ 18765 h 323401"/>
                  <a:gd name="connsiteX13" fmla="*/ 164755 w 329074"/>
                  <a:gd name="connsiteY13" fmla="*/ 42 h 323401"/>
                  <a:gd name="connsiteX14" fmla="*/ 217 w 329074"/>
                  <a:gd name="connsiteY14" fmla="*/ 161743 h 323401"/>
                  <a:gd name="connsiteX15" fmla="*/ 164755 w 329074"/>
                  <a:gd name="connsiteY15" fmla="*/ 323444 h 323401"/>
                  <a:gd name="connsiteX16" fmla="*/ 329292 w 329074"/>
                  <a:gd name="connsiteY16" fmla="*/ 161743 h 323401"/>
                  <a:gd name="connsiteX17" fmla="*/ 309807 w 329074"/>
                  <a:gd name="connsiteY17" fmla="*/ 85999 h 323401"/>
                  <a:gd name="connsiteX18" fmla="*/ 306777 w 329074"/>
                  <a:gd name="connsiteY18" fmla="*/ 88552 h 323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29074" h="323401">
                    <a:moveTo>
                      <a:pt x="306777" y="88552"/>
                    </a:moveTo>
                    <a:lnTo>
                      <a:pt x="301147" y="94510"/>
                    </a:lnTo>
                    <a:lnTo>
                      <a:pt x="292921" y="93658"/>
                    </a:lnTo>
                    <a:lnTo>
                      <a:pt x="283828" y="92382"/>
                    </a:lnTo>
                    <a:cubicBezTo>
                      <a:pt x="295952" y="112807"/>
                      <a:pt x="303313" y="136211"/>
                      <a:pt x="303313" y="161743"/>
                    </a:cubicBezTo>
                    <a:cubicBezTo>
                      <a:pt x="303313" y="236636"/>
                      <a:pt x="240962" y="297912"/>
                      <a:pt x="164755" y="297912"/>
                    </a:cubicBezTo>
                    <a:cubicBezTo>
                      <a:pt x="88548" y="297912"/>
                      <a:pt x="26197" y="236636"/>
                      <a:pt x="26197" y="161743"/>
                    </a:cubicBezTo>
                    <a:cubicBezTo>
                      <a:pt x="26197" y="86850"/>
                      <a:pt x="88548" y="25574"/>
                      <a:pt x="164755" y="25574"/>
                    </a:cubicBezTo>
                    <a:cubicBezTo>
                      <a:pt x="190301" y="25574"/>
                      <a:pt x="214549" y="32382"/>
                      <a:pt x="235333" y="44723"/>
                    </a:cubicBezTo>
                    <a:lnTo>
                      <a:pt x="234467" y="36212"/>
                    </a:lnTo>
                    <a:lnTo>
                      <a:pt x="233167" y="27701"/>
                    </a:lnTo>
                    <a:lnTo>
                      <a:pt x="239230" y="21744"/>
                    </a:lnTo>
                    <a:lnTo>
                      <a:pt x="242260" y="18765"/>
                    </a:lnTo>
                    <a:cubicBezTo>
                      <a:pt x="218879" y="6850"/>
                      <a:pt x="192900" y="42"/>
                      <a:pt x="164755" y="42"/>
                    </a:cubicBezTo>
                    <a:cubicBezTo>
                      <a:pt x="73826" y="42"/>
                      <a:pt x="217" y="72382"/>
                      <a:pt x="217" y="161743"/>
                    </a:cubicBezTo>
                    <a:cubicBezTo>
                      <a:pt x="217" y="251104"/>
                      <a:pt x="73826" y="323444"/>
                      <a:pt x="164755" y="323444"/>
                    </a:cubicBezTo>
                    <a:cubicBezTo>
                      <a:pt x="255683" y="323444"/>
                      <a:pt x="329292" y="251104"/>
                      <a:pt x="329292" y="161743"/>
                    </a:cubicBezTo>
                    <a:cubicBezTo>
                      <a:pt x="329292" y="134084"/>
                      <a:pt x="322364" y="108552"/>
                      <a:pt x="309807" y="85999"/>
                    </a:cubicBezTo>
                    <a:lnTo>
                      <a:pt x="306777" y="88552"/>
                    </a:lnTo>
                    <a:close/>
                  </a:path>
                </a:pathLst>
              </a:custGeom>
              <a:solidFill>
                <a:srgbClr val="333F50"/>
              </a:solidFill>
              <a:ln w="7230" cap="flat">
                <a:no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24EB65CE-7FE1-4D72-96C8-5A8802AC7436}"/>
                  </a:ext>
                </a:extLst>
              </p:cNvPr>
              <p:cNvSpPr/>
              <p:nvPr/>
            </p:nvSpPr>
            <p:spPr>
              <a:xfrm>
                <a:off x="7824820" y="2955948"/>
                <a:ext cx="207836" cy="204253"/>
              </a:xfrm>
              <a:custGeom>
                <a:avLst/>
                <a:gdLst>
                  <a:gd name="connsiteX0" fmla="*/ 176445 w 207836"/>
                  <a:gd name="connsiteY0" fmla="*/ 73233 h 204253"/>
                  <a:gd name="connsiteX1" fmla="*/ 182074 w 207836"/>
                  <a:gd name="connsiteY1" fmla="*/ 102169 h 204253"/>
                  <a:gd name="connsiteX2" fmla="*/ 104136 w 207836"/>
                  <a:gd name="connsiteY2" fmla="*/ 178764 h 204253"/>
                  <a:gd name="connsiteX3" fmla="*/ 26197 w 207836"/>
                  <a:gd name="connsiteY3" fmla="*/ 102169 h 204253"/>
                  <a:gd name="connsiteX4" fmla="*/ 104136 w 207836"/>
                  <a:gd name="connsiteY4" fmla="*/ 25574 h 204253"/>
                  <a:gd name="connsiteX5" fmla="*/ 133579 w 207836"/>
                  <a:gd name="connsiteY5" fmla="*/ 31106 h 204253"/>
                  <a:gd name="connsiteX6" fmla="*/ 153063 w 207836"/>
                  <a:gd name="connsiteY6" fmla="*/ 11957 h 204253"/>
                  <a:gd name="connsiteX7" fmla="*/ 104136 w 207836"/>
                  <a:gd name="connsiteY7" fmla="*/ 42 h 204253"/>
                  <a:gd name="connsiteX8" fmla="*/ 217 w 207836"/>
                  <a:gd name="connsiteY8" fmla="*/ 102169 h 204253"/>
                  <a:gd name="connsiteX9" fmla="*/ 104136 w 207836"/>
                  <a:gd name="connsiteY9" fmla="*/ 204296 h 204253"/>
                  <a:gd name="connsiteX10" fmla="*/ 208054 w 207836"/>
                  <a:gd name="connsiteY10" fmla="*/ 102169 h 204253"/>
                  <a:gd name="connsiteX11" fmla="*/ 195930 w 207836"/>
                  <a:gd name="connsiteY11" fmla="*/ 54084 h 204253"/>
                  <a:gd name="connsiteX12" fmla="*/ 176445 w 207836"/>
                  <a:gd name="connsiteY12" fmla="*/ 73233 h 204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7836" h="204253">
                    <a:moveTo>
                      <a:pt x="176445" y="73233"/>
                    </a:moveTo>
                    <a:cubicBezTo>
                      <a:pt x="180342" y="82169"/>
                      <a:pt x="182074" y="91956"/>
                      <a:pt x="182074" y="102169"/>
                    </a:cubicBezTo>
                    <a:cubicBezTo>
                      <a:pt x="182074" y="144296"/>
                      <a:pt x="147002" y="178764"/>
                      <a:pt x="104136" y="178764"/>
                    </a:cubicBezTo>
                    <a:cubicBezTo>
                      <a:pt x="61269" y="178764"/>
                      <a:pt x="26197" y="144296"/>
                      <a:pt x="26197" y="102169"/>
                    </a:cubicBezTo>
                    <a:cubicBezTo>
                      <a:pt x="26197" y="60042"/>
                      <a:pt x="61269" y="25574"/>
                      <a:pt x="104136" y="25574"/>
                    </a:cubicBezTo>
                    <a:cubicBezTo>
                      <a:pt x="114528" y="25574"/>
                      <a:pt x="124486" y="27702"/>
                      <a:pt x="133579" y="31106"/>
                    </a:cubicBezTo>
                    <a:lnTo>
                      <a:pt x="153063" y="11957"/>
                    </a:lnTo>
                    <a:cubicBezTo>
                      <a:pt x="138342" y="4298"/>
                      <a:pt x="121888" y="42"/>
                      <a:pt x="104136" y="42"/>
                    </a:cubicBezTo>
                    <a:cubicBezTo>
                      <a:pt x="46981" y="42"/>
                      <a:pt x="217" y="45999"/>
                      <a:pt x="217" y="102169"/>
                    </a:cubicBezTo>
                    <a:cubicBezTo>
                      <a:pt x="217" y="158339"/>
                      <a:pt x="46981" y="204296"/>
                      <a:pt x="104136" y="204296"/>
                    </a:cubicBezTo>
                    <a:cubicBezTo>
                      <a:pt x="161291" y="204296"/>
                      <a:pt x="208054" y="158339"/>
                      <a:pt x="208054" y="102169"/>
                    </a:cubicBezTo>
                    <a:cubicBezTo>
                      <a:pt x="208054" y="84723"/>
                      <a:pt x="203724" y="68552"/>
                      <a:pt x="195930" y="54084"/>
                    </a:cubicBezTo>
                    <a:lnTo>
                      <a:pt x="176445" y="73233"/>
                    </a:lnTo>
                    <a:close/>
                  </a:path>
                </a:pathLst>
              </a:custGeom>
              <a:solidFill>
                <a:srgbClr val="333F50"/>
              </a:solidFill>
              <a:ln w="7230" cap="flat">
                <a:noFill/>
                <a:prstDash val="solid"/>
                <a:miter/>
              </a:ln>
            </p:spPr>
            <p:txBody>
              <a:bodyPr rtlCol="0" anchor="ctr"/>
              <a:lstStyle/>
              <a:p>
                <a:endParaRPr lang="en-US" dirty="0"/>
              </a:p>
            </p:txBody>
          </p:sp>
        </p:grpSp>
        <p:grpSp>
          <p:nvGrpSpPr>
            <p:cNvPr id="35" name="Segnaposto contenuto 9">
              <a:extLst>
                <a:ext uri="{FF2B5EF4-FFF2-40B4-BE49-F238E27FC236}">
                  <a16:creationId xmlns:a16="http://schemas.microsoft.com/office/drawing/2014/main" id="{FFD03BBD-C6F9-4F4C-B78F-2F9E56E0F45E}"/>
                </a:ext>
              </a:extLst>
            </p:cNvPr>
            <p:cNvGrpSpPr/>
            <p:nvPr/>
          </p:nvGrpSpPr>
          <p:grpSpPr>
            <a:xfrm>
              <a:off x="7760585" y="3442385"/>
              <a:ext cx="336702" cy="343040"/>
              <a:chOff x="7760585" y="3442385"/>
              <a:chExt cx="336702" cy="343040"/>
            </a:xfrm>
            <a:solidFill>
              <a:srgbClr val="333F50"/>
            </a:solidFill>
          </p:grpSpPr>
          <p:sp>
            <p:nvSpPr>
              <p:cNvPr id="36" name="Freeform: Shape 35">
                <a:extLst>
                  <a:ext uri="{FF2B5EF4-FFF2-40B4-BE49-F238E27FC236}">
                    <a16:creationId xmlns:a16="http://schemas.microsoft.com/office/drawing/2014/main" id="{6EAF323C-B4CE-4802-9059-BBD081DB4AA0}"/>
                  </a:ext>
                </a:extLst>
              </p:cNvPr>
              <p:cNvSpPr/>
              <p:nvPr/>
            </p:nvSpPr>
            <p:spPr>
              <a:xfrm>
                <a:off x="7760585" y="3442385"/>
                <a:ext cx="336702" cy="343040"/>
              </a:xfrm>
              <a:custGeom>
                <a:avLst/>
                <a:gdLst>
                  <a:gd name="connsiteX0" fmla="*/ 275537 w 336702"/>
                  <a:gd name="connsiteY0" fmla="*/ 237403 h 343040"/>
                  <a:gd name="connsiteX1" fmla="*/ 249154 w 336702"/>
                  <a:gd name="connsiteY1" fmla="*/ 229176 h 343040"/>
                  <a:gd name="connsiteX2" fmla="*/ 230005 w 336702"/>
                  <a:gd name="connsiteY2" fmla="*/ 210124 h 343040"/>
                  <a:gd name="connsiteX3" fmla="*/ 256388 w 336702"/>
                  <a:gd name="connsiteY3" fmla="*/ 131319 h 343040"/>
                  <a:gd name="connsiteX4" fmla="*/ 128729 w 336702"/>
                  <a:gd name="connsiteY4" fmla="*/ 123 h 343040"/>
                  <a:gd name="connsiteX5" fmla="*/ 219 w 336702"/>
                  <a:gd name="connsiteY5" fmla="*/ 130021 h 343040"/>
                  <a:gd name="connsiteX6" fmla="*/ 127878 w 336702"/>
                  <a:gd name="connsiteY6" fmla="*/ 260785 h 343040"/>
                  <a:gd name="connsiteX7" fmla="*/ 206176 w 336702"/>
                  <a:gd name="connsiteY7" fmla="*/ 233939 h 343040"/>
                  <a:gd name="connsiteX8" fmla="*/ 224899 w 336702"/>
                  <a:gd name="connsiteY8" fmla="*/ 252990 h 343040"/>
                  <a:gd name="connsiteX9" fmla="*/ 232984 w 336702"/>
                  <a:gd name="connsiteY9" fmla="*/ 280270 h 343040"/>
                  <a:gd name="connsiteX10" fmla="*/ 286175 w 336702"/>
                  <a:gd name="connsiteY10" fmla="*/ 334393 h 343040"/>
                  <a:gd name="connsiteX11" fmla="*/ 328302 w 336702"/>
                  <a:gd name="connsiteY11" fmla="*/ 334393 h 343040"/>
                  <a:gd name="connsiteX12" fmla="*/ 328302 w 336702"/>
                  <a:gd name="connsiteY12" fmla="*/ 291527 h 343040"/>
                  <a:gd name="connsiteX13" fmla="*/ 275537 w 336702"/>
                  <a:gd name="connsiteY13" fmla="*/ 237403 h 343040"/>
                  <a:gd name="connsiteX14" fmla="*/ 128729 w 336702"/>
                  <a:gd name="connsiteY14" fmla="*/ 234805 h 343040"/>
                  <a:gd name="connsiteX15" fmla="*/ 26602 w 336702"/>
                  <a:gd name="connsiteY15" fmla="*/ 130887 h 343040"/>
                  <a:gd name="connsiteX16" fmla="*/ 128729 w 336702"/>
                  <a:gd name="connsiteY16" fmla="*/ 26969 h 343040"/>
                  <a:gd name="connsiteX17" fmla="*/ 230856 w 336702"/>
                  <a:gd name="connsiteY17" fmla="*/ 130887 h 343040"/>
                  <a:gd name="connsiteX18" fmla="*/ 128729 w 336702"/>
                  <a:gd name="connsiteY18" fmla="*/ 234805 h 343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36702" h="343040">
                    <a:moveTo>
                      <a:pt x="275537" y="237403"/>
                    </a:moveTo>
                    <a:cubicBezTo>
                      <a:pt x="268728" y="230475"/>
                      <a:pt x="258516" y="227011"/>
                      <a:pt x="249154" y="229176"/>
                    </a:cubicBezTo>
                    <a:lnTo>
                      <a:pt x="230005" y="210124"/>
                    </a:lnTo>
                    <a:cubicBezTo>
                      <a:pt x="247027" y="187609"/>
                      <a:pt x="256388" y="159897"/>
                      <a:pt x="256388" y="131319"/>
                    </a:cubicBezTo>
                    <a:cubicBezTo>
                      <a:pt x="256814" y="59010"/>
                      <a:pt x="199367" y="556"/>
                      <a:pt x="128729" y="123"/>
                    </a:cubicBezTo>
                    <a:cubicBezTo>
                      <a:pt x="58092" y="-310"/>
                      <a:pt x="645" y="58144"/>
                      <a:pt x="219" y="130021"/>
                    </a:cubicBezTo>
                    <a:cubicBezTo>
                      <a:pt x="-206" y="201898"/>
                      <a:pt x="57240" y="260352"/>
                      <a:pt x="127878" y="260785"/>
                    </a:cubicBezTo>
                    <a:cubicBezTo>
                      <a:pt x="155963" y="260785"/>
                      <a:pt x="183623" y="251259"/>
                      <a:pt x="206176" y="233939"/>
                    </a:cubicBezTo>
                    <a:lnTo>
                      <a:pt x="224899" y="252990"/>
                    </a:lnTo>
                    <a:cubicBezTo>
                      <a:pt x="223197" y="262950"/>
                      <a:pt x="226175" y="272909"/>
                      <a:pt x="232984" y="280270"/>
                    </a:cubicBezTo>
                    <a:lnTo>
                      <a:pt x="286175" y="334393"/>
                    </a:lnTo>
                    <a:cubicBezTo>
                      <a:pt x="297664" y="346084"/>
                      <a:pt x="316813" y="346084"/>
                      <a:pt x="328302" y="334393"/>
                    </a:cubicBezTo>
                    <a:cubicBezTo>
                      <a:pt x="339792" y="322702"/>
                      <a:pt x="339792" y="303218"/>
                      <a:pt x="328302" y="291527"/>
                    </a:cubicBezTo>
                    <a:lnTo>
                      <a:pt x="275537" y="237403"/>
                    </a:lnTo>
                    <a:close/>
                    <a:moveTo>
                      <a:pt x="128729" y="234805"/>
                    </a:moveTo>
                    <a:cubicBezTo>
                      <a:pt x="72134" y="234805"/>
                      <a:pt x="26602" y="188475"/>
                      <a:pt x="26602" y="130887"/>
                    </a:cubicBezTo>
                    <a:cubicBezTo>
                      <a:pt x="26602" y="73299"/>
                      <a:pt x="72134" y="26969"/>
                      <a:pt x="128729" y="26969"/>
                    </a:cubicBezTo>
                    <a:cubicBezTo>
                      <a:pt x="185325" y="26969"/>
                      <a:pt x="230856" y="73299"/>
                      <a:pt x="230856" y="130887"/>
                    </a:cubicBezTo>
                    <a:cubicBezTo>
                      <a:pt x="230856" y="188042"/>
                      <a:pt x="184899" y="234805"/>
                      <a:pt x="128729" y="234805"/>
                    </a:cubicBezTo>
                    <a:close/>
                  </a:path>
                </a:pathLst>
              </a:custGeom>
              <a:solidFill>
                <a:srgbClr val="333F50"/>
              </a:solidFill>
              <a:ln w="7230" cap="flat">
                <a:noFill/>
                <a:prstDash val="solid"/>
                <a:miter/>
              </a:ln>
            </p:spPr>
            <p:txBody>
              <a:bodyPr rtlCol="0" anchor="ctr"/>
              <a:lstStyle/>
              <a:p>
                <a:endParaRPr lang="en-US" dirty="0"/>
              </a:p>
            </p:txBody>
          </p:sp>
          <p:sp>
            <p:nvSpPr>
              <p:cNvPr id="37" name="Freeform: Shape 36">
                <a:extLst>
                  <a:ext uri="{FF2B5EF4-FFF2-40B4-BE49-F238E27FC236}">
                    <a16:creationId xmlns:a16="http://schemas.microsoft.com/office/drawing/2014/main" id="{0F35CEB2-8ED6-4C13-873F-9D6B411E6964}"/>
                  </a:ext>
                </a:extLst>
              </p:cNvPr>
              <p:cNvSpPr/>
              <p:nvPr/>
            </p:nvSpPr>
            <p:spPr>
              <a:xfrm>
                <a:off x="7797609" y="3506737"/>
                <a:ext cx="183402" cy="136991"/>
              </a:xfrm>
              <a:custGeom>
                <a:avLst/>
                <a:gdLst>
                  <a:gd name="connsiteX0" fmla="*/ 183194 w 183402"/>
                  <a:gd name="connsiteY0" fmla="*/ 60040 h 136991"/>
                  <a:gd name="connsiteX1" fmla="*/ 158940 w 183402"/>
                  <a:gd name="connsiteY1" fmla="*/ 60040 h 136991"/>
                  <a:gd name="connsiteX2" fmla="*/ 153408 w 183402"/>
                  <a:gd name="connsiteY2" fmla="*/ 63504 h 136991"/>
                  <a:gd name="connsiteX3" fmla="*/ 137237 w 183402"/>
                  <a:gd name="connsiteY3" fmla="*/ 81256 h 136991"/>
                  <a:gd name="connsiteX4" fmla="*/ 123620 w 183402"/>
                  <a:gd name="connsiteY4" fmla="*/ 33194 h 136991"/>
                  <a:gd name="connsiteX5" fmla="*/ 114259 w 183402"/>
                  <a:gd name="connsiteY5" fmla="*/ 27998 h 136991"/>
                  <a:gd name="connsiteX6" fmla="*/ 109153 w 183402"/>
                  <a:gd name="connsiteY6" fmla="*/ 32760 h 136991"/>
                  <a:gd name="connsiteX7" fmla="*/ 83621 w 183402"/>
                  <a:gd name="connsiteY7" fmla="*/ 101606 h 136991"/>
                  <a:gd name="connsiteX8" fmla="*/ 66174 w 183402"/>
                  <a:gd name="connsiteY8" fmla="*/ 6348 h 136991"/>
                  <a:gd name="connsiteX9" fmla="*/ 57663 w 183402"/>
                  <a:gd name="connsiteY9" fmla="*/ 286 h 136991"/>
                  <a:gd name="connsiteX10" fmla="*/ 51706 w 183402"/>
                  <a:gd name="connsiteY10" fmla="*/ 5482 h 136991"/>
                  <a:gd name="connsiteX11" fmla="*/ 33408 w 183402"/>
                  <a:gd name="connsiteY11" fmla="*/ 60040 h 136991"/>
                  <a:gd name="connsiteX12" fmla="*/ 217 w 183402"/>
                  <a:gd name="connsiteY12" fmla="*/ 60040 h 136991"/>
                  <a:gd name="connsiteX13" fmla="*/ 217 w 183402"/>
                  <a:gd name="connsiteY13" fmla="*/ 77359 h 136991"/>
                  <a:gd name="connsiteX14" fmla="*/ 38940 w 183402"/>
                  <a:gd name="connsiteY14" fmla="*/ 77359 h 136991"/>
                  <a:gd name="connsiteX15" fmla="*/ 46174 w 183402"/>
                  <a:gd name="connsiteY15" fmla="*/ 70864 h 136991"/>
                  <a:gd name="connsiteX16" fmla="*/ 56813 w 183402"/>
                  <a:gd name="connsiteY16" fmla="*/ 37956 h 136991"/>
                  <a:gd name="connsiteX17" fmla="*/ 73834 w 183402"/>
                  <a:gd name="connsiteY17" fmla="*/ 131050 h 136991"/>
                  <a:gd name="connsiteX18" fmla="*/ 80642 w 183402"/>
                  <a:gd name="connsiteY18" fmla="*/ 137112 h 136991"/>
                  <a:gd name="connsiteX19" fmla="*/ 81493 w 183402"/>
                  <a:gd name="connsiteY19" fmla="*/ 137112 h 136991"/>
                  <a:gd name="connsiteX20" fmla="*/ 88727 w 183402"/>
                  <a:gd name="connsiteY20" fmla="*/ 132349 h 136991"/>
                  <a:gd name="connsiteX21" fmla="*/ 115961 w 183402"/>
                  <a:gd name="connsiteY21" fmla="*/ 59606 h 136991"/>
                  <a:gd name="connsiteX22" fmla="*/ 127024 w 183402"/>
                  <a:gd name="connsiteY22" fmla="*/ 98575 h 136991"/>
                  <a:gd name="connsiteX23" fmla="*/ 136386 w 183402"/>
                  <a:gd name="connsiteY23" fmla="*/ 103771 h 136991"/>
                  <a:gd name="connsiteX24" fmla="*/ 139791 w 183402"/>
                  <a:gd name="connsiteY24" fmla="*/ 101606 h 136991"/>
                  <a:gd name="connsiteX25" fmla="*/ 162769 w 183402"/>
                  <a:gd name="connsiteY25" fmla="*/ 77359 h 136991"/>
                  <a:gd name="connsiteX26" fmla="*/ 183620 w 183402"/>
                  <a:gd name="connsiteY26" fmla="*/ 77359 h 136991"/>
                  <a:gd name="connsiteX27" fmla="*/ 183620 w 183402"/>
                  <a:gd name="connsiteY27" fmla="*/ 60040 h 136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83402" h="136991">
                    <a:moveTo>
                      <a:pt x="183194" y="60040"/>
                    </a:moveTo>
                    <a:lnTo>
                      <a:pt x="158940" y="60040"/>
                    </a:lnTo>
                    <a:cubicBezTo>
                      <a:pt x="156812" y="60472"/>
                      <a:pt x="154684" y="61772"/>
                      <a:pt x="153408" y="63504"/>
                    </a:cubicBezTo>
                    <a:lnTo>
                      <a:pt x="137237" y="81256"/>
                    </a:lnTo>
                    <a:lnTo>
                      <a:pt x="123620" y="33194"/>
                    </a:lnTo>
                    <a:cubicBezTo>
                      <a:pt x="122344" y="29297"/>
                      <a:pt x="118088" y="26699"/>
                      <a:pt x="114259" y="27998"/>
                    </a:cubicBezTo>
                    <a:cubicBezTo>
                      <a:pt x="112131" y="28864"/>
                      <a:pt x="110003" y="30163"/>
                      <a:pt x="109153" y="32760"/>
                    </a:cubicBezTo>
                    <a:lnTo>
                      <a:pt x="83621" y="101606"/>
                    </a:lnTo>
                    <a:lnTo>
                      <a:pt x="66174" y="6348"/>
                    </a:lnTo>
                    <a:cubicBezTo>
                      <a:pt x="65323" y="2018"/>
                      <a:pt x="61493" y="-579"/>
                      <a:pt x="57663" y="286"/>
                    </a:cubicBezTo>
                    <a:cubicBezTo>
                      <a:pt x="55110" y="719"/>
                      <a:pt x="52983" y="2884"/>
                      <a:pt x="51706" y="5482"/>
                    </a:cubicBezTo>
                    <a:lnTo>
                      <a:pt x="33408" y="60040"/>
                    </a:lnTo>
                    <a:lnTo>
                      <a:pt x="217" y="60040"/>
                    </a:lnTo>
                    <a:lnTo>
                      <a:pt x="217" y="77359"/>
                    </a:lnTo>
                    <a:lnTo>
                      <a:pt x="38940" y="77359"/>
                    </a:lnTo>
                    <a:cubicBezTo>
                      <a:pt x="42344" y="76926"/>
                      <a:pt x="45323" y="74328"/>
                      <a:pt x="46174" y="70864"/>
                    </a:cubicBezTo>
                    <a:lnTo>
                      <a:pt x="56813" y="37956"/>
                    </a:lnTo>
                    <a:lnTo>
                      <a:pt x="73834" y="131050"/>
                    </a:lnTo>
                    <a:cubicBezTo>
                      <a:pt x="74259" y="134514"/>
                      <a:pt x="77237" y="137112"/>
                      <a:pt x="80642" y="137112"/>
                    </a:cubicBezTo>
                    <a:lnTo>
                      <a:pt x="81493" y="137112"/>
                    </a:lnTo>
                    <a:cubicBezTo>
                      <a:pt x="84472" y="137112"/>
                      <a:pt x="87451" y="135380"/>
                      <a:pt x="88727" y="132349"/>
                    </a:cubicBezTo>
                    <a:lnTo>
                      <a:pt x="115961" y="59606"/>
                    </a:lnTo>
                    <a:lnTo>
                      <a:pt x="127024" y="98575"/>
                    </a:lnTo>
                    <a:cubicBezTo>
                      <a:pt x="128301" y="102473"/>
                      <a:pt x="132131" y="105071"/>
                      <a:pt x="136386" y="103771"/>
                    </a:cubicBezTo>
                    <a:cubicBezTo>
                      <a:pt x="137663" y="103339"/>
                      <a:pt x="138939" y="102473"/>
                      <a:pt x="139791" y="101606"/>
                    </a:cubicBezTo>
                    <a:lnTo>
                      <a:pt x="162769" y="77359"/>
                    </a:lnTo>
                    <a:lnTo>
                      <a:pt x="183620" y="77359"/>
                    </a:lnTo>
                    <a:lnTo>
                      <a:pt x="183620" y="60040"/>
                    </a:lnTo>
                    <a:close/>
                  </a:path>
                </a:pathLst>
              </a:custGeom>
              <a:solidFill>
                <a:srgbClr val="333F50"/>
              </a:solidFill>
              <a:ln w="7230" cap="flat">
                <a:noFill/>
                <a:prstDash val="solid"/>
                <a:miter/>
              </a:ln>
            </p:spPr>
            <p:txBody>
              <a:bodyPr rtlCol="0" anchor="ctr"/>
              <a:lstStyle/>
              <a:p>
                <a:endParaRPr lang="en-US" dirty="0"/>
              </a:p>
            </p:txBody>
          </p:sp>
        </p:grpSp>
        <p:sp>
          <p:nvSpPr>
            <p:cNvPr id="38" name="Freeform: Shape 37">
              <a:extLst>
                <a:ext uri="{FF2B5EF4-FFF2-40B4-BE49-F238E27FC236}">
                  <a16:creationId xmlns:a16="http://schemas.microsoft.com/office/drawing/2014/main" id="{87C505CF-C406-49D4-AED5-81AFF12B722F}"/>
                </a:ext>
              </a:extLst>
            </p:cNvPr>
            <p:cNvSpPr/>
            <p:nvPr/>
          </p:nvSpPr>
          <p:spPr>
            <a:xfrm>
              <a:off x="7799477" y="4844128"/>
              <a:ext cx="264345" cy="299534"/>
            </a:xfrm>
            <a:custGeom>
              <a:avLst/>
              <a:gdLst>
                <a:gd name="connsiteX0" fmla="*/ 228866 w 264345"/>
                <a:gd name="connsiteY0" fmla="*/ 228896 h 299534"/>
                <a:gd name="connsiteX1" fmla="*/ 194774 w 264345"/>
                <a:gd name="connsiteY1" fmla="*/ 255320 h 299534"/>
                <a:gd name="connsiteX2" fmla="*/ 140772 w 264345"/>
                <a:gd name="connsiteY2" fmla="*/ 255320 h 299534"/>
                <a:gd name="connsiteX3" fmla="*/ 140772 w 264345"/>
                <a:gd name="connsiteY3" fmla="*/ 183702 h 299534"/>
                <a:gd name="connsiteX4" fmla="*/ 165956 w 264345"/>
                <a:gd name="connsiteY4" fmla="*/ 140701 h 299534"/>
                <a:gd name="connsiteX5" fmla="*/ 140772 w 264345"/>
                <a:gd name="connsiteY5" fmla="*/ 115517 h 299534"/>
                <a:gd name="connsiteX6" fmla="*/ 140772 w 264345"/>
                <a:gd name="connsiteY6" fmla="*/ 26283 h 299534"/>
                <a:gd name="connsiteX7" fmla="*/ 69154 w 264345"/>
                <a:gd name="connsiteY7" fmla="*/ 26283 h 299534"/>
                <a:gd name="connsiteX8" fmla="*/ 26225 w 264345"/>
                <a:gd name="connsiteY8" fmla="*/ 970 h 299534"/>
                <a:gd name="connsiteX9" fmla="*/ 919 w 264345"/>
                <a:gd name="connsiteY9" fmla="*/ 43899 h 299534"/>
                <a:gd name="connsiteX10" fmla="*/ 43848 w 264345"/>
                <a:gd name="connsiteY10" fmla="*/ 69205 h 299534"/>
                <a:gd name="connsiteX11" fmla="*/ 69154 w 264345"/>
                <a:gd name="connsiteY11" fmla="*/ 43899 h 299534"/>
                <a:gd name="connsiteX12" fmla="*/ 123156 w 264345"/>
                <a:gd name="connsiteY12" fmla="*/ 43899 h 299534"/>
                <a:gd name="connsiteX13" fmla="*/ 123156 w 264345"/>
                <a:gd name="connsiteY13" fmla="*/ 115517 h 299534"/>
                <a:gd name="connsiteX14" fmla="*/ 97972 w 264345"/>
                <a:gd name="connsiteY14" fmla="*/ 158518 h 299534"/>
                <a:gd name="connsiteX15" fmla="*/ 123156 w 264345"/>
                <a:gd name="connsiteY15" fmla="*/ 183702 h 299534"/>
                <a:gd name="connsiteX16" fmla="*/ 123156 w 264345"/>
                <a:gd name="connsiteY16" fmla="*/ 272936 h 299534"/>
                <a:gd name="connsiteX17" fmla="*/ 194774 w 264345"/>
                <a:gd name="connsiteY17" fmla="*/ 272936 h 299534"/>
                <a:gd name="connsiteX18" fmla="*/ 237703 w 264345"/>
                <a:gd name="connsiteY18" fmla="*/ 298249 h 299534"/>
                <a:gd name="connsiteX19" fmla="*/ 263009 w 264345"/>
                <a:gd name="connsiteY19" fmla="*/ 255320 h 299534"/>
                <a:gd name="connsiteX20" fmla="*/ 228866 w 264345"/>
                <a:gd name="connsiteY20" fmla="*/ 228896 h 299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64345" h="299534">
                  <a:moveTo>
                    <a:pt x="228866" y="228896"/>
                  </a:moveTo>
                  <a:cubicBezTo>
                    <a:pt x="212805" y="228903"/>
                    <a:pt x="198787" y="239775"/>
                    <a:pt x="194774" y="255320"/>
                  </a:cubicBezTo>
                  <a:lnTo>
                    <a:pt x="140772" y="255320"/>
                  </a:lnTo>
                  <a:lnTo>
                    <a:pt x="140772" y="183702"/>
                  </a:lnTo>
                  <a:cubicBezTo>
                    <a:pt x="159599" y="178778"/>
                    <a:pt x="170872" y="159528"/>
                    <a:pt x="165956" y="140701"/>
                  </a:cubicBezTo>
                  <a:cubicBezTo>
                    <a:pt x="162731" y="128367"/>
                    <a:pt x="153106" y="118742"/>
                    <a:pt x="140772" y="115517"/>
                  </a:cubicBezTo>
                  <a:lnTo>
                    <a:pt x="140772" y="26283"/>
                  </a:lnTo>
                  <a:lnTo>
                    <a:pt x="69154" y="26283"/>
                  </a:lnTo>
                  <a:cubicBezTo>
                    <a:pt x="64288" y="7434"/>
                    <a:pt x="45066" y="-3896"/>
                    <a:pt x="26225" y="970"/>
                  </a:cubicBezTo>
                  <a:cubicBezTo>
                    <a:pt x="7383" y="5836"/>
                    <a:pt x="-3947" y="25057"/>
                    <a:pt x="919" y="43899"/>
                  </a:cubicBezTo>
                  <a:cubicBezTo>
                    <a:pt x="5785" y="62741"/>
                    <a:pt x="25006" y="74071"/>
                    <a:pt x="43848" y="69205"/>
                  </a:cubicBezTo>
                  <a:cubicBezTo>
                    <a:pt x="56254" y="66002"/>
                    <a:pt x="65950" y="56312"/>
                    <a:pt x="69154" y="43899"/>
                  </a:cubicBezTo>
                  <a:lnTo>
                    <a:pt x="123156" y="43899"/>
                  </a:lnTo>
                  <a:lnTo>
                    <a:pt x="123156" y="115517"/>
                  </a:lnTo>
                  <a:cubicBezTo>
                    <a:pt x="104329" y="120440"/>
                    <a:pt x="93055" y="139690"/>
                    <a:pt x="97972" y="158518"/>
                  </a:cubicBezTo>
                  <a:cubicBezTo>
                    <a:pt x="101197" y="170852"/>
                    <a:pt x="110822" y="180477"/>
                    <a:pt x="123156" y="183702"/>
                  </a:cubicBezTo>
                  <a:lnTo>
                    <a:pt x="123156" y="272936"/>
                  </a:lnTo>
                  <a:lnTo>
                    <a:pt x="194774" y="272936"/>
                  </a:lnTo>
                  <a:cubicBezTo>
                    <a:pt x="199640" y="291784"/>
                    <a:pt x="218861" y="303115"/>
                    <a:pt x="237703" y="298249"/>
                  </a:cubicBezTo>
                  <a:cubicBezTo>
                    <a:pt x="256544" y="293382"/>
                    <a:pt x="267875" y="274161"/>
                    <a:pt x="263009" y="255320"/>
                  </a:cubicBezTo>
                  <a:cubicBezTo>
                    <a:pt x="258988" y="239753"/>
                    <a:pt x="244941" y="228881"/>
                    <a:pt x="228866" y="228896"/>
                  </a:cubicBezTo>
                  <a:close/>
                </a:path>
              </a:pathLst>
            </a:custGeom>
            <a:solidFill>
              <a:srgbClr val="333F50"/>
            </a:solidFill>
            <a:ln w="7167" cap="flat">
              <a:noFill/>
              <a:prstDash val="solid"/>
              <a:miter/>
            </a:ln>
          </p:spPr>
          <p:txBody>
            <a:bodyPr rtlCol="0" anchor="ctr"/>
            <a:lstStyle/>
            <a:p>
              <a:endParaRPr lang="en-US" dirty="0"/>
            </a:p>
          </p:txBody>
        </p:sp>
        <p:sp>
          <p:nvSpPr>
            <p:cNvPr id="39" name="TextBox 38">
              <a:extLst>
                <a:ext uri="{FF2B5EF4-FFF2-40B4-BE49-F238E27FC236}">
                  <a16:creationId xmlns:a16="http://schemas.microsoft.com/office/drawing/2014/main" id="{66EDE347-2365-4DFB-B536-A1DA199B2CCE}"/>
                </a:ext>
              </a:extLst>
            </p:cNvPr>
            <p:cNvSpPr txBox="1"/>
            <p:nvPr/>
          </p:nvSpPr>
          <p:spPr>
            <a:xfrm>
              <a:off x="6347064" y="2572381"/>
              <a:ext cx="591387" cy="284943"/>
            </a:xfrm>
            <a:prstGeom prst="rect">
              <a:avLst/>
            </a:prstGeom>
            <a:noFill/>
          </p:spPr>
          <p:txBody>
            <a:bodyPr wrap="none" rtlCol="0">
              <a:spAutoFit/>
            </a:bodyPr>
            <a:lstStyle/>
            <a:p>
              <a:pPr algn="l"/>
              <a:r>
                <a:rPr lang="en-US" sz="1354" spc="0" baseline="0" dirty="0">
                  <a:solidFill>
                    <a:srgbClr val="000000"/>
                  </a:solidFill>
                  <a:latin typeface="Arial"/>
                  <a:cs typeface="Arial"/>
                  <a:sym typeface="Arial"/>
                  <a:rtl val="0"/>
                </a:rPr>
                <a:t>Data </a:t>
              </a:r>
            </a:p>
          </p:txBody>
        </p:sp>
        <p:sp>
          <p:nvSpPr>
            <p:cNvPr id="40" name="TextBox 39">
              <a:extLst>
                <a:ext uri="{FF2B5EF4-FFF2-40B4-BE49-F238E27FC236}">
                  <a16:creationId xmlns:a16="http://schemas.microsoft.com/office/drawing/2014/main" id="{55E136F6-3EF5-4663-9805-D22BA39AA53E}"/>
                </a:ext>
              </a:extLst>
            </p:cNvPr>
            <p:cNvSpPr txBox="1"/>
            <p:nvPr/>
          </p:nvSpPr>
          <p:spPr>
            <a:xfrm>
              <a:off x="6757960" y="2572381"/>
              <a:ext cx="1286567" cy="284943"/>
            </a:xfrm>
            <a:prstGeom prst="rect">
              <a:avLst/>
            </a:prstGeom>
            <a:noFill/>
          </p:spPr>
          <p:txBody>
            <a:bodyPr wrap="none" rtlCol="0">
              <a:spAutoFit/>
            </a:bodyPr>
            <a:lstStyle/>
            <a:p>
              <a:pPr algn="l"/>
              <a:r>
                <a:rPr lang="en-US" sz="1354" spc="0" baseline="0" dirty="0">
                  <a:solidFill>
                    <a:srgbClr val="000000"/>
                  </a:solidFill>
                  <a:latin typeface="Arial"/>
                  <a:cs typeface="Arial"/>
                  <a:sym typeface="Arial"/>
                  <a:rtl val="0"/>
                </a:rPr>
                <a:t>transformation</a:t>
              </a:r>
            </a:p>
          </p:txBody>
        </p:sp>
        <p:sp>
          <p:nvSpPr>
            <p:cNvPr id="41" name="Freeform: Shape 40">
              <a:extLst>
                <a:ext uri="{FF2B5EF4-FFF2-40B4-BE49-F238E27FC236}">
                  <a16:creationId xmlns:a16="http://schemas.microsoft.com/office/drawing/2014/main" id="{D6D0BE19-F745-4EAA-9A0F-D2581C7D417A}"/>
                </a:ext>
              </a:extLst>
            </p:cNvPr>
            <p:cNvSpPr/>
            <p:nvPr/>
          </p:nvSpPr>
          <p:spPr>
            <a:xfrm>
              <a:off x="8784500" y="2836688"/>
              <a:ext cx="938851" cy="2608716"/>
            </a:xfrm>
            <a:custGeom>
              <a:avLst/>
              <a:gdLst>
                <a:gd name="connsiteX0" fmla="*/ -209 w 938851"/>
                <a:gd name="connsiteY0" fmla="*/ -158 h 2608716"/>
                <a:gd name="connsiteX1" fmla="*/ 938642 w 938851"/>
                <a:gd name="connsiteY1" fmla="*/ -158 h 2608716"/>
                <a:gd name="connsiteX2" fmla="*/ 938642 w 938851"/>
                <a:gd name="connsiteY2" fmla="*/ 2608558 h 2608716"/>
                <a:gd name="connsiteX3" fmla="*/ -209 w 938851"/>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938851" h="2608716">
                  <a:moveTo>
                    <a:pt x="-209" y="-158"/>
                  </a:moveTo>
                  <a:lnTo>
                    <a:pt x="938642" y="-158"/>
                  </a:lnTo>
                  <a:lnTo>
                    <a:pt x="938642" y="2608558"/>
                  </a:lnTo>
                  <a:lnTo>
                    <a:pt x="-209" y="2608558"/>
                  </a:lnTo>
                  <a:close/>
                </a:path>
              </a:pathLst>
            </a:custGeom>
            <a:noFill/>
            <a:ln w="2389" cap="flat">
              <a:solidFill>
                <a:srgbClr val="000000"/>
              </a:solidFill>
              <a:prstDash val="solid"/>
              <a:miter/>
            </a:ln>
          </p:spPr>
          <p:txBody>
            <a:bodyPr rtlCol="0" anchor="ctr"/>
            <a:lstStyle/>
            <a:p>
              <a:endParaRPr lang="en-US" dirty="0"/>
            </a:p>
          </p:txBody>
        </p:sp>
        <p:sp>
          <p:nvSpPr>
            <p:cNvPr id="42" name="TextBox 41">
              <a:extLst>
                <a:ext uri="{FF2B5EF4-FFF2-40B4-BE49-F238E27FC236}">
                  <a16:creationId xmlns:a16="http://schemas.microsoft.com/office/drawing/2014/main" id="{BF4EF173-DA3D-45CA-AD7C-229ACF32E7D6}"/>
                </a:ext>
              </a:extLst>
            </p:cNvPr>
            <p:cNvSpPr txBox="1"/>
            <p:nvPr/>
          </p:nvSpPr>
          <p:spPr>
            <a:xfrm>
              <a:off x="8761374" y="3654568"/>
              <a:ext cx="698889" cy="241942"/>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Storage </a:t>
              </a:r>
            </a:p>
          </p:txBody>
        </p:sp>
        <p:sp>
          <p:nvSpPr>
            <p:cNvPr id="43" name="TextBox 42">
              <a:extLst>
                <a:ext uri="{FF2B5EF4-FFF2-40B4-BE49-F238E27FC236}">
                  <a16:creationId xmlns:a16="http://schemas.microsoft.com/office/drawing/2014/main" id="{83B4B646-F883-4347-A303-1ADBAFE20A37}"/>
                </a:ext>
              </a:extLst>
            </p:cNvPr>
            <p:cNvSpPr txBox="1"/>
            <p:nvPr/>
          </p:nvSpPr>
          <p:spPr>
            <a:xfrm>
              <a:off x="8761374" y="3819404"/>
              <a:ext cx="885226" cy="241942"/>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(organizing)</a:t>
              </a:r>
            </a:p>
          </p:txBody>
        </p:sp>
        <p:sp>
          <p:nvSpPr>
            <p:cNvPr id="44" name="TextBox 43">
              <a:extLst>
                <a:ext uri="{FF2B5EF4-FFF2-40B4-BE49-F238E27FC236}">
                  <a16:creationId xmlns:a16="http://schemas.microsoft.com/office/drawing/2014/main" id="{07A3B45A-CDD1-48F6-853A-F387ECB59889}"/>
                </a:ext>
              </a:extLst>
            </p:cNvPr>
            <p:cNvSpPr txBox="1"/>
            <p:nvPr/>
          </p:nvSpPr>
          <p:spPr>
            <a:xfrm>
              <a:off x="8761374" y="3977074"/>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45" name="TextBox 44">
              <a:extLst>
                <a:ext uri="{FF2B5EF4-FFF2-40B4-BE49-F238E27FC236}">
                  <a16:creationId xmlns:a16="http://schemas.microsoft.com/office/drawing/2014/main" id="{CC998B01-5EC0-46CE-AA67-D7BA2E3AE090}"/>
                </a:ext>
              </a:extLst>
            </p:cNvPr>
            <p:cNvSpPr txBox="1"/>
            <p:nvPr/>
          </p:nvSpPr>
          <p:spPr>
            <a:xfrm>
              <a:off x="8976378" y="3977074"/>
              <a:ext cx="369216"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File</a:t>
              </a:r>
            </a:p>
          </p:txBody>
        </p:sp>
        <p:sp>
          <p:nvSpPr>
            <p:cNvPr id="46" name="TextBox 45">
              <a:extLst>
                <a:ext uri="{FF2B5EF4-FFF2-40B4-BE49-F238E27FC236}">
                  <a16:creationId xmlns:a16="http://schemas.microsoft.com/office/drawing/2014/main" id="{892304E6-6431-425F-AF3A-81C08C3C30A5}"/>
                </a:ext>
              </a:extLst>
            </p:cNvPr>
            <p:cNvSpPr txBox="1"/>
            <p:nvPr/>
          </p:nvSpPr>
          <p:spPr>
            <a:xfrm>
              <a:off x="8761374" y="4120410"/>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47" name="TextBox 46">
              <a:extLst>
                <a:ext uri="{FF2B5EF4-FFF2-40B4-BE49-F238E27FC236}">
                  <a16:creationId xmlns:a16="http://schemas.microsoft.com/office/drawing/2014/main" id="{3EBC4CE5-7CAA-4A74-BF2E-180F9FB40D3E}"/>
                </a:ext>
              </a:extLst>
            </p:cNvPr>
            <p:cNvSpPr txBox="1"/>
            <p:nvPr/>
          </p:nvSpPr>
          <p:spPr>
            <a:xfrm>
              <a:off x="8976378" y="4120410"/>
              <a:ext cx="505386"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Object</a:t>
              </a:r>
            </a:p>
          </p:txBody>
        </p:sp>
        <p:sp>
          <p:nvSpPr>
            <p:cNvPr id="48" name="TextBox 47">
              <a:extLst>
                <a:ext uri="{FF2B5EF4-FFF2-40B4-BE49-F238E27FC236}">
                  <a16:creationId xmlns:a16="http://schemas.microsoft.com/office/drawing/2014/main" id="{B41F61B3-532D-4404-9B72-676DE8B07683}"/>
                </a:ext>
              </a:extLst>
            </p:cNvPr>
            <p:cNvSpPr txBox="1"/>
            <p:nvPr/>
          </p:nvSpPr>
          <p:spPr>
            <a:xfrm>
              <a:off x="8761374" y="4256579"/>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49" name="TextBox 48">
              <a:extLst>
                <a:ext uri="{FF2B5EF4-FFF2-40B4-BE49-F238E27FC236}">
                  <a16:creationId xmlns:a16="http://schemas.microsoft.com/office/drawing/2014/main" id="{C0D046D7-1A82-4A9D-B46A-17F08931C93C}"/>
                </a:ext>
              </a:extLst>
            </p:cNvPr>
            <p:cNvSpPr txBox="1"/>
            <p:nvPr/>
          </p:nvSpPr>
          <p:spPr>
            <a:xfrm>
              <a:off x="8976378" y="4256579"/>
              <a:ext cx="347716"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DB</a:t>
              </a:r>
            </a:p>
          </p:txBody>
        </p:sp>
        <p:grpSp>
          <p:nvGrpSpPr>
            <p:cNvPr id="50" name="Segnaposto contenuto 9">
              <a:extLst>
                <a:ext uri="{FF2B5EF4-FFF2-40B4-BE49-F238E27FC236}">
                  <a16:creationId xmlns:a16="http://schemas.microsoft.com/office/drawing/2014/main" id="{FFD03BBD-C6F9-4F4C-B78F-2F9E56E0F45E}"/>
                </a:ext>
              </a:extLst>
            </p:cNvPr>
            <p:cNvGrpSpPr/>
            <p:nvPr/>
          </p:nvGrpSpPr>
          <p:grpSpPr>
            <a:xfrm>
              <a:off x="9403533" y="2882828"/>
              <a:ext cx="238296" cy="323401"/>
              <a:chOff x="9403533" y="2882828"/>
              <a:chExt cx="238296" cy="323401"/>
            </a:xfrm>
            <a:solidFill>
              <a:srgbClr val="333F50"/>
            </a:solidFill>
          </p:grpSpPr>
          <p:sp>
            <p:nvSpPr>
              <p:cNvPr id="51" name="Freeform: Shape 50">
                <a:extLst>
                  <a:ext uri="{FF2B5EF4-FFF2-40B4-BE49-F238E27FC236}">
                    <a16:creationId xmlns:a16="http://schemas.microsoft.com/office/drawing/2014/main" id="{1A0A22C5-A927-4772-A295-0F0C7456F3F8}"/>
                  </a:ext>
                </a:extLst>
              </p:cNvPr>
              <p:cNvSpPr/>
              <p:nvPr/>
            </p:nvSpPr>
            <p:spPr>
              <a:xfrm>
                <a:off x="9403533" y="2882828"/>
                <a:ext cx="238296" cy="68084"/>
              </a:xfrm>
              <a:custGeom>
                <a:avLst/>
                <a:gdLst>
                  <a:gd name="connsiteX0" fmla="*/ 238087 w 238296"/>
                  <a:gd name="connsiteY0" fmla="*/ 33884 h 68084"/>
                  <a:gd name="connsiteX1" fmla="*/ 118939 w 238296"/>
                  <a:gd name="connsiteY1" fmla="*/ 67927 h 68084"/>
                  <a:gd name="connsiteX2" fmla="*/ -209 w 238296"/>
                  <a:gd name="connsiteY2" fmla="*/ 33884 h 68084"/>
                  <a:gd name="connsiteX3" fmla="*/ 118939 w 238296"/>
                  <a:gd name="connsiteY3" fmla="*/ -158 h 68084"/>
                  <a:gd name="connsiteX4" fmla="*/ 238087 w 238296"/>
                  <a:gd name="connsiteY4" fmla="*/ 33884 h 68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296" h="68084">
                    <a:moveTo>
                      <a:pt x="238087" y="33884"/>
                    </a:moveTo>
                    <a:cubicBezTo>
                      <a:pt x="238087" y="52683"/>
                      <a:pt x="184745" y="67927"/>
                      <a:pt x="118939" y="67927"/>
                    </a:cubicBezTo>
                    <a:cubicBezTo>
                      <a:pt x="53133" y="67927"/>
                      <a:pt x="-209" y="52683"/>
                      <a:pt x="-209" y="33884"/>
                    </a:cubicBezTo>
                    <a:cubicBezTo>
                      <a:pt x="-209" y="15079"/>
                      <a:pt x="53133" y="-158"/>
                      <a:pt x="118939" y="-158"/>
                    </a:cubicBezTo>
                    <a:cubicBezTo>
                      <a:pt x="184745" y="-158"/>
                      <a:pt x="238087" y="15079"/>
                      <a:pt x="238087" y="33884"/>
                    </a:cubicBezTo>
                    <a:close/>
                  </a:path>
                </a:pathLst>
              </a:custGeom>
              <a:solidFill>
                <a:srgbClr val="333F50"/>
              </a:solidFill>
              <a:ln w="7167"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1707ADEB-DDFC-4D86-B18E-8D9F826EFCBC}"/>
                  </a:ext>
                </a:extLst>
              </p:cNvPr>
              <p:cNvSpPr/>
              <p:nvPr/>
            </p:nvSpPr>
            <p:spPr>
              <a:xfrm>
                <a:off x="9403533" y="2933891"/>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9FE24307-B876-4E50-93D0-2C57782F3A9F}"/>
                  </a:ext>
                </a:extLst>
              </p:cNvPr>
              <p:cNvSpPr/>
              <p:nvPr/>
            </p:nvSpPr>
            <p:spPr>
              <a:xfrm>
                <a:off x="9403533" y="3018997"/>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D09EDC27-A247-4AA2-9728-82D8B6286B32}"/>
                  </a:ext>
                </a:extLst>
              </p:cNvPr>
              <p:cNvSpPr/>
              <p:nvPr/>
            </p:nvSpPr>
            <p:spPr>
              <a:xfrm>
                <a:off x="9403533" y="3104103"/>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dirty="0"/>
              </a:p>
            </p:txBody>
          </p:sp>
        </p:grpSp>
        <p:sp>
          <p:nvSpPr>
            <p:cNvPr id="55" name="Freeform: Shape 54">
              <a:extLst>
                <a:ext uri="{FF2B5EF4-FFF2-40B4-BE49-F238E27FC236}">
                  <a16:creationId xmlns:a16="http://schemas.microsoft.com/office/drawing/2014/main" id="{EC32D450-52F5-4508-909F-1463E095511E}"/>
                </a:ext>
              </a:extLst>
            </p:cNvPr>
            <p:cNvSpPr/>
            <p:nvPr/>
          </p:nvSpPr>
          <p:spPr>
            <a:xfrm>
              <a:off x="9723351" y="2836688"/>
              <a:ext cx="1132355" cy="2608716"/>
            </a:xfrm>
            <a:custGeom>
              <a:avLst/>
              <a:gdLst>
                <a:gd name="connsiteX0" fmla="*/ -209 w 1132355"/>
                <a:gd name="connsiteY0" fmla="*/ -158 h 2608716"/>
                <a:gd name="connsiteX1" fmla="*/ 1132146 w 1132355"/>
                <a:gd name="connsiteY1" fmla="*/ -158 h 2608716"/>
                <a:gd name="connsiteX2" fmla="*/ 1132146 w 1132355"/>
                <a:gd name="connsiteY2" fmla="*/ 2608558 h 2608716"/>
                <a:gd name="connsiteX3" fmla="*/ -209 w 1132355"/>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1132355" h="2608716">
                  <a:moveTo>
                    <a:pt x="-209" y="-158"/>
                  </a:moveTo>
                  <a:lnTo>
                    <a:pt x="1132146" y="-158"/>
                  </a:lnTo>
                  <a:lnTo>
                    <a:pt x="1132146" y="2608558"/>
                  </a:lnTo>
                  <a:lnTo>
                    <a:pt x="-209" y="2608558"/>
                  </a:lnTo>
                  <a:close/>
                </a:path>
              </a:pathLst>
            </a:custGeom>
            <a:noFill/>
            <a:ln w="2389" cap="flat">
              <a:solidFill>
                <a:srgbClr val="000000"/>
              </a:solidFill>
              <a:prstDash val="solid"/>
              <a:miter/>
            </a:ln>
          </p:spPr>
          <p:txBody>
            <a:bodyPr rtlCol="0" anchor="ctr"/>
            <a:lstStyle/>
            <a:p>
              <a:endParaRPr lang="en-US" dirty="0"/>
            </a:p>
          </p:txBody>
        </p:sp>
        <p:sp>
          <p:nvSpPr>
            <p:cNvPr id="56" name="TextBox 55">
              <a:extLst>
                <a:ext uri="{FF2B5EF4-FFF2-40B4-BE49-F238E27FC236}">
                  <a16:creationId xmlns:a16="http://schemas.microsoft.com/office/drawing/2014/main" id="{1F559FEE-B3C7-4A43-88DB-6EA8802F3528}"/>
                </a:ext>
              </a:extLst>
            </p:cNvPr>
            <p:cNvSpPr txBox="1"/>
            <p:nvPr/>
          </p:nvSpPr>
          <p:spPr>
            <a:xfrm>
              <a:off x="9697273" y="3797904"/>
              <a:ext cx="670222" cy="241942"/>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Security</a:t>
              </a:r>
            </a:p>
          </p:txBody>
        </p:sp>
        <p:sp>
          <p:nvSpPr>
            <p:cNvPr id="57" name="TextBox 56">
              <a:extLst>
                <a:ext uri="{FF2B5EF4-FFF2-40B4-BE49-F238E27FC236}">
                  <a16:creationId xmlns:a16="http://schemas.microsoft.com/office/drawing/2014/main" id="{3D22DE34-41ED-409D-A6E9-86234176B14E}"/>
                </a:ext>
              </a:extLst>
            </p:cNvPr>
            <p:cNvSpPr txBox="1"/>
            <p:nvPr/>
          </p:nvSpPr>
          <p:spPr>
            <a:xfrm>
              <a:off x="9697273" y="3962740"/>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58" name="TextBox 57">
              <a:extLst>
                <a:ext uri="{FF2B5EF4-FFF2-40B4-BE49-F238E27FC236}">
                  <a16:creationId xmlns:a16="http://schemas.microsoft.com/office/drawing/2014/main" id="{BD8464F0-6112-4CAE-A346-A02D9CDC0C2A}"/>
                </a:ext>
              </a:extLst>
            </p:cNvPr>
            <p:cNvSpPr txBox="1"/>
            <p:nvPr/>
          </p:nvSpPr>
          <p:spPr>
            <a:xfrm>
              <a:off x="9912277" y="3962740"/>
              <a:ext cx="942561"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Access Control</a:t>
              </a:r>
            </a:p>
          </p:txBody>
        </p:sp>
        <p:sp>
          <p:nvSpPr>
            <p:cNvPr id="59" name="TextBox 58">
              <a:extLst>
                <a:ext uri="{FF2B5EF4-FFF2-40B4-BE49-F238E27FC236}">
                  <a16:creationId xmlns:a16="http://schemas.microsoft.com/office/drawing/2014/main" id="{B8460B7C-0F76-46AF-B8E9-A0ACFE70FB80}"/>
                </a:ext>
              </a:extLst>
            </p:cNvPr>
            <p:cNvSpPr txBox="1"/>
            <p:nvPr/>
          </p:nvSpPr>
          <p:spPr>
            <a:xfrm>
              <a:off x="9697273" y="4098910"/>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60" name="TextBox 59">
              <a:extLst>
                <a:ext uri="{FF2B5EF4-FFF2-40B4-BE49-F238E27FC236}">
                  <a16:creationId xmlns:a16="http://schemas.microsoft.com/office/drawing/2014/main" id="{8D66C909-D2E0-4E54-9779-447EE2D5D921}"/>
                </a:ext>
              </a:extLst>
            </p:cNvPr>
            <p:cNvSpPr txBox="1"/>
            <p:nvPr/>
          </p:nvSpPr>
          <p:spPr>
            <a:xfrm>
              <a:off x="9912277" y="4098910"/>
              <a:ext cx="827892"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Authorization</a:t>
              </a:r>
            </a:p>
          </p:txBody>
        </p:sp>
        <p:grpSp>
          <p:nvGrpSpPr>
            <p:cNvPr id="61" name="Segnaposto contenuto 9">
              <a:extLst>
                <a:ext uri="{FF2B5EF4-FFF2-40B4-BE49-F238E27FC236}">
                  <a16:creationId xmlns:a16="http://schemas.microsoft.com/office/drawing/2014/main" id="{FFD03BBD-C6F9-4F4C-B78F-2F9E56E0F45E}"/>
                </a:ext>
              </a:extLst>
            </p:cNvPr>
            <p:cNvGrpSpPr/>
            <p:nvPr/>
          </p:nvGrpSpPr>
          <p:grpSpPr>
            <a:xfrm>
              <a:off x="10511700" y="2869213"/>
              <a:ext cx="272338" cy="326112"/>
              <a:chOff x="10511700" y="2869213"/>
              <a:chExt cx="272338" cy="326112"/>
            </a:xfrm>
            <a:solidFill>
              <a:srgbClr val="333F50"/>
            </a:solidFill>
          </p:grpSpPr>
          <p:sp>
            <p:nvSpPr>
              <p:cNvPr id="62" name="Freeform: Shape 61">
                <a:extLst>
                  <a:ext uri="{FF2B5EF4-FFF2-40B4-BE49-F238E27FC236}">
                    <a16:creationId xmlns:a16="http://schemas.microsoft.com/office/drawing/2014/main" id="{8DDDB9E9-1AED-4ED5-8055-BB5ED9210A64}"/>
                  </a:ext>
                </a:extLst>
              </p:cNvPr>
              <p:cNvSpPr/>
              <p:nvPr/>
            </p:nvSpPr>
            <p:spPr>
              <a:xfrm>
                <a:off x="10677657" y="3075213"/>
                <a:ext cx="106381" cy="120111"/>
              </a:xfrm>
              <a:custGeom>
                <a:avLst/>
                <a:gdLst>
                  <a:gd name="connsiteX0" fmla="*/ 93361 w 106381"/>
                  <a:gd name="connsiteY0" fmla="*/ 23163 h 120111"/>
                  <a:gd name="connsiteX1" fmla="*/ 54467 w 106381"/>
                  <a:gd name="connsiteY1" fmla="*/ 42 h 120111"/>
                  <a:gd name="connsiteX2" fmla="*/ 36425 w 106381"/>
                  <a:gd name="connsiteY2" fmla="*/ 22947 h 120111"/>
                  <a:gd name="connsiteX3" fmla="*/ 41489 w 106381"/>
                  <a:gd name="connsiteY3" fmla="*/ 26368 h 120111"/>
                  <a:gd name="connsiteX4" fmla="*/ 47915 w 106381"/>
                  <a:gd name="connsiteY4" fmla="*/ 30697 h 120111"/>
                  <a:gd name="connsiteX5" fmla="*/ 44255 w 106381"/>
                  <a:gd name="connsiteY5" fmla="*/ 37885 h 120111"/>
                  <a:gd name="connsiteX6" fmla="*/ 596 w 106381"/>
                  <a:gd name="connsiteY6" fmla="*/ 120154 h 120111"/>
                  <a:gd name="connsiteX7" fmla="*/ 106978 w 106381"/>
                  <a:gd name="connsiteY7" fmla="*/ 120154 h 120111"/>
                  <a:gd name="connsiteX8" fmla="*/ 106978 w 106381"/>
                  <a:gd name="connsiteY8" fmla="*/ 50875 h 120111"/>
                  <a:gd name="connsiteX9" fmla="*/ 93361 w 106381"/>
                  <a:gd name="connsiteY9" fmla="*/ 23163 h 120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6381" h="120111">
                    <a:moveTo>
                      <a:pt x="93361" y="23163"/>
                    </a:moveTo>
                    <a:cubicBezTo>
                      <a:pt x="81549" y="13604"/>
                      <a:pt x="68452" y="5817"/>
                      <a:pt x="54467" y="42"/>
                    </a:cubicBezTo>
                    <a:lnTo>
                      <a:pt x="36425" y="22947"/>
                    </a:lnTo>
                    <a:lnTo>
                      <a:pt x="41489" y="26368"/>
                    </a:lnTo>
                    <a:lnTo>
                      <a:pt x="47915" y="30697"/>
                    </a:lnTo>
                    <a:lnTo>
                      <a:pt x="44255" y="37885"/>
                    </a:lnTo>
                    <a:lnTo>
                      <a:pt x="596" y="120154"/>
                    </a:lnTo>
                    <a:lnTo>
                      <a:pt x="106978" y="120154"/>
                    </a:lnTo>
                    <a:lnTo>
                      <a:pt x="106978" y="50875"/>
                    </a:lnTo>
                    <a:cubicBezTo>
                      <a:pt x="106756" y="40027"/>
                      <a:pt x="101757" y="29853"/>
                      <a:pt x="93361" y="23163"/>
                    </a:cubicBezTo>
                    <a:close/>
                  </a:path>
                </a:pathLst>
              </a:custGeom>
              <a:solidFill>
                <a:srgbClr val="333F50"/>
              </a:solidFill>
              <a:ln w="7230"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11ABF1E7-1851-4355-A972-F9C1F96B0EAA}"/>
                  </a:ext>
                </a:extLst>
              </p:cNvPr>
              <p:cNvSpPr/>
              <p:nvPr/>
            </p:nvSpPr>
            <p:spPr>
              <a:xfrm>
                <a:off x="10511700" y="3075776"/>
                <a:ext cx="106382" cy="119548"/>
              </a:xfrm>
              <a:custGeom>
                <a:avLst/>
                <a:gdLst>
                  <a:gd name="connsiteX0" fmla="*/ 63319 w 106382"/>
                  <a:gd name="connsiteY0" fmla="*/ 37322 h 119548"/>
                  <a:gd name="connsiteX1" fmla="*/ 59659 w 106382"/>
                  <a:gd name="connsiteY1" fmla="*/ 30351 h 119548"/>
                  <a:gd name="connsiteX2" fmla="*/ 66085 w 106382"/>
                  <a:gd name="connsiteY2" fmla="*/ 26021 h 119548"/>
                  <a:gd name="connsiteX3" fmla="*/ 71149 w 106382"/>
                  <a:gd name="connsiteY3" fmla="*/ 22600 h 119548"/>
                  <a:gd name="connsiteX4" fmla="*/ 53404 w 106382"/>
                  <a:gd name="connsiteY4" fmla="*/ 42 h 119548"/>
                  <a:gd name="connsiteX5" fmla="*/ 14213 w 106382"/>
                  <a:gd name="connsiteY5" fmla="*/ 22600 h 119548"/>
                  <a:gd name="connsiteX6" fmla="*/ 596 w 106382"/>
                  <a:gd name="connsiteY6" fmla="*/ 50312 h 119548"/>
                  <a:gd name="connsiteX7" fmla="*/ 596 w 106382"/>
                  <a:gd name="connsiteY7" fmla="*/ 119591 h 119548"/>
                  <a:gd name="connsiteX8" fmla="*/ 106979 w 106382"/>
                  <a:gd name="connsiteY8" fmla="*/ 119591 h 119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382" h="119548">
                    <a:moveTo>
                      <a:pt x="63319" y="37322"/>
                    </a:moveTo>
                    <a:lnTo>
                      <a:pt x="59659" y="30351"/>
                    </a:lnTo>
                    <a:lnTo>
                      <a:pt x="66085" y="26021"/>
                    </a:lnTo>
                    <a:lnTo>
                      <a:pt x="71149" y="22600"/>
                    </a:lnTo>
                    <a:lnTo>
                      <a:pt x="53404" y="42"/>
                    </a:lnTo>
                    <a:cubicBezTo>
                      <a:pt x="39606" y="6156"/>
                      <a:pt x="26472" y="13717"/>
                      <a:pt x="14213" y="22600"/>
                    </a:cubicBezTo>
                    <a:cubicBezTo>
                      <a:pt x="5817" y="29291"/>
                      <a:pt x="818" y="39464"/>
                      <a:pt x="596" y="50312"/>
                    </a:cubicBezTo>
                    <a:lnTo>
                      <a:pt x="596" y="119591"/>
                    </a:lnTo>
                    <a:lnTo>
                      <a:pt x="106979" y="119591"/>
                    </a:lnTo>
                    <a:close/>
                  </a:path>
                </a:pathLst>
              </a:custGeom>
              <a:solidFill>
                <a:srgbClr val="333F50"/>
              </a:solidFill>
              <a:ln w="7230"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E501D67C-6E67-4972-9648-538BCCDE2229}"/>
                  </a:ext>
                </a:extLst>
              </p:cNvPr>
              <p:cNvSpPr/>
              <p:nvPr/>
            </p:nvSpPr>
            <p:spPr>
              <a:xfrm>
                <a:off x="10549980" y="2869213"/>
                <a:ext cx="191733" cy="96629"/>
              </a:xfrm>
              <a:custGeom>
                <a:avLst/>
                <a:gdLst>
                  <a:gd name="connsiteX0" fmla="*/ 180442 w 191733"/>
                  <a:gd name="connsiteY0" fmla="*/ 73719 h 96629"/>
                  <a:gd name="connsiteX1" fmla="*/ 162315 w 191733"/>
                  <a:gd name="connsiteY1" fmla="*/ 73719 h 96629"/>
                  <a:gd name="connsiteX2" fmla="*/ 143549 w 191733"/>
                  <a:gd name="connsiteY2" fmla="*/ 16521 h 96629"/>
                  <a:gd name="connsiteX3" fmla="*/ 123039 w 191733"/>
                  <a:gd name="connsiteY3" fmla="*/ 566 h 96629"/>
                  <a:gd name="connsiteX4" fmla="*/ 112230 w 191733"/>
                  <a:gd name="connsiteY4" fmla="*/ 6172 h 96629"/>
                  <a:gd name="connsiteX5" fmla="*/ 112230 w 191733"/>
                  <a:gd name="connsiteY5" fmla="*/ 6172 h 96629"/>
                  <a:gd name="connsiteX6" fmla="*/ 84261 w 191733"/>
                  <a:gd name="connsiteY6" fmla="*/ 7056 h 96629"/>
                  <a:gd name="connsiteX7" fmla="*/ 83762 w 191733"/>
                  <a:gd name="connsiteY7" fmla="*/ 6562 h 96629"/>
                  <a:gd name="connsiteX8" fmla="*/ 82485 w 191733"/>
                  <a:gd name="connsiteY8" fmla="*/ 5263 h 96629"/>
                  <a:gd name="connsiteX9" fmla="*/ 56673 w 191733"/>
                  <a:gd name="connsiteY9" fmla="*/ 5704 h 96629"/>
                  <a:gd name="connsiteX10" fmla="*/ 51677 w 191733"/>
                  <a:gd name="connsiteY10" fmla="*/ 16348 h 96629"/>
                  <a:gd name="connsiteX11" fmla="*/ 30401 w 191733"/>
                  <a:gd name="connsiteY11" fmla="*/ 73719 h 96629"/>
                  <a:gd name="connsiteX12" fmla="*/ 12273 w 191733"/>
                  <a:gd name="connsiteY12" fmla="*/ 73719 h 96629"/>
                  <a:gd name="connsiteX13" fmla="*/ 826 w 191733"/>
                  <a:gd name="connsiteY13" fmla="*/ 82899 h 96629"/>
                  <a:gd name="connsiteX14" fmla="*/ 9620 w 191733"/>
                  <a:gd name="connsiteY14" fmla="*/ 96436 h 96629"/>
                  <a:gd name="connsiteX15" fmla="*/ 11890 w 191733"/>
                  <a:gd name="connsiteY15" fmla="*/ 96668 h 96629"/>
                  <a:gd name="connsiteX16" fmla="*/ 180825 w 191733"/>
                  <a:gd name="connsiteY16" fmla="*/ 96668 h 96629"/>
                  <a:gd name="connsiteX17" fmla="*/ 192327 w 191733"/>
                  <a:gd name="connsiteY17" fmla="*/ 85428 h 96629"/>
                  <a:gd name="connsiteX18" fmla="*/ 192102 w 191733"/>
                  <a:gd name="connsiteY18" fmla="*/ 82899 h 96629"/>
                  <a:gd name="connsiteX19" fmla="*/ 180442 w 191733"/>
                  <a:gd name="connsiteY19" fmla="*/ 73719 h 96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91733" h="96629">
                    <a:moveTo>
                      <a:pt x="180442" y="73719"/>
                    </a:moveTo>
                    <a:lnTo>
                      <a:pt x="162315" y="73719"/>
                    </a:lnTo>
                    <a:lnTo>
                      <a:pt x="143549" y="16521"/>
                    </a:lnTo>
                    <a:cubicBezTo>
                      <a:pt x="142215" y="6352"/>
                      <a:pt x="133033" y="-791"/>
                      <a:pt x="123039" y="566"/>
                    </a:cubicBezTo>
                    <a:cubicBezTo>
                      <a:pt x="118913" y="1126"/>
                      <a:pt x="115099" y="3104"/>
                      <a:pt x="112230" y="6172"/>
                    </a:cubicBezTo>
                    <a:lnTo>
                      <a:pt x="112230" y="6172"/>
                    </a:lnTo>
                    <a:cubicBezTo>
                      <a:pt x="104746" y="14275"/>
                      <a:pt x="92224" y="14671"/>
                      <a:pt x="84261" y="7056"/>
                    </a:cubicBezTo>
                    <a:cubicBezTo>
                      <a:pt x="84091" y="6894"/>
                      <a:pt x="83925" y="6730"/>
                      <a:pt x="83762" y="6562"/>
                    </a:cubicBezTo>
                    <a:lnTo>
                      <a:pt x="82485" y="5263"/>
                    </a:lnTo>
                    <a:cubicBezTo>
                      <a:pt x="75238" y="-1868"/>
                      <a:pt x="63681" y="-1671"/>
                      <a:pt x="56673" y="5704"/>
                    </a:cubicBezTo>
                    <a:cubicBezTo>
                      <a:pt x="53915" y="8606"/>
                      <a:pt x="52162" y="12342"/>
                      <a:pt x="51677" y="16348"/>
                    </a:cubicBezTo>
                    <a:lnTo>
                      <a:pt x="30401" y="73719"/>
                    </a:lnTo>
                    <a:lnTo>
                      <a:pt x="12273" y="73719"/>
                    </a:lnTo>
                    <a:cubicBezTo>
                      <a:pt x="6795" y="73610"/>
                      <a:pt x="2002" y="77453"/>
                      <a:pt x="826" y="82899"/>
                    </a:cubicBezTo>
                    <a:cubicBezTo>
                      <a:pt x="-420" y="89108"/>
                      <a:pt x="3518" y="95168"/>
                      <a:pt x="9620" y="96436"/>
                    </a:cubicBezTo>
                    <a:cubicBezTo>
                      <a:pt x="10366" y="96591"/>
                      <a:pt x="11128" y="96669"/>
                      <a:pt x="11890" y="96668"/>
                    </a:cubicBezTo>
                    <a:lnTo>
                      <a:pt x="180825" y="96668"/>
                    </a:lnTo>
                    <a:cubicBezTo>
                      <a:pt x="187052" y="96796"/>
                      <a:pt x="192202" y="91764"/>
                      <a:pt x="192327" y="85428"/>
                    </a:cubicBezTo>
                    <a:cubicBezTo>
                      <a:pt x="192345" y="84579"/>
                      <a:pt x="192269" y="83731"/>
                      <a:pt x="192102" y="82899"/>
                    </a:cubicBezTo>
                    <a:cubicBezTo>
                      <a:pt x="190911" y="77371"/>
                      <a:pt x="186000" y="73504"/>
                      <a:pt x="180442" y="73719"/>
                    </a:cubicBezTo>
                    <a:close/>
                  </a:path>
                </a:pathLst>
              </a:custGeom>
              <a:solidFill>
                <a:srgbClr val="333F50"/>
              </a:solidFill>
              <a:ln w="7230" cap="flat">
                <a:no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A1DA7AD4-2C53-468A-AEA4-1CB865288740}"/>
                  </a:ext>
                </a:extLst>
              </p:cNvPr>
              <p:cNvSpPr/>
              <p:nvPr/>
            </p:nvSpPr>
            <p:spPr>
              <a:xfrm>
                <a:off x="10630848" y="3055686"/>
                <a:ext cx="34042" cy="25979"/>
              </a:xfrm>
              <a:custGeom>
                <a:avLst/>
                <a:gdLst>
                  <a:gd name="connsiteX0" fmla="*/ 28043 w 34042"/>
                  <a:gd name="connsiteY0" fmla="*/ 26021 h 25979"/>
                  <a:gd name="connsiteX1" fmla="*/ 34638 w 34042"/>
                  <a:gd name="connsiteY1" fmla="*/ 42 h 25979"/>
                  <a:gd name="connsiteX2" fmla="*/ 596 w 34042"/>
                  <a:gd name="connsiteY2" fmla="*/ 42 h 25979"/>
                  <a:gd name="connsiteX3" fmla="*/ 7192 w 34042"/>
                  <a:gd name="connsiteY3" fmla="*/ 26021 h 25979"/>
                  <a:gd name="connsiteX4" fmla="*/ 28043 w 34042"/>
                  <a:gd name="connsiteY4" fmla="*/ 26021 h 25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42" h="25979">
                    <a:moveTo>
                      <a:pt x="28043" y="26021"/>
                    </a:moveTo>
                    <a:lnTo>
                      <a:pt x="34638" y="42"/>
                    </a:lnTo>
                    <a:lnTo>
                      <a:pt x="596" y="42"/>
                    </a:lnTo>
                    <a:lnTo>
                      <a:pt x="7192" y="26021"/>
                    </a:lnTo>
                    <a:lnTo>
                      <a:pt x="28043" y="26021"/>
                    </a:lnTo>
                    <a:close/>
                  </a:path>
                </a:pathLst>
              </a:custGeom>
              <a:solidFill>
                <a:srgbClr val="333F50"/>
              </a:solidFill>
              <a:ln w="7230" cap="flat">
                <a:noFill/>
                <a:prstDash val="solid"/>
                <a:miter/>
              </a:ln>
            </p:spPr>
            <p:txBody>
              <a:bodyPr rtlCol="0" anchor="ctr"/>
              <a:lstStyle/>
              <a:p>
                <a:endParaRPr lang="en-US" dirty="0"/>
              </a:p>
            </p:txBody>
          </p:sp>
          <p:sp>
            <p:nvSpPr>
              <p:cNvPr id="66" name="Freeform: Shape 65">
                <a:extLst>
                  <a:ext uri="{FF2B5EF4-FFF2-40B4-BE49-F238E27FC236}">
                    <a16:creationId xmlns:a16="http://schemas.microsoft.com/office/drawing/2014/main" id="{7C560360-D700-4419-A928-E744775D2E36}"/>
                  </a:ext>
                </a:extLst>
              </p:cNvPr>
              <p:cNvSpPr/>
              <p:nvPr/>
            </p:nvSpPr>
            <p:spPr>
              <a:xfrm>
                <a:off x="10560636" y="2978829"/>
                <a:ext cx="174467" cy="216496"/>
              </a:xfrm>
              <a:custGeom>
                <a:avLst/>
                <a:gdLst>
                  <a:gd name="connsiteX0" fmla="*/ 175063 w 174467"/>
                  <a:gd name="connsiteY0" fmla="*/ 77980 h 216496"/>
                  <a:gd name="connsiteX1" fmla="*/ 126851 w 174467"/>
                  <a:gd name="connsiteY1" fmla="*/ 48061 h 216496"/>
                  <a:gd name="connsiteX2" fmla="*/ 155319 w 174467"/>
                  <a:gd name="connsiteY2" fmla="*/ 42 h 216496"/>
                  <a:gd name="connsiteX3" fmla="*/ 20341 w 174467"/>
                  <a:gd name="connsiteY3" fmla="*/ 42 h 216496"/>
                  <a:gd name="connsiteX4" fmla="*/ 48809 w 174467"/>
                  <a:gd name="connsiteY4" fmla="*/ 48104 h 216496"/>
                  <a:gd name="connsiteX5" fmla="*/ 596 w 174467"/>
                  <a:gd name="connsiteY5" fmla="*/ 77980 h 216496"/>
                  <a:gd name="connsiteX6" fmla="*/ 34638 w 174467"/>
                  <a:gd name="connsiteY6" fmla="*/ 121280 h 216496"/>
                  <a:gd name="connsiteX7" fmla="*/ 21873 w 174467"/>
                  <a:gd name="connsiteY7" fmla="*/ 129939 h 216496"/>
                  <a:gd name="connsiteX8" fmla="*/ 67659 w 174467"/>
                  <a:gd name="connsiteY8" fmla="*/ 216538 h 216496"/>
                  <a:gd name="connsiteX9" fmla="*/ 77191 w 174467"/>
                  <a:gd name="connsiteY9" fmla="*/ 216538 h 216496"/>
                  <a:gd name="connsiteX10" fmla="*/ 77191 w 174467"/>
                  <a:gd name="connsiteY10" fmla="*/ 216538 h 216496"/>
                  <a:gd name="connsiteX11" fmla="*/ 98468 w 174467"/>
                  <a:gd name="connsiteY11" fmla="*/ 216538 h 216496"/>
                  <a:gd name="connsiteX12" fmla="*/ 98468 w 174467"/>
                  <a:gd name="connsiteY12" fmla="*/ 216538 h 216496"/>
                  <a:gd name="connsiteX13" fmla="*/ 108000 w 174467"/>
                  <a:gd name="connsiteY13" fmla="*/ 216538 h 216496"/>
                  <a:gd name="connsiteX14" fmla="*/ 153786 w 174467"/>
                  <a:gd name="connsiteY14" fmla="*/ 129939 h 216496"/>
                  <a:gd name="connsiteX15" fmla="*/ 141021 w 174467"/>
                  <a:gd name="connsiteY15" fmla="*/ 121280 h 216496"/>
                  <a:gd name="connsiteX16" fmla="*/ 101447 w 174467"/>
                  <a:gd name="connsiteY16" fmla="*/ 195971 h 216496"/>
                  <a:gd name="connsiteX17" fmla="*/ 97702 w 174467"/>
                  <a:gd name="connsiteY17" fmla="*/ 111537 h 216496"/>
                  <a:gd name="connsiteX18" fmla="*/ 77957 w 174467"/>
                  <a:gd name="connsiteY18" fmla="*/ 111537 h 216496"/>
                  <a:gd name="connsiteX19" fmla="*/ 74213 w 174467"/>
                  <a:gd name="connsiteY19" fmla="*/ 195971 h 216496"/>
                  <a:gd name="connsiteX20" fmla="*/ 52937 w 174467"/>
                  <a:gd name="connsiteY20" fmla="*/ 50919 h 216496"/>
                  <a:gd name="connsiteX21" fmla="*/ 122468 w 174467"/>
                  <a:gd name="connsiteY21" fmla="*/ 50919 h 216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74467" h="216496">
                    <a:moveTo>
                      <a:pt x="175063" y="77980"/>
                    </a:moveTo>
                    <a:lnTo>
                      <a:pt x="126851" y="48061"/>
                    </a:lnTo>
                    <a:cubicBezTo>
                      <a:pt x="142567" y="36853"/>
                      <a:pt x="152904" y="19415"/>
                      <a:pt x="155319" y="42"/>
                    </a:cubicBezTo>
                    <a:lnTo>
                      <a:pt x="20341" y="42"/>
                    </a:lnTo>
                    <a:cubicBezTo>
                      <a:pt x="22744" y="19431"/>
                      <a:pt x="33082" y="36886"/>
                      <a:pt x="48809" y="48104"/>
                    </a:cubicBezTo>
                    <a:lnTo>
                      <a:pt x="596" y="77980"/>
                    </a:lnTo>
                    <a:lnTo>
                      <a:pt x="34638" y="121280"/>
                    </a:lnTo>
                    <a:lnTo>
                      <a:pt x="21873" y="129939"/>
                    </a:lnTo>
                    <a:lnTo>
                      <a:pt x="67659" y="216538"/>
                    </a:lnTo>
                    <a:lnTo>
                      <a:pt x="77191" y="216538"/>
                    </a:lnTo>
                    <a:lnTo>
                      <a:pt x="77191" y="216538"/>
                    </a:lnTo>
                    <a:lnTo>
                      <a:pt x="98468" y="216538"/>
                    </a:lnTo>
                    <a:lnTo>
                      <a:pt x="98468" y="216538"/>
                    </a:lnTo>
                    <a:lnTo>
                      <a:pt x="108000" y="216538"/>
                    </a:lnTo>
                    <a:lnTo>
                      <a:pt x="153786" y="129939"/>
                    </a:lnTo>
                    <a:lnTo>
                      <a:pt x="141021" y="121280"/>
                    </a:lnTo>
                    <a:close/>
                    <a:moveTo>
                      <a:pt x="101447" y="195971"/>
                    </a:moveTo>
                    <a:lnTo>
                      <a:pt x="97702" y="111537"/>
                    </a:lnTo>
                    <a:lnTo>
                      <a:pt x="77957" y="111537"/>
                    </a:lnTo>
                    <a:lnTo>
                      <a:pt x="74213" y="195971"/>
                    </a:lnTo>
                    <a:lnTo>
                      <a:pt x="52937" y="50919"/>
                    </a:lnTo>
                    <a:cubicBezTo>
                      <a:pt x="74366" y="63869"/>
                      <a:pt x="101037" y="63869"/>
                      <a:pt x="122468" y="50919"/>
                    </a:cubicBezTo>
                    <a:close/>
                  </a:path>
                </a:pathLst>
              </a:custGeom>
              <a:solidFill>
                <a:srgbClr val="333F50"/>
              </a:solidFill>
              <a:ln w="7230" cap="flat">
                <a:noFill/>
                <a:prstDash val="solid"/>
                <a:miter/>
              </a:ln>
            </p:spPr>
            <p:txBody>
              <a:bodyPr rtlCol="0" anchor="ctr"/>
              <a:lstStyle/>
              <a:p>
                <a:endParaRPr lang="en-US" dirty="0"/>
              </a:p>
            </p:txBody>
          </p:sp>
        </p:grpSp>
        <p:sp>
          <p:nvSpPr>
            <p:cNvPr id="67" name="Freeform: Shape 66">
              <a:extLst>
                <a:ext uri="{FF2B5EF4-FFF2-40B4-BE49-F238E27FC236}">
                  <a16:creationId xmlns:a16="http://schemas.microsoft.com/office/drawing/2014/main" id="{384CFAD6-CD48-4AC1-A5B7-B65899509C1F}"/>
                </a:ext>
              </a:extLst>
            </p:cNvPr>
            <p:cNvSpPr/>
            <p:nvPr/>
          </p:nvSpPr>
          <p:spPr>
            <a:xfrm>
              <a:off x="10855707" y="2836688"/>
              <a:ext cx="222170" cy="2608716"/>
            </a:xfrm>
            <a:custGeom>
              <a:avLst/>
              <a:gdLst>
                <a:gd name="connsiteX0" fmla="*/ -209 w 222170"/>
                <a:gd name="connsiteY0" fmla="*/ -158 h 2608716"/>
                <a:gd name="connsiteX1" fmla="*/ 221962 w 222170"/>
                <a:gd name="connsiteY1" fmla="*/ -158 h 2608716"/>
                <a:gd name="connsiteX2" fmla="*/ 221962 w 222170"/>
                <a:gd name="connsiteY2" fmla="*/ 2608558 h 2608716"/>
                <a:gd name="connsiteX3" fmla="*/ -209 w 222170"/>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222170" h="2608716">
                  <a:moveTo>
                    <a:pt x="-209" y="-158"/>
                  </a:moveTo>
                  <a:lnTo>
                    <a:pt x="221962" y="-158"/>
                  </a:lnTo>
                  <a:lnTo>
                    <a:pt x="221962" y="2608558"/>
                  </a:lnTo>
                  <a:lnTo>
                    <a:pt x="-209" y="2608558"/>
                  </a:lnTo>
                  <a:close/>
                </a:path>
              </a:pathLst>
            </a:custGeom>
            <a:noFill/>
            <a:ln w="2389" cap="flat">
              <a:solidFill>
                <a:srgbClr val="000000"/>
              </a:solidFill>
              <a:prstDash val="solid"/>
              <a:miter/>
            </a:ln>
          </p:spPr>
          <p:txBody>
            <a:bodyPr rtlCol="0" anchor="ctr"/>
            <a:lstStyle/>
            <a:p>
              <a:endParaRPr lang="en-US" dirty="0"/>
            </a:p>
          </p:txBody>
        </p:sp>
        <p:sp>
          <p:nvSpPr>
            <p:cNvPr id="68" name="TextBox 67">
              <a:extLst>
                <a:ext uri="{FF2B5EF4-FFF2-40B4-BE49-F238E27FC236}">
                  <a16:creationId xmlns:a16="http://schemas.microsoft.com/office/drawing/2014/main" id="{DD793361-AF5D-4AA9-806F-B9D81456A792}"/>
                </a:ext>
              </a:extLst>
            </p:cNvPr>
            <p:cNvSpPr txBox="1"/>
            <p:nvPr/>
          </p:nvSpPr>
          <p:spPr>
            <a:xfrm>
              <a:off x="9293015" y="2565214"/>
              <a:ext cx="1702242" cy="284943"/>
            </a:xfrm>
            <a:prstGeom prst="rect">
              <a:avLst/>
            </a:prstGeom>
            <a:noFill/>
          </p:spPr>
          <p:txBody>
            <a:bodyPr wrap="none" rtlCol="0">
              <a:spAutoFit/>
            </a:bodyPr>
            <a:lstStyle/>
            <a:p>
              <a:pPr algn="l"/>
              <a:r>
                <a:rPr lang="en-US" sz="1354" spc="0" baseline="0" dirty="0">
                  <a:solidFill>
                    <a:srgbClr val="000000"/>
                  </a:solidFill>
                  <a:latin typeface="Arial"/>
                  <a:cs typeface="Arial"/>
                  <a:sym typeface="Arial"/>
                  <a:rtl val="0"/>
                </a:rPr>
                <a:t>Supporting services</a:t>
              </a:r>
            </a:p>
          </p:txBody>
        </p:sp>
        <p:sp>
          <p:nvSpPr>
            <p:cNvPr id="69" name="TextBox 68">
              <a:extLst>
                <a:ext uri="{FF2B5EF4-FFF2-40B4-BE49-F238E27FC236}">
                  <a16:creationId xmlns:a16="http://schemas.microsoft.com/office/drawing/2014/main" id="{3E6B71BC-A1F0-47EB-8073-706CB532139F}"/>
                </a:ext>
              </a:extLst>
            </p:cNvPr>
            <p:cNvSpPr txBox="1"/>
            <p:nvPr/>
          </p:nvSpPr>
          <p:spPr>
            <a:xfrm rot="-5400000">
              <a:off x="10536828" y="3980657"/>
              <a:ext cx="842226" cy="241942"/>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Computing</a:t>
              </a:r>
            </a:p>
          </p:txBody>
        </p:sp>
        <p:sp>
          <p:nvSpPr>
            <p:cNvPr id="70" name="Freeform: Shape 69">
              <a:extLst>
                <a:ext uri="{FF2B5EF4-FFF2-40B4-BE49-F238E27FC236}">
                  <a16:creationId xmlns:a16="http://schemas.microsoft.com/office/drawing/2014/main" id="{813D51D2-59DD-4FFB-8C10-67A11CBA0391}"/>
                </a:ext>
              </a:extLst>
            </p:cNvPr>
            <p:cNvSpPr/>
            <p:nvPr/>
          </p:nvSpPr>
          <p:spPr>
            <a:xfrm>
              <a:off x="11077878" y="2836688"/>
              <a:ext cx="222170" cy="2608716"/>
            </a:xfrm>
            <a:custGeom>
              <a:avLst/>
              <a:gdLst>
                <a:gd name="connsiteX0" fmla="*/ -209 w 222170"/>
                <a:gd name="connsiteY0" fmla="*/ -158 h 2608716"/>
                <a:gd name="connsiteX1" fmla="*/ 221962 w 222170"/>
                <a:gd name="connsiteY1" fmla="*/ -158 h 2608716"/>
                <a:gd name="connsiteX2" fmla="*/ 221962 w 222170"/>
                <a:gd name="connsiteY2" fmla="*/ 2608558 h 2608716"/>
                <a:gd name="connsiteX3" fmla="*/ -209 w 222170"/>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222170" h="2608716">
                  <a:moveTo>
                    <a:pt x="-209" y="-158"/>
                  </a:moveTo>
                  <a:lnTo>
                    <a:pt x="221962" y="-158"/>
                  </a:lnTo>
                  <a:lnTo>
                    <a:pt x="221962" y="2608558"/>
                  </a:lnTo>
                  <a:lnTo>
                    <a:pt x="-209" y="2608558"/>
                  </a:lnTo>
                  <a:close/>
                </a:path>
              </a:pathLst>
            </a:custGeom>
            <a:noFill/>
            <a:ln w="2389" cap="flat">
              <a:solidFill>
                <a:srgbClr val="000000"/>
              </a:solidFill>
              <a:prstDash val="solid"/>
              <a:miter/>
            </a:ln>
          </p:spPr>
          <p:txBody>
            <a:bodyPr rtlCol="0" anchor="ctr"/>
            <a:lstStyle/>
            <a:p>
              <a:endParaRPr lang="en-US" dirty="0"/>
            </a:p>
          </p:txBody>
        </p:sp>
        <p:sp>
          <p:nvSpPr>
            <p:cNvPr id="71" name="TextBox 70">
              <a:extLst>
                <a:ext uri="{FF2B5EF4-FFF2-40B4-BE49-F238E27FC236}">
                  <a16:creationId xmlns:a16="http://schemas.microsoft.com/office/drawing/2014/main" id="{B54CB16B-1F3A-4A41-8DE2-F761ABBC9044}"/>
                </a:ext>
              </a:extLst>
            </p:cNvPr>
            <p:cNvSpPr txBox="1"/>
            <p:nvPr/>
          </p:nvSpPr>
          <p:spPr>
            <a:xfrm rot="16200000">
              <a:off x="10606748" y="3969388"/>
              <a:ext cx="1175322" cy="257315"/>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Networking, etc.</a:t>
              </a:r>
            </a:p>
          </p:txBody>
        </p:sp>
      </p:grpSp>
      <p:sp>
        <p:nvSpPr>
          <p:cNvPr id="11" name="Fumetto: rettangolo 10">
            <a:extLst>
              <a:ext uri="{FF2B5EF4-FFF2-40B4-BE49-F238E27FC236}">
                <a16:creationId xmlns:a16="http://schemas.microsoft.com/office/drawing/2014/main" id="{F1A69EA6-22E1-5DAF-63EF-5450EE46A6D8}"/>
              </a:ext>
            </a:extLst>
          </p:cNvPr>
          <p:cNvSpPr/>
          <p:nvPr/>
        </p:nvSpPr>
        <p:spPr>
          <a:xfrm>
            <a:off x="3765360" y="3651814"/>
            <a:ext cx="1689003" cy="2286694"/>
          </a:xfrm>
          <a:prstGeom prst="wedgeRectCallout">
            <a:avLst>
              <a:gd name="adj1" fmla="val 98382"/>
              <a:gd name="adj2" fmla="val 23835"/>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effectLst/>
                <a:latin typeface="Helvetica" panose="020B0604020202020204" pitchFamily="34" charset="0"/>
                <a:cs typeface="Helvetica" panose="020B0604020202020204" pitchFamily="34" charset="0"/>
              </a:rPr>
              <a:t>Collecting raw data from </a:t>
            </a:r>
          </a:p>
          <a:p>
            <a:pPr marL="171450" indent="-171450">
              <a:buFont typeface="Arial" panose="020B0604020202020204" pitchFamily="34" charset="0"/>
              <a:buChar char="•"/>
            </a:pPr>
            <a:r>
              <a:rPr lang="en-US" sz="1200" dirty="0">
                <a:effectLst/>
                <a:latin typeface="Helvetica" panose="020B0604020202020204" pitchFamily="34" charset="0"/>
                <a:cs typeface="Helvetica" panose="020B0604020202020204" pitchFamily="34" charset="0"/>
              </a:rPr>
              <a:t>transactions </a:t>
            </a:r>
          </a:p>
          <a:p>
            <a:pPr marL="171450" indent="-171450">
              <a:buFont typeface="Arial" panose="020B0604020202020204" pitchFamily="34" charset="0"/>
              <a:buChar char="•"/>
            </a:pPr>
            <a:r>
              <a:rPr lang="en-US" sz="1200" dirty="0">
                <a:effectLst/>
                <a:latin typeface="Helvetica" panose="020B0604020202020204" pitchFamily="34" charset="0"/>
                <a:cs typeface="Helvetica" panose="020B0604020202020204" pitchFamily="34" charset="0"/>
              </a:rPr>
              <a:t>logs</a:t>
            </a:r>
          </a:p>
          <a:p>
            <a:pPr marL="171450" indent="-171450">
              <a:buFont typeface="Arial" panose="020B0604020202020204" pitchFamily="34" charset="0"/>
              <a:buChar char="•"/>
            </a:pPr>
            <a:r>
              <a:rPr lang="en-US" sz="1200" dirty="0">
                <a:effectLst/>
                <a:latin typeface="Helvetica" panose="020B0604020202020204" pitchFamily="34" charset="0"/>
                <a:cs typeface="Helvetica" panose="020B0604020202020204" pitchFamily="34" charset="0"/>
              </a:rPr>
              <a:t>IoT devices is a challenge. </a:t>
            </a:r>
          </a:p>
          <a:p>
            <a:r>
              <a:rPr lang="en-US" sz="1200" dirty="0">
                <a:effectLst/>
                <a:latin typeface="Helvetica" panose="020B0604020202020204" pitchFamily="34" charset="0"/>
                <a:cs typeface="Helvetica" panose="020B0604020202020204" pitchFamily="34" charset="0"/>
              </a:rPr>
              <a:t>A good data analysis solution allows developers to ingest a wide variety  of data at any speed, from batch to streaming</a:t>
            </a:r>
          </a:p>
        </p:txBody>
      </p:sp>
      <p:sp>
        <p:nvSpPr>
          <p:cNvPr id="72" name="Fumetto: rettangolo 71">
            <a:extLst>
              <a:ext uri="{FF2B5EF4-FFF2-40B4-BE49-F238E27FC236}">
                <a16:creationId xmlns:a16="http://schemas.microsoft.com/office/drawing/2014/main" id="{81D592F6-E6CA-643A-C8D7-C9FAEC35338D}"/>
              </a:ext>
            </a:extLst>
          </p:cNvPr>
          <p:cNvSpPr/>
          <p:nvPr/>
        </p:nvSpPr>
        <p:spPr>
          <a:xfrm>
            <a:off x="8546895" y="2507015"/>
            <a:ext cx="1779794" cy="2608716"/>
          </a:xfrm>
          <a:prstGeom prst="wedgeRectCallout">
            <a:avLst>
              <a:gd name="adj1" fmla="val -88374"/>
              <a:gd name="adj2" fmla="val 31736"/>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effectLst/>
                <a:latin typeface="Helvetica" panose="020B0604020202020204" pitchFamily="34" charset="0"/>
                <a:cs typeface="Helvetica" panose="020B0604020202020204" pitchFamily="34" charset="0"/>
              </a:rPr>
              <a:t>Transforming data to make it consumable this usually means sorting, aggregating, joining, and applying business logic to produce meaningful analytical data sets. The final step is to load this analytical data set into a new storage location, like a data lake, database, or data warehouse.</a:t>
            </a:r>
          </a:p>
        </p:txBody>
      </p:sp>
      <p:sp>
        <p:nvSpPr>
          <p:cNvPr id="73" name="Fumetto: rettangolo 72">
            <a:extLst>
              <a:ext uri="{FF2B5EF4-FFF2-40B4-BE49-F238E27FC236}">
                <a16:creationId xmlns:a16="http://schemas.microsoft.com/office/drawing/2014/main" id="{AF12F1F3-D66A-237F-2811-21CB2762520E}"/>
              </a:ext>
            </a:extLst>
          </p:cNvPr>
          <p:cNvSpPr/>
          <p:nvPr/>
        </p:nvSpPr>
        <p:spPr>
          <a:xfrm>
            <a:off x="3765360" y="622570"/>
            <a:ext cx="1779794" cy="2572754"/>
          </a:xfrm>
          <a:prstGeom prst="wedgeRectCallout">
            <a:avLst>
              <a:gd name="adj1" fmla="val 95635"/>
              <a:gd name="adj2" fmla="val 48225"/>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effectLst/>
                <a:latin typeface="Helvetica" panose="020B0604020202020204" pitchFamily="34" charset="0"/>
                <a:cs typeface="Helvetica" panose="020B0604020202020204" pitchFamily="34" charset="0"/>
              </a:rPr>
              <a:t>Two main ways to consume data: </a:t>
            </a:r>
          </a:p>
          <a:p>
            <a:pPr marL="171450" indent="-171450">
              <a:buFont typeface="Arial" panose="020B0604020202020204" pitchFamily="34" charset="0"/>
              <a:buChar char="•"/>
            </a:pPr>
            <a:r>
              <a:rPr lang="en-US" sz="1200" dirty="0">
                <a:effectLst/>
                <a:latin typeface="Helvetica" panose="020B0604020202020204" pitchFamily="34" charset="0"/>
                <a:cs typeface="Helvetica" panose="020B0604020202020204" pitchFamily="34" charset="0"/>
              </a:rPr>
              <a:t>Querying produces results that are great for quick analysis by data analysts. </a:t>
            </a:r>
          </a:p>
          <a:p>
            <a:pPr marL="171450" indent="-171450">
              <a:buFont typeface="Arial" panose="020B0604020202020204" pitchFamily="34" charset="0"/>
              <a:buChar char="•"/>
            </a:pPr>
            <a:r>
              <a:rPr lang="en-US" sz="1200" dirty="0">
                <a:effectLst/>
                <a:latin typeface="Helvetica" panose="020B0604020202020204" pitchFamily="34" charset="0"/>
                <a:cs typeface="Helvetica" panose="020B0604020202020204" pitchFamily="34" charset="0"/>
              </a:rPr>
              <a:t>BI tools produce visualizations that are grouped into reports and dashboards to help users explore data and determine the best actions to take</a:t>
            </a:r>
          </a:p>
        </p:txBody>
      </p:sp>
    </p:spTree>
    <p:extLst>
      <p:ext uri="{BB962C8B-B14F-4D97-AF65-F5344CB8AC3E}">
        <p14:creationId xmlns:p14="http://schemas.microsoft.com/office/powerpoint/2010/main" val="1035129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72" grpId="0" animBg="1"/>
      <p:bldP spid="73" grpId="0" animBg="1"/>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olo 7">
            <a:extLst>
              <a:ext uri="{FF2B5EF4-FFF2-40B4-BE49-F238E27FC236}">
                <a16:creationId xmlns:a16="http://schemas.microsoft.com/office/drawing/2014/main" id="{13924453-FCA5-DDC1-0086-193C9E5D371B}"/>
              </a:ext>
            </a:extLst>
          </p:cNvPr>
          <p:cNvSpPr>
            <a:spLocks noGrp="1"/>
          </p:cNvSpPr>
          <p:nvPr>
            <p:ph type="title"/>
          </p:nvPr>
        </p:nvSpPr>
        <p:spPr/>
        <p:txBody>
          <a:bodyPr/>
          <a:lstStyle/>
          <a:p>
            <a:r>
              <a:rPr lang="en-US" dirty="0"/>
              <a:t>A tentative organization</a:t>
            </a:r>
          </a:p>
        </p:txBody>
      </p:sp>
      <p:sp>
        <p:nvSpPr>
          <p:cNvPr id="5" name="Segnaposto piè di pagina 4">
            <a:extLst>
              <a:ext uri="{FF2B5EF4-FFF2-40B4-BE49-F238E27FC236}">
                <a16:creationId xmlns:a16="http://schemas.microsoft.com/office/drawing/2014/main" id="{159F4390-CA98-F2A8-78AA-1D62A6CC5529}"/>
              </a:ext>
            </a:extLst>
          </p:cNvPr>
          <p:cNvSpPr>
            <a:spLocks noGrp="1"/>
          </p:cNvSpPr>
          <p:nvPr>
            <p:ph type="ftr" sz="quarter" idx="11"/>
          </p:nvPr>
        </p:nvSpPr>
        <p:spPr/>
        <p:txBody>
          <a:bodyPr/>
          <a:lstStyle/>
          <a:p>
            <a:r>
              <a:rPr lang="en-US" dirty="0"/>
              <a:t>Matteo Francia – University of Bologna</a:t>
            </a:r>
          </a:p>
        </p:txBody>
      </p:sp>
      <p:sp>
        <p:nvSpPr>
          <p:cNvPr id="6" name="Segnaposto numero diapositiva 5">
            <a:extLst>
              <a:ext uri="{FF2B5EF4-FFF2-40B4-BE49-F238E27FC236}">
                <a16:creationId xmlns:a16="http://schemas.microsoft.com/office/drawing/2014/main" id="{E0A1ECED-A494-7567-A642-E5C4C2C6648A}"/>
              </a:ext>
            </a:extLst>
          </p:cNvPr>
          <p:cNvSpPr>
            <a:spLocks noGrp="1"/>
          </p:cNvSpPr>
          <p:nvPr>
            <p:ph type="sldNum" sz="quarter" idx="12"/>
          </p:nvPr>
        </p:nvSpPr>
        <p:spPr/>
        <p:txBody>
          <a:bodyPr/>
          <a:lstStyle/>
          <a:p>
            <a:fld id="{5DD6F1BA-2510-46FC-9346-AB1F3CA1593B}" type="slidenum">
              <a:rPr lang="en-US" smtClean="0"/>
              <a:t>114</a:t>
            </a:fld>
            <a:endParaRPr lang="en-US" dirty="0"/>
          </a:p>
        </p:txBody>
      </p:sp>
      <p:sp>
        <p:nvSpPr>
          <p:cNvPr id="10" name="Segnaposto contenuto 9">
            <a:extLst>
              <a:ext uri="{FF2B5EF4-FFF2-40B4-BE49-F238E27FC236}">
                <a16:creationId xmlns:a16="http://schemas.microsoft.com/office/drawing/2014/main" id="{15DE8BB6-38E0-17E0-CC71-EA49F334AF9C}"/>
              </a:ext>
            </a:extLst>
          </p:cNvPr>
          <p:cNvSpPr>
            <a:spLocks noGrp="1"/>
          </p:cNvSpPr>
          <p:nvPr>
            <p:ph idx="13"/>
          </p:nvPr>
        </p:nvSpPr>
        <p:spPr/>
        <p:txBody>
          <a:bodyPr/>
          <a:lstStyle/>
          <a:p>
            <a:endParaRPr lang="en-US" dirty="0"/>
          </a:p>
        </p:txBody>
      </p:sp>
      <p:sp>
        <p:nvSpPr>
          <p:cNvPr id="11" name="Rettangolo 10">
            <a:extLst>
              <a:ext uri="{FF2B5EF4-FFF2-40B4-BE49-F238E27FC236}">
                <a16:creationId xmlns:a16="http://schemas.microsoft.com/office/drawing/2014/main" id="{5C910442-2F1A-DC08-733F-9A10EDC20027}"/>
              </a:ext>
            </a:extLst>
          </p:cNvPr>
          <p:cNvSpPr/>
          <p:nvPr/>
        </p:nvSpPr>
        <p:spPr>
          <a:xfrm>
            <a:off x="1112481" y="3214760"/>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Streaming data</a:t>
            </a:r>
          </a:p>
        </p:txBody>
      </p:sp>
      <p:sp>
        <p:nvSpPr>
          <p:cNvPr id="12" name="Rettangolo 11">
            <a:extLst>
              <a:ext uri="{FF2B5EF4-FFF2-40B4-BE49-F238E27FC236}">
                <a16:creationId xmlns:a16="http://schemas.microsoft.com/office/drawing/2014/main" id="{C0A4CC6B-5F48-8ABC-F9AA-9F5BDDE51FDD}"/>
              </a:ext>
            </a:extLst>
          </p:cNvPr>
          <p:cNvSpPr/>
          <p:nvPr/>
        </p:nvSpPr>
        <p:spPr>
          <a:xfrm>
            <a:off x="1112481" y="3873467"/>
            <a:ext cx="1094445" cy="530352"/>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Batch</a:t>
            </a:r>
          </a:p>
          <a:p>
            <a:pPr algn="ctr"/>
            <a:r>
              <a:rPr lang="en-US" dirty="0">
                <a:latin typeface="Helvetica" panose="020B0604020202020204" pitchFamily="34" charset="0"/>
                <a:cs typeface="Helvetica" panose="020B0604020202020204" pitchFamily="34" charset="0"/>
              </a:rPr>
              <a:t>data</a:t>
            </a:r>
          </a:p>
        </p:txBody>
      </p:sp>
      <p:sp>
        <p:nvSpPr>
          <p:cNvPr id="13" name="Rettangolo 12">
            <a:extLst>
              <a:ext uri="{FF2B5EF4-FFF2-40B4-BE49-F238E27FC236}">
                <a16:creationId xmlns:a16="http://schemas.microsoft.com/office/drawing/2014/main" id="{A26CD8B1-5564-B289-020D-C0CF98C4DF42}"/>
              </a:ext>
            </a:extLst>
          </p:cNvPr>
          <p:cNvSpPr/>
          <p:nvPr/>
        </p:nvSpPr>
        <p:spPr>
          <a:xfrm>
            <a:off x="2689644" y="2671412"/>
            <a:ext cx="1094445" cy="2230042"/>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Ingestion</a:t>
            </a:r>
          </a:p>
        </p:txBody>
      </p:sp>
      <p:sp>
        <p:nvSpPr>
          <p:cNvPr id="14" name="Rettangolo 13">
            <a:extLst>
              <a:ext uri="{FF2B5EF4-FFF2-40B4-BE49-F238E27FC236}">
                <a16:creationId xmlns:a16="http://schemas.microsoft.com/office/drawing/2014/main" id="{B764F2A9-7650-4196-8264-85363AD1DD0B}"/>
              </a:ext>
            </a:extLst>
          </p:cNvPr>
          <p:cNvSpPr/>
          <p:nvPr/>
        </p:nvSpPr>
        <p:spPr>
          <a:xfrm>
            <a:off x="2689643" y="2165888"/>
            <a:ext cx="5901464" cy="365125"/>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Fast storage</a:t>
            </a:r>
          </a:p>
        </p:txBody>
      </p:sp>
      <p:sp>
        <p:nvSpPr>
          <p:cNvPr id="15" name="Rettangolo 14">
            <a:extLst>
              <a:ext uri="{FF2B5EF4-FFF2-40B4-BE49-F238E27FC236}">
                <a16:creationId xmlns:a16="http://schemas.microsoft.com/office/drawing/2014/main" id="{D87A77A2-D5F0-4955-65C4-45ED80A1D126}"/>
              </a:ext>
            </a:extLst>
          </p:cNvPr>
          <p:cNvSpPr/>
          <p:nvPr/>
        </p:nvSpPr>
        <p:spPr>
          <a:xfrm>
            <a:off x="3940741" y="2671412"/>
            <a:ext cx="4650366" cy="365125"/>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Real-time processing and analytics</a:t>
            </a:r>
          </a:p>
        </p:txBody>
      </p:sp>
      <p:sp>
        <p:nvSpPr>
          <p:cNvPr id="16" name="Rettangolo 15">
            <a:extLst>
              <a:ext uri="{FF2B5EF4-FFF2-40B4-BE49-F238E27FC236}">
                <a16:creationId xmlns:a16="http://schemas.microsoft.com/office/drawing/2014/main" id="{B9885CBE-FB70-1674-C843-B8BE60E7C64A}"/>
              </a:ext>
            </a:extLst>
          </p:cNvPr>
          <p:cNvSpPr/>
          <p:nvPr/>
        </p:nvSpPr>
        <p:spPr>
          <a:xfrm>
            <a:off x="3940741" y="4536329"/>
            <a:ext cx="4650366" cy="365125"/>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Batch processing and analytics</a:t>
            </a:r>
          </a:p>
        </p:txBody>
      </p:sp>
      <p:sp>
        <p:nvSpPr>
          <p:cNvPr id="17" name="Rettangolo 16">
            <a:extLst>
              <a:ext uri="{FF2B5EF4-FFF2-40B4-BE49-F238E27FC236}">
                <a16:creationId xmlns:a16="http://schemas.microsoft.com/office/drawing/2014/main" id="{C1EDB2D5-B2EC-0B0D-5ABB-77B7A2656D80}"/>
              </a:ext>
            </a:extLst>
          </p:cNvPr>
          <p:cNvSpPr/>
          <p:nvPr/>
        </p:nvSpPr>
        <p:spPr>
          <a:xfrm>
            <a:off x="3940741" y="3476429"/>
            <a:ext cx="1900077" cy="620009"/>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Operational metadata</a:t>
            </a:r>
          </a:p>
        </p:txBody>
      </p:sp>
      <p:sp>
        <p:nvSpPr>
          <p:cNvPr id="18" name="Rettangolo 17">
            <a:extLst>
              <a:ext uri="{FF2B5EF4-FFF2-40B4-BE49-F238E27FC236}">
                <a16:creationId xmlns:a16="http://schemas.microsoft.com/office/drawing/2014/main" id="{18003DF2-C549-9A3F-37E3-43112C98EE2D}"/>
              </a:ext>
            </a:extLst>
          </p:cNvPr>
          <p:cNvSpPr/>
          <p:nvPr/>
        </p:nvSpPr>
        <p:spPr>
          <a:xfrm>
            <a:off x="6170034" y="3476429"/>
            <a:ext cx="1900077" cy="620009"/>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Data</a:t>
            </a:r>
            <a:br>
              <a:rPr lang="en-US" dirty="0">
                <a:latin typeface="Helvetica" panose="020B0604020202020204" pitchFamily="34" charset="0"/>
                <a:cs typeface="Helvetica" panose="020B0604020202020204" pitchFamily="34" charset="0"/>
              </a:rPr>
            </a:br>
            <a:r>
              <a:rPr lang="en-US" dirty="0">
                <a:latin typeface="Helvetica" panose="020B0604020202020204" pitchFamily="34" charset="0"/>
                <a:cs typeface="Helvetica" panose="020B0604020202020204" pitchFamily="34" charset="0"/>
              </a:rPr>
              <a:t>warehouse</a:t>
            </a:r>
          </a:p>
        </p:txBody>
      </p:sp>
      <p:sp>
        <p:nvSpPr>
          <p:cNvPr id="19" name="Rettangolo 18">
            <a:extLst>
              <a:ext uri="{FF2B5EF4-FFF2-40B4-BE49-F238E27FC236}">
                <a16:creationId xmlns:a16="http://schemas.microsoft.com/office/drawing/2014/main" id="{CCD19751-B59E-F83B-438C-756CA5ADE903}"/>
              </a:ext>
            </a:extLst>
          </p:cNvPr>
          <p:cNvSpPr/>
          <p:nvPr/>
        </p:nvSpPr>
        <p:spPr>
          <a:xfrm>
            <a:off x="2689643" y="5041853"/>
            <a:ext cx="5901464" cy="365125"/>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Slow storage (data lake)</a:t>
            </a:r>
          </a:p>
        </p:txBody>
      </p:sp>
      <p:sp>
        <p:nvSpPr>
          <p:cNvPr id="20" name="Rettangolo 19">
            <a:extLst>
              <a:ext uri="{FF2B5EF4-FFF2-40B4-BE49-F238E27FC236}">
                <a16:creationId xmlns:a16="http://schemas.microsoft.com/office/drawing/2014/main" id="{80E85CE7-BCB9-1097-98F7-BDE42C2F987F}"/>
              </a:ext>
            </a:extLst>
          </p:cNvPr>
          <p:cNvSpPr/>
          <p:nvPr/>
        </p:nvSpPr>
        <p:spPr>
          <a:xfrm>
            <a:off x="2689643" y="5547378"/>
            <a:ext cx="5901464" cy="365125"/>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ETL tools overlay</a:t>
            </a:r>
          </a:p>
        </p:txBody>
      </p:sp>
      <p:sp>
        <p:nvSpPr>
          <p:cNvPr id="21" name="Rettangolo 20">
            <a:extLst>
              <a:ext uri="{FF2B5EF4-FFF2-40B4-BE49-F238E27FC236}">
                <a16:creationId xmlns:a16="http://schemas.microsoft.com/office/drawing/2014/main" id="{12606A71-754B-5667-75A6-4E8DC5FCEC2A}"/>
              </a:ext>
            </a:extLst>
          </p:cNvPr>
          <p:cNvSpPr/>
          <p:nvPr/>
        </p:nvSpPr>
        <p:spPr>
          <a:xfrm>
            <a:off x="2689643" y="1660363"/>
            <a:ext cx="5901464" cy="365125"/>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Orchestration</a:t>
            </a:r>
          </a:p>
        </p:txBody>
      </p:sp>
      <p:sp>
        <p:nvSpPr>
          <p:cNvPr id="22" name="Rettangolo 21">
            <a:extLst>
              <a:ext uri="{FF2B5EF4-FFF2-40B4-BE49-F238E27FC236}">
                <a16:creationId xmlns:a16="http://schemas.microsoft.com/office/drawing/2014/main" id="{48FE35F9-7848-EA8D-4A4F-696ECAC79BED}"/>
              </a:ext>
            </a:extLst>
          </p:cNvPr>
          <p:cNvSpPr/>
          <p:nvPr/>
        </p:nvSpPr>
        <p:spPr>
          <a:xfrm>
            <a:off x="9027571" y="2550033"/>
            <a:ext cx="1244403" cy="620009"/>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Data</a:t>
            </a:r>
            <a:br>
              <a:rPr lang="en-US" dirty="0">
                <a:latin typeface="Helvetica" panose="020B0604020202020204" pitchFamily="34" charset="0"/>
                <a:cs typeface="Helvetica" panose="020B0604020202020204" pitchFamily="34" charset="0"/>
              </a:rPr>
            </a:br>
            <a:r>
              <a:rPr lang="en-US" dirty="0">
                <a:latin typeface="Helvetica" panose="020B0604020202020204" pitchFamily="34" charset="0"/>
                <a:cs typeface="Helvetica" panose="020B0604020202020204" pitchFamily="34" charset="0"/>
              </a:rPr>
              <a:t>consumers</a:t>
            </a:r>
          </a:p>
        </p:txBody>
      </p:sp>
      <p:sp>
        <p:nvSpPr>
          <p:cNvPr id="23" name="Rettangolo 22">
            <a:extLst>
              <a:ext uri="{FF2B5EF4-FFF2-40B4-BE49-F238E27FC236}">
                <a16:creationId xmlns:a16="http://schemas.microsoft.com/office/drawing/2014/main" id="{3EC9D8C9-4EB0-5BB6-83A9-E0428F0C06E3}"/>
              </a:ext>
            </a:extLst>
          </p:cNvPr>
          <p:cNvSpPr/>
          <p:nvPr/>
        </p:nvSpPr>
        <p:spPr>
          <a:xfrm>
            <a:off x="9027571" y="3452334"/>
            <a:ext cx="1244403" cy="620009"/>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Data</a:t>
            </a:r>
            <a:br>
              <a:rPr lang="en-US" dirty="0">
                <a:latin typeface="Helvetica" panose="020B0604020202020204" pitchFamily="34" charset="0"/>
                <a:cs typeface="Helvetica" panose="020B0604020202020204" pitchFamily="34" charset="0"/>
              </a:rPr>
            </a:br>
            <a:r>
              <a:rPr lang="en-US" dirty="0">
                <a:latin typeface="Helvetica" panose="020B0604020202020204" pitchFamily="34" charset="0"/>
                <a:cs typeface="Helvetica" panose="020B0604020202020204" pitchFamily="34" charset="0"/>
              </a:rPr>
              <a:t>consumers</a:t>
            </a:r>
          </a:p>
        </p:txBody>
      </p:sp>
      <p:sp>
        <p:nvSpPr>
          <p:cNvPr id="24" name="Rettangolo 23">
            <a:extLst>
              <a:ext uri="{FF2B5EF4-FFF2-40B4-BE49-F238E27FC236}">
                <a16:creationId xmlns:a16="http://schemas.microsoft.com/office/drawing/2014/main" id="{7CFCC2EC-BB87-9CA0-0F5A-F4F8D597B9B1}"/>
              </a:ext>
            </a:extLst>
          </p:cNvPr>
          <p:cNvSpPr/>
          <p:nvPr/>
        </p:nvSpPr>
        <p:spPr>
          <a:xfrm>
            <a:off x="9027571" y="4914410"/>
            <a:ext cx="1244403" cy="620009"/>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Data</a:t>
            </a:r>
            <a:br>
              <a:rPr lang="en-US" dirty="0">
                <a:latin typeface="Helvetica" panose="020B0604020202020204" pitchFamily="34" charset="0"/>
                <a:cs typeface="Helvetica" panose="020B0604020202020204" pitchFamily="34" charset="0"/>
              </a:rPr>
            </a:br>
            <a:r>
              <a:rPr lang="en-US" dirty="0">
                <a:latin typeface="Helvetica" panose="020B0604020202020204" pitchFamily="34" charset="0"/>
                <a:cs typeface="Helvetica" panose="020B0604020202020204" pitchFamily="34" charset="0"/>
              </a:rPr>
              <a:t>consumers</a:t>
            </a:r>
          </a:p>
        </p:txBody>
      </p:sp>
      <p:sp>
        <p:nvSpPr>
          <p:cNvPr id="25" name="Freccia a destra 24">
            <a:extLst>
              <a:ext uri="{FF2B5EF4-FFF2-40B4-BE49-F238E27FC236}">
                <a16:creationId xmlns:a16="http://schemas.microsoft.com/office/drawing/2014/main" id="{DD1FC980-63F1-851E-14BC-4AB20A78863A}"/>
              </a:ext>
            </a:extLst>
          </p:cNvPr>
          <p:cNvSpPr/>
          <p:nvPr/>
        </p:nvSpPr>
        <p:spPr>
          <a:xfrm>
            <a:off x="2298207" y="338817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Freccia a destra 25">
            <a:extLst>
              <a:ext uri="{FF2B5EF4-FFF2-40B4-BE49-F238E27FC236}">
                <a16:creationId xmlns:a16="http://schemas.microsoft.com/office/drawing/2014/main" id="{1FA60A86-5706-4748-B5AB-1B1BA0402798}"/>
              </a:ext>
            </a:extLst>
          </p:cNvPr>
          <p:cNvSpPr/>
          <p:nvPr/>
        </p:nvSpPr>
        <p:spPr>
          <a:xfrm>
            <a:off x="2298207" y="4006947"/>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Freccia a destra 26">
            <a:extLst>
              <a:ext uri="{FF2B5EF4-FFF2-40B4-BE49-F238E27FC236}">
                <a16:creationId xmlns:a16="http://schemas.microsoft.com/office/drawing/2014/main" id="{A6C50C60-548C-F868-D14D-BEF5E12D3CAA}"/>
              </a:ext>
            </a:extLst>
          </p:cNvPr>
          <p:cNvSpPr/>
          <p:nvPr/>
        </p:nvSpPr>
        <p:spPr>
          <a:xfrm rot="5400000">
            <a:off x="3059656" y="4879883"/>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Freccia a destra 27">
            <a:extLst>
              <a:ext uri="{FF2B5EF4-FFF2-40B4-BE49-F238E27FC236}">
                <a16:creationId xmlns:a16="http://schemas.microsoft.com/office/drawing/2014/main" id="{3F254B02-31C5-1DD2-6140-75D8F04D55F9}"/>
              </a:ext>
            </a:extLst>
          </p:cNvPr>
          <p:cNvSpPr/>
          <p:nvPr/>
        </p:nvSpPr>
        <p:spPr>
          <a:xfrm rot="5400000">
            <a:off x="3975119" y="4879883"/>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Freccia a destra 28">
            <a:extLst>
              <a:ext uri="{FF2B5EF4-FFF2-40B4-BE49-F238E27FC236}">
                <a16:creationId xmlns:a16="http://schemas.microsoft.com/office/drawing/2014/main" id="{3832373E-4EAC-CCF5-8A44-6AC02C2A972B}"/>
              </a:ext>
            </a:extLst>
          </p:cNvPr>
          <p:cNvSpPr/>
          <p:nvPr/>
        </p:nvSpPr>
        <p:spPr>
          <a:xfrm rot="16200000">
            <a:off x="4217187" y="4879883"/>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Freccia a destra 29">
            <a:extLst>
              <a:ext uri="{FF2B5EF4-FFF2-40B4-BE49-F238E27FC236}">
                <a16:creationId xmlns:a16="http://schemas.microsoft.com/office/drawing/2014/main" id="{A4A4D7BC-E545-9629-C02F-91ED93300CA4}"/>
              </a:ext>
            </a:extLst>
          </p:cNvPr>
          <p:cNvSpPr/>
          <p:nvPr/>
        </p:nvSpPr>
        <p:spPr>
          <a:xfrm rot="16200000">
            <a:off x="3059656" y="2508786"/>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Freccia a destra 30">
            <a:extLst>
              <a:ext uri="{FF2B5EF4-FFF2-40B4-BE49-F238E27FC236}">
                <a16:creationId xmlns:a16="http://schemas.microsoft.com/office/drawing/2014/main" id="{90E71755-C500-AD71-DA75-5A435905468E}"/>
              </a:ext>
            </a:extLst>
          </p:cNvPr>
          <p:cNvSpPr/>
          <p:nvPr/>
        </p:nvSpPr>
        <p:spPr>
          <a:xfrm rot="5400000">
            <a:off x="3912034" y="2508786"/>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Freccia a destra 31">
            <a:extLst>
              <a:ext uri="{FF2B5EF4-FFF2-40B4-BE49-F238E27FC236}">
                <a16:creationId xmlns:a16="http://schemas.microsoft.com/office/drawing/2014/main" id="{97167046-B169-B279-B2FC-4FF4E248CDBD}"/>
              </a:ext>
            </a:extLst>
          </p:cNvPr>
          <p:cNvSpPr/>
          <p:nvPr/>
        </p:nvSpPr>
        <p:spPr>
          <a:xfrm rot="16200000">
            <a:off x="4154102" y="2508786"/>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Freccia a destra 32">
            <a:extLst>
              <a:ext uri="{FF2B5EF4-FFF2-40B4-BE49-F238E27FC236}">
                <a16:creationId xmlns:a16="http://schemas.microsoft.com/office/drawing/2014/main" id="{DE5BB605-33C2-3BEC-2F13-4E3BCAD9E4F7}"/>
              </a:ext>
            </a:extLst>
          </p:cNvPr>
          <p:cNvSpPr/>
          <p:nvPr/>
        </p:nvSpPr>
        <p:spPr>
          <a:xfrm rot="16200000">
            <a:off x="4710362" y="4209139"/>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Freccia a destra 33">
            <a:extLst>
              <a:ext uri="{FF2B5EF4-FFF2-40B4-BE49-F238E27FC236}">
                <a16:creationId xmlns:a16="http://schemas.microsoft.com/office/drawing/2014/main" id="{B3102140-D144-6D31-5BE4-DEE2D9D295E5}"/>
              </a:ext>
            </a:extLst>
          </p:cNvPr>
          <p:cNvSpPr/>
          <p:nvPr/>
        </p:nvSpPr>
        <p:spPr>
          <a:xfrm rot="16200000">
            <a:off x="6942863" y="4216663"/>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Freccia a destra 34">
            <a:extLst>
              <a:ext uri="{FF2B5EF4-FFF2-40B4-BE49-F238E27FC236}">
                <a16:creationId xmlns:a16="http://schemas.microsoft.com/office/drawing/2014/main" id="{93F8FA9F-0726-36FF-6C45-FB6F469B83C2}"/>
              </a:ext>
            </a:extLst>
          </p:cNvPr>
          <p:cNvSpPr/>
          <p:nvPr/>
        </p:nvSpPr>
        <p:spPr>
          <a:xfrm rot="5400000">
            <a:off x="4692425" y="3166992"/>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Freccia a destra 35">
            <a:extLst>
              <a:ext uri="{FF2B5EF4-FFF2-40B4-BE49-F238E27FC236}">
                <a16:creationId xmlns:a16="http://schemas.microsoft.com/office/drawing/2014/main" id="{767E6D89-FECE-56AA-9DFB-65BC06FE5333}"/>
              </a:ext>
            </a:extLst>
          </p:cNvPr>
          <p:cNvSpPr/>
          <p:nvPr/>
        </p:nvSpPr>
        <p:spPr>
          <a:xfrm rot="5400000">
            <a:off x="6942863" y="3156762"/>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Freccia a destra 36">
            <a:extLst>
              <a:ext uri="{FF2B5EF4-FFF2-40B4-BE49-F238E27FC236}">
                <a16:creationId xmlns:a16="http://schemas.microsoft.com/office/drawing/2014/main" id="{16984E9D-46AB-3AB3-8A33-E3A69BDF8D73}"/>
              </a:ext>
            </a:extLst>
          </p:cNvPr>
          <p:cNvSpPr/>
          <p:nvPr/>
        </p:nvSpPr>
        <p:spPr>
          <a:xfrm>
            <a:off x="8658060" y="2759327"/>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Freccia a destra 37">
            <a:extLst>
              <a:ext uri="{FF2B5EF4-FFF2-40B4-BE49-F238E27FC236}">
                <a16:creationId xmlns:a16="http://schemas.microsoft.com/office/drawing/2014/main" id="{F4597C42-B049-554C-D9E8-6C9056E33C84}"/>
              </a:ext>
            </a:extLst>
          </p:cNvPr>
          <p:cNvSpPr/>
          <p:nvPr/>
        </p:nvSpPr>
        <p:spPr>
          <a:xfrm>
            <a:off x="8098078" y="3650529"/>
            <a:ext cx="914400"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Freccia a destra 38">
            <a:extLst>
              <a:ext uri="{FF2B5EF4-FFF2-40B4-BE49-F238E27FC236}">
                <a16:creationId xmlns:a16="http://schemas.microsoft.com/office/drawing/2014/main" id="{20306465-F9ED-51DD-99B7-6A867B8781A1}"/>
              </a:ext>
            </a:extLst>
          </p:cNvPr>
          <p:cNvSpPr/>
          <p:nvPr/>
        </p:nvSpPr>
        <p:spPr>
          <a:xfrm>
            <a:off x="8658060" y="5121624"/>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75265823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27DA4FA-C65D-4646-BF43-DE8EAAEEDA26}"/>
              </a:ext>
            </a:extLst>
          </p:cNvPr>
          <p:cNvSpPr>
            <a:spLocks noGrp="1"/>
          </p:cNvSpPr>
          <p:nvPr>
            <p:ph type="title"/>
          </p:nvPr>
        </p:nvSpPr>
        <p:spPr/>
        <p:txBody>
          <a:bodyPr/>
          <a:lstStyle/>
          <a:p>
            <a:r>
              <a:rPr lang="en-US" noProof="0" dirty="0"/>
              <a:t>A tentative organization</a:t>
            </a:r>
          </a:p>
        </p:txBody>
      </p:sp>
      <p:sp>
        <p:nvSpPr>
          <p:cNvPr id="3" name="Segnaposto contenuto 2">
            <a:extLst>
              <a:ext uri="{FF2B5EF4-FFF2-40B4-BE49-F238E27FC236}">
                <a16:creationId xmlns:a16="http://schemas.microsoft.com/office/drawing/2014/main" id="{2BFEA8D2-1486-4D33-B179-897CF8F1E4A8}"/>
              </a:ext>
            </a:extLst>
          </p:cNvPr>
          <p:cNvSpPr>
            <a:spLocks noGrp="1"/>
          </p:cNvSpPr>
          <p:nvPr>
            <p:ph sz="half" idx="1"/>
          </p:nvPr>
        </p:nvSpPr>
        <p:spPr/>
        <p:txBody>
          <a:bodyPr/>
          <a:lstStyle/>
          <a:p>
            <a:r>
              <a:rPr lang="en-US" noProof="0" dirty="0"/>
              <a:t>This is not a sharp taxonomy</a:t>
            </a:r>
          </a:p>
          <a:p>
            <a:endParaRPr lang="en-US" noProof="0" dirty="0"/>
          </a:p>
          <a:p>
            <a:r>
              <a:rPr lang="en-US" noProof="0" dirty="0"/>
              <a:t>Ingestion vs Analytics</a:t>
            </a:r>
          </a:p>
          <a:p>
            <a:pPr lvl="1"/>
            <a:r>
              <a:rPr lang="en-US" noProof="0" dirty="0"/>
              <a:t>Data streams are used for ingestion</a:t>
            </a:r>
          </a:p>
          <a:p>
            <a:pPr lvl="1"/>
            <a:r>
              <a:rPr lang="en-US" noProof="0" dirty="0"/>
              <a:t>... and (event) processing</a:t>
            </a:r>
          </a:p>
        </p:txBody>
      </p:sp>
      <p:sp>
        <p:nvSpPr>
          <p:cNvPr id="4" name="Segnaposto piè di pagina 3">
            <a:extLst>
              <a:ext uri="{FF2B5EF4-FFF2-40B4-BE49-F238E27FC236}">
                <a16:creationId xmlns:a16="http://schemas.microsoft.com/office/drawing/2014/main" id="{6F417C20-FA64-4D55-804B-F3BABE04BC0F}"/>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9811CD8F-F257-4977-8723-F26E3E3FF932}"/>
              </a:ext>
            </a:extLst>
          </p:cNvPr>
          <p:cNvSpPr>
            <a:spLocks noGrp="1"/>
          </p:cNvSpPr>
          <p:nvPr>
            <p:ph type="sldNum" sz="quarter" idx="12"/>
          </p:nvPr>
        </p:nvSpPr>
        <p:spPr/>
        <p:txBody>
          <a:bodyPr/>
          <a:lstStyle/>
          <a:p>
            <a:fld id="{5DD6F1BA-2510-46FC-9346-AB1F3CA1593B}" type="slidenum">
              <a:rPr lang="it-IT" smtClean="0"/>
              <a:pPr/>
              <a:t>115</a:t>
            </a:fld>
            <a:endParaRPr lang="it-IT" dirty="0"/>
          </a:p>
        </p:txBody>
      </p:sp>
      <p:sp>
        <p:nvSpPr>
          <p:cNvPr id="7" name="Content Placeholder 6">
            <a:extLst>
              <a:ext uri="{FF2B5EF4-FFF2-40B4-BE49-F238E27FC236}">
                <a16:creationId xmlns:a16="http://schemas.microsoft.com/office/drawing/2014/main" id="{CBBBFD12-1DAD-4F88-9916-26A1915A670C}"/>
              </a:ext>
            </a:extLst>
          </p:cNvPr>
          <p:cNvSpPr>
            <a:spLocks noGrp="1"/>
          </p:cNvSpPr>
          <p:nvPr>
            <p:ph idx="13"/>
          </p:nvPr>
        </p:nvSpPr>
        <p:spPr/>
        <p:txBody>
          <a:bodyPr/>
          <a:lstStyle/>
          <a:p>
            <a:endParaRPr lang="en-US" dirty="0"/>
          </a:p>
        </p:txBody>
      </p:sp>
      <p:grpSp>
        <p:nvGrpSpPr>
          <p:cNvPr id="9" name="Segnaposto contenuto 9">
            <a:extLst>
              <a:ext uri="{FF2B5EF4-FFF2-40B4-BE49-F238E27FC236}">
                <a16:creationId xmlns:a16="http://schemas.microsoft.com/office/drawing/2014/main" id="{71ABA6C0-A284-4E2D-8FAC-F18DC9A736A5}"/>
              </a:ext>
            </a:extLst>
          </p:cNvPr>
          <p:cNvGrpSpPr/>
          <p:nvPr/>
        </p:nvGrpSpPr>
        <p:grpSpPr>
          <a:xfrm>
            <a:off x="6168410" y="2565214"/>
            <a:ext cx="5154656" cy="2887357"/>
            <a:chOff x="6168410" y="2565214"/>
            <a:chExt cx="5154656" cy="2887357"/>
          </a:xfrm>
        </p:grpSpPr>
        <p:sp>
          <p:nvSpPr>
            <p:cNvPr id="10" name="Freeform: Shape 9">
              <a:extLst>
                <a:ext uri="{FF2B5EF4-FFF2-40B4-BE49-F238E27FC236}">
                  <a16:creationId xmlns:a16="http://schemas.microsoft.com/office/drawing/2014/main" id="{3579493E-5092-47D3-9E43-F204495D4BAE}"/>
                </a:ext>
              </a:extLst>
            </p:cNvPr>
            <p:cNvSpPr/>
            <p:nvPr/>
          </p:nvSpPr>
          <p:spPr>
            <a:xfrm>
              <a:off x="6197283" y="4778892"/>
              <a:ext cx="1999538" cy="673679"/>
            </a:xfrm>
            <a:custGeom>
              <a:avLst/>
              <a:gdLst>
                <a:gd name="connsiteX0" fmla="*/ -209 w 1999538"/>
                <a:gd name="connsiteY0" fmla="*/ -158 h 673679"/>
                <a:gd name="connsiteX1" fmla="*/ 1999330 w 1999538"/>
                <a:gd name="connsiteY1" fmla="*/ -158 h 673679"/>
                <a:gd name="connsiteX2" fmla="*/ 1999330 w 1999538"/>
                <a:gd name="connsiteY2" fmla="*/ 673522 h 673679"/>
                <a:gd name="connsiteX3" fmla="*/ -209 w 1999538"/>
                <a:gd name="connsiteY3" fmla="*/ 673522 h 673679"/>
              </a:gdLst>
              <a:ahLst/>
              <a:cxnLst>
                <a:cxn ang="0">
                  <a:pos x="connsiteX0" y="connsiteY0"/>
                </a:cxn>
                <a:cxn ang="0">
                  <a:pos x="connsiteX1" y="connsiteY1"/>
                </a:cxn>
                <a:cxn ang="0">
                  <a:pos x="connsiteX2" y="connsiteY2"/>
                </a:cxn>
                <a:cxn ang="0">
                  <a:pos x="connsiteX3" y="connsiteY3"/>
                </a:cxn>
              </a:cxnLst>
              <a:rect l="l" t="t" r="r" b="b"/>
              <a:pathLst>
                <a:path w="1999538" h="673679">
                  <a:moveTo>
                    <a:pt x="-209" y="-158"/>
                  </a:moveTo>
                  <a:lnTo>
                    <a:pt x="1999330" y="-158"/>
                  </a:lnTo>
                  <a:lnTo>
                    <a:pt x="1999330" y="673522"/>
                  </a:lnTo>
                  <a:lnTo>
                    <a:pt x="-209" y="673522"/>
                  </a:lnTo>
                  <a:close/>
                </a:path>
              </a:pathLst>
            </a:custGeom>
            <a:solidFill>
              <a:srgbClr val="FFC000"/>
            </a:solidFill>
            <a:ln w="2389" cap="flat">
              <a:solidFill>
                <a:srgbClr val="000000"/>
              </a:solidFill>
              <a:prstDash val="solid"/>
              <a:miter/>
            </a:ln>
          </p:spPr>
          <p:txBody>
            <a:bodyPr rtlCol="0" anchor="ctr"/>
            <a:lstStyle/>
            <a:p>
              <a:endParaRPr lang="en-US" dirty="0"/>
            </a:p>
          </p:txBody>
        </p:sp>
        <p:sp>
          <p:nvSpPr>
            <p:cNvPr id="11" name="TextBox 10">
              <a:extLst>
                <a:ext uri="{FF2B5EF4-FFF2-40B4-BE49-F238E27FC236}">
                  <a16:creationId xmlns:a16="http://schemas.microsoft.com/office/drawing/2014/main" id="{2BD91242-60DE-448C-BE34-D33F2CDF2A5B}"/>
                </a:ext>
              </a:extLst>
            </p:cNvPr>
            <p:cNvSpPr txBox="1"/>
            <p:nvPr/>
          </p:nvSpPr>
          <p:spPr>
            <a:xfrm>
              <a:off x="6169922" y="4858591"/>
              <a:ext cx="1408403" cy="241942"/>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Ingestion (acquiring)</a:t>
              </a:r>
            </a:p>
          </p:txBody>
        </p:sp>
        <p:sp>
          <p:nvSpPr>
            <p:cNvPr id="12" name="TextBox 11">
              <a:extLst>
                <a:ext uri="{FF2B5EF4-FFF2-40B4-BE49-F238E27FC236}">
                  <a16:creationId xmlns:a16="http://schemas.microsoft.com/office/drawing/2014/main" id="{A6501AAC-1879-4F8E-9565-EAAD922F40C1}"/>
                </a:ext>
              </a:extLst>
            </p:cNvPr>
            <p:cNvSpPr txBox="1"/>
            <p:nvPr/>
          </p:nvSpPr>
          <p:spPr>
            <a:xfrm>
              <a:off x="6169922" y="5023427"/>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13" name="TextBox 12">
              <a:extLst>
                <a:ext uri="{FF2B5EF4-FFF2-40B4-BE49-F238E27FC236}">
                  <a16:creationId xmlns:a16="http://schemas.microsoft.com/office/drawing/2014/main" id="{85AEA633-4DB1-44BD-A5C3-E7F4BB7DC3CE}"/>
                </a:ext>
              </a:extLst>
            </p:cNvPr>
            <p:cNvSpPr txBox="1"/>
            <p:nvPr/>
          </p:nvSpPr>
          <p:spPr>
            <a:xfrm>
              <a:off x="6384926" y="5023427"/>
              <a:ext cx="469552"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Batch</a:t>
              </a:r>
            </a:p>
          </p:txBody>
        </p:sp>
        <p:sp>
          <p:nvSpPr>
            <p:cNvPr id="14" name="TextBox 13">
              <a:extLst>
                <a:ext uri="{FF2B5EF4-FFF2-40B4-BE49-F238E27FC236}">
                  <a16:creationId xmlns:a16="http://schemas.microsoft.com/office/drawing/2014/main" id="{FB5CF179-3DD3-4E58-B45E-ED79CBDFB786}"/>
                </a:ext>
              </a:extLst>
            </p:cNvPr>
            <p:cNvSpPr txBox="1"/>
            <p:nvPr/>
          </p:nvSpPr>
          <p:spPr>
            <a:xfrm>
              <a:off x="6169922" y="5159596"/>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15" name="TextBox 14">
              <a:extLst>
                <a:ext uri="{FF2B5EF4-FFF2-40B4-BE49-F238E27FC236}">
                  <a16:creationId xmlns:a16="http://schemas.microsoft.com/office/drawing/2014/main" id="{94F1ACEE-8CE2-4823-81E5-4ABF6B6E536E}"/>
                </a:ext>
              </a:extLst>
            </p:cNvPr>
            <p:cNvSpPr txBox="1"/>
            <p:nvPr/>
          </p:nvSpPr>
          <p:spPr>
            <a:xfrm>
              <a:off x="6384926" y="5159596"/>
              <a:ext cx="698889"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Streaming</a:t>
              </a:r>
            </a:p>
          </p:txBody>
        </p:sp>
        <p:sp>
          <p:nvSpPr>
            <p:cNvPr id="16" name="Freeform: Shape 15">
              <a:extLst>
                <a:ext uri="{FF2B5EF4-FFF2-40B4-BE49-F238E27FC236}">
                  <a16:creationId xmlns:a16="http://schemas.microsoft.com/office/drawing/2014/main" id="{7A82775D-DE1A-4C18-A9DE-9AB060F20E7C}"/>
                </a:ext>
              </a:extLst>
            </p:cNvPr>
            <p:cNvSpPr/>
            <p:nvPr/>
          </p:nvSpPr>
          <p:spPr>
            <a:xfrm>
              <a:off x="6197283" y="3410032"/>
              <a:ext cx="1999538" cy="1368859"/>
            </a:xfrm>
            <a:custGeom>
              <a:avLst/>
              <a:gdLst>
                <a:gd name="connsiteX0" fmla="*/ -209 w 1999538"/>
                <a:gd name="connsiteY0" fmla="*/ -158 h 1368859"/>
                <a:gd name="connsiteX1" fmla="*/ 1999330 w 1999538"/>
                <a:gd name="connsiteY1" fmla="*/ -158 h 1368859"/>
                <a:gd name="connsiteX2" fmla="*/ 1999330 w 1999538"/>
                <a:gd name="connsiteY2" fmla="*/ 1368701 h 1368859"/>
                <a:gd name="connsiteX3" fmla="*/ -209 w 1999538"/>
                <a:gd name="connsiteY3" fmla="*/ 1368701 h 1368859"/>
              </a:gdLst>
              <a:ahLst/>
              <a:cxnLst>
                <a:cxn ang="0">
                  <a:pos x="connsiteX0" y="connsiteY0"/>
                </a:cxn>
                <a:cxn ang="0">
                  <a:pos x="connsiteX1" y="connsiteY1"/>
                </a:cxn>
                <a:cxn ang="0">
                  <a:pos x="connsiteX2" y="connsiteY2"/>
                </a:cxn>
                <a:cxn ang="0">
                  <a:pos x="connsiteX3" y="connsiteY3"/>
                </a:cxn>
              </a:cxnLst>
              <a:rect l="l" t="t" r="r" b="b"/>
              <a:pathLst>
                <a:path w="1999538" h="1368859">
                  <a:moveTo>
                    <a:pt x="-209" y="-158"/>
                  </a:moveTo>
                  <a:lnTo>
                    <a:pt x="1999330" y="-158"/>
                  </a:lnTo>
                  <a:lnTo>
                    <a:pt x="1999330" y="1368701"/>
                  </a:lnTo>
                  <a:lnTo>
                    <a:pt x="-209" y="1368701"/>
                  </a:lnTo>
                  <a:close/>
                </a:path>
              </a:pathLst>
            </a:custGeom>
            <a:solidFill>
              <a:srgbClr val="FFC000"/>
            </a:solidFill>
            <a:ln w="2389" cap="flat">
              <a:solidFill>
                <a:srgbClr val="000000"/>
              </a:solidFill>
              <a:prstDash val="solid"/>
              <a:miter/>
            </a:ln>
          </p:spPr>
          <p:txBody>
            <a:bodyPr rtlCol="0" anchor="ctr"/>
            <a:lstStyle/>
            <a:p>
              <a:endParaRPr lang="en-US" dirty="0"/>
            </a:p>
          </p:txBody>
        </p:sp>
        <p:sp>
          <p:nvSpPr>
            <p:cNvPr id="17" name="TextBox 16">
              <a:extLst>
                <a:ext uri="{FF2B5EF4-FFF2-40B4-BE49-F238E27FC236}">
                  <a16:creationId xmlns:a16="http://schemas.microsoft.com/office/drawing/2014/main" id="{B147C89D-8E4B-4A3B-BB72-B9DE1A26ABCD}"/>
                </a:ext>
              </a:extLst>
            </p:cNvPr>
            <p:cNvSpPr txBox="1"/>
            <p:nvPr/>
          </p:nvSpPr>
          <p:spPr>
            <a:xfrm>
              <a:off x="6168410" y="3697569"/>
              <a:ext cx="1394070" cy="241942"/>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Analytics (analyzing)</a:t>
              </a:r>
            </a:p>
          </p:txBody>
        </p:sp>
        <p:sp>
          <p:nvSpPr>
            <p:cNvPr id="18" name="TextBox 17">
              <a:extLst>
                <a:ext uri="{FF2B5EF4-FFF2-40B4-BE49-F238E27FC236}">
                  <a16:creationId xmlns:a16="http://schemas.microsoft.com/office/drawing/2014/main" id="{687FC5E5-5DF2-46C7-937D-9BC61B72E240}"/>
                </a:ext>
              </a:extLst>
            </p:cNvPr>
            <p:cNvSpPr txBox="1"/>
            <p:nvPr/>
          </p:nvSpPr>
          <p:spPr>
            <a:xfrm>
              <a:off x="6168410" y="3862405"/>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19" name="TextBox 18">
              <a:extLst>
                <a:ext uri="{FF2B5EF4-FFF2-40B4-BE49-F238E27FC236}">
                  <a16:creationId xmlns:a16="http://schemas.microsoft.com/office/drawing/2014/main" id="{32396B16-DF73-49CE-A637-3782D64605E0}"/>
                </a:ext>
              </a:extLst>
            </p:cNvPr>
            <p:cNvSpPr txBox="1"/>
            <p:nvPr/>
          </p:nvSpPr>
          <p:spPr>
            <a:xfrm>
              <a:off x="6383414" y="3862405"/>
              <a:ext cx="749057"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Processing</a:t>
              </a:r>
            </a:p>
          </p:txBody>
        </p:sp>
        <p:sp>
          <p:nvSpPr>
            <p:cNvPr id="20" name="TextBox 19">
              <a:extLst>
                <a:ext uri="{FF2B5EF4-FFF2-40B4-BE49-F238E27FC236}">
                  <a16:creationId xmlns:a16="http://schemas.microsoft.com/office/drawing/2014/main" id="{69A51602-3D0D-4436-92B3-497454E4CF39}"/>
                </a:ext>
              </a:extLst>
            </p:cNvPr>
            <p:cNvSpPr txBox="1"/>
            <p:nvPr/>
          </p:nvSpPr>
          <p:spPr>
            <a:xfrm>
              <a:off x="6512416" y="3998574"/>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21" name="TextBox 20">
              <a:extLst>
                <a:ext uri="{FF2B5EF4-FFF2-40B4-BE49-F238E27FC236}">
                  <a16:creationId xmlns:a16="http://schemas.microsoft.com/office/drawing/2014/main" id="{2F93F51C-B740-446D-83F4-80E581A72662}"/>
                </a:ext>
              </a:extLst>
            </p:cNvPr>
            <p:cNvSpPr txBox="1"/>
            <p:nvPr/>
          </p:nvSpPr>
          <p:spPr>
            <a:xfrm>
              <a:off x="6727420" y="3998574"/>
              <a:ext cx="469552"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Batch</a:t>
              </a:r>
            </a:p>
          </p:txBody>
        </p:sp>
        <p:sp>
          <p:nvSpPr>
            <p:cNvPr id="22" name="TextBox 21">
              <a:extLst>
                <a:ext uri="{FF2B5EF4-FFF2-40B4-BE49-F238E27FC236}">
                  <a16:creationId xmlns:a16="http://schemas.microsoft.com/office/drawing/2014/main" id="{A12656DA-3940-48BD-A338-383ACE0CDE91}"/>
                </a:ext>
              </a:extLst>
            </p:cNvPr>
            <p:cNvSpPr txBox="1"/>
            <p:nvPr/>
          </p:nvSpPr>
          <p:spPr>
            <a:xfrm>
              <a:off x="6512416" y="4134744"/>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23" name="TextBox 22">
              <a:extLst>
                <a:ext uri="{FF2B5EF4-FFF2-40B4-BE49-F238E27FC236}">
                  <a16:creationId xmlns:a16="http://schemas.microsoft.com/office/drawing/2014/main" id="{123FDD04-72C0-4958-BCA3-A8E2C0FD963E}"/>
                </a:ext>
              </a:extLst>
            </p:cNvPr>
            <p:cNvSpPr txBox="1"/>
            <p:nvPr/>
          </p:nvSpPr>
          <p:spPr>
            <a:xfrm>
              <a:off x="6727420" y="4134744"/>
              <a:ext cx="698889"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Streaming</a:t>
              </a:r>
            </a:p>
          </p:txBody>
        </p:sp>
        <p:sp>
          <p:nvSpPr>
            <p:cNvPr id="24" name="TextBox 23">
              <a:extLst>
                <a:ext uri="{FF2B5EF4-FFF2-40B4-BE49-F238E27FC236}">
                  <a16:creationId xmlns:a16="http://schemas.microsoft.com/office/drawing/2014/main" id="{A6861815-6E9D-4BD6-8DD0-3E0E6E00764E}"/>
                </a:ext>
              </a:extLst>
            </p:cNvPr>
            <p:cNvSpPr txBox="1"/>
            <p:nvPr/>
          </p:nvSpPr>
          <p:spPr>
            <a:xfrm>
              <a:off x="6168410" y="4278080"/>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25" name="TextBox 24">
              <a:extLst>
                <a:ext uri="{FF2B5EF4-FFF2-40B4-BE49-F238E27FC236}">
                  <a16:creationId xmlns:a16="http://schemas.microsoft.com/office/drawing/2014/main" id="{82D26A8A-5414-4467-AE96-7453D31297C8}"/>
                </a:ext>
              </a:extLst>
            </p:cNvPr>
            <p:cNvSpPr txBox="1"/>
            <p:nvPr/>
          </p:nvSpPr>
          <p:spPr>
            <a:xfrm>
              <a:off x="6383414" y="4278080"/>
              <a:ext cx="1028562"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Machine learning</a:t>
              </a:r>
            </a:p>
          </p:txBody>
        </p:sp>
        <p:sp>
          <p:nvSpPr>
            <p:cNvPr id="26" name="Freeform: Shape 25">
              <a:extLst>
                <a:ext uri="{FF2B5EF4-FFF2-40B4-BE49-F238E27FC236}">
                  <a16:creationId xmlns:a16="http://schemas.microsoft.com/office/drawing/2014/main" id="{C6A12E04-3787-4531-B395-125F29CED93A}"/>
                </a:ext>
              </a:extLst>
            </p:cNvPr>
            <p:cNvSpPr/>
            <p:nvPr/>
          </p:nvSpPr>
          <p:spPr>
            <a:xfrm>
              <a:off x="6197283" y="2836688"/>
              <a:ext cx="1999538" cy="573344"/>
            </a:xfrm>
            <a:custGeom>
              <a:avLst/>
              <a:gdLst>
                <a:gd name="connsiteX0" fmla="*/ -209 w 1999538"/>
                <a:gd name="connsiteY0" fmla="*/ -158 h 573344"/>
                <a:gd name="connsiteX1" fmla="*/ 1999330 w 1999538"/>
                <a:gd name="connsiteY1" fmla="*/ -158 h 573344"/>
                <a:gd name="connsiteX2" fmla="*/ 1999330 w 1999538"/>
                <a:gd name="connsiteY2" fmla="*/ 573186 h 573344"/>
                <a:gd name="connsiteX3" fmla="*/ -209 w 1999538"/>
                <a:gd name="connsiteY3" fmla="*/ 573186 h 573344"/>
              </a:gdLst>
              <a:ahLst/>
              <a:cxnLst>
                <a:cxn ang="0">
                  <a:pos x="connsiteX0" y="connsiteY0"/>
                </a:cxn>
                <a:cxn ang="0">
                  <a:pos x="connsiteX1" y="connsiteY1"/>
                </a:cxn>
                <a:cxn ang="0">
                  <a:pos x="connsiteX2" y="connsiteY2"/>
                </a:cxn>
                <a:cxn ang="0">
                  <a:pos x="connsiteX3" y="connsiteY3"/>
                </a:cxn>
              </a:cxnLst>
              <a:rect l="l" t="t" r="r" b="b"/>
              <a:pathLst>
                <a:path w="1999538" h="573344">
                  <a:moveTo>
                    <a:pt x="-209" y="-158"/>
                  </a:moveTo>
                  <a:lnTo>
                    <a:pt x="1999330" y="-158"/>
                  </a:lnTo>
                  <a:lnTo>
                    <a:pt x="1999330" y="573186"/>
                  </a:lnTo>
                  <a:lnTo>
                    <a:pt x="-209" y="573186"/>
                  </a:lnTo>
                  <a:close/>
                </a:path>
              </a:pathLst>
            </a:custGeom>
            <a:noFill/>
            <a:ln w="2389" cap="flat">
              <a:solidFill>
                <a:srgbClr val="000000"/>
              </a:solidFill>
              <a:prstDash val="solid"/>
              <a:miter/>
            </a:ln>
          </p:spPr>
          <p:txBody>
            <a:bodyPr rtlCol="0" anchor="ctr"/>
            <a:lstStyle/>
            <a:p>
              <a:endParaRPr lang="en-US" dirty="0"/>
            </a:p>
          </p:txBody>
        </p:sp>
        <p:sp>
          <p:nvSpPr>
            <p:cNvPr id="27" name="TextBox 26">
              <a:extLst>
                <a:ext uri="{FF2B5EF4-FFF2-40B4-BE49-F238E27FC236}">
                  <a16:creationId xmlns:a16="http://schemas.microsoft.com/office/drawing/2014/main" id="{70954FB2-17C4-4803-B08E-6F5D307704EA}"/>
                </a:ext>
              </a:extLst>
            </p:cNvPr>
            <p:cNvSpPr txBox="1"/>
            <p:nvPr/>
          </p:nvSpPr>
          <p:spPr>
            <a:xfrm>
              <a:off x="6168410" y="2866219"/>
              <a:ext cx="1179065" cy="241942"/>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Serve (deciding)</a:t>
              </a:r>
            </a:p>
          </p:txBody>
        </p:sp>
        <p:sp>
          <p:nvSpPr>
            <p:cNvPr id="28" name="TextBox 27">
              <a:extLst>
                <a:ext uri="{FF2B5EF4-FFF2-40B4-BE49-F238E27FC236}">
                  <a16:creationId xmlns:a16="http://schemas.microsoft.com/office/drawing/2014/main" id="{487EBCB8-E813-47F5-9AEB-74CC3B394459}"/>
                </a:ext>
              </a:extLst>
            </p:cNvPr>
            <p:cNvSpPr txBox="1"/>
            <p:nvPr/>
          </p:nvSpPr>
          <p:spPr>
            <a:xfrm>
              <a:off x="6168410" y="3031056"/>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29" name="TextBox 28">
              <a:extLst>
                <a:ext uri="{FF2B5EF4-FFF2-40B4-BE49-F238E27FC236}">
                  <a16:creationId xmlns:a16="http://schemas.microsoft.com/office/drawing/2014/main" id="{6ACE812D-BC21-41AE-AF74-3E3F160CA8C9}"/>
                </a:ext>
              </a:extLst>
            </p:cNvPr>
            <p:cNvSpPr txBox="1"/>
            <p:nvPr/>
          </p:nvSpPr>
          <p:spPr>
            <a:xfrm>
              <a:off x="6383414" y="3031056"/>
              <a:ext cx="412217"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SQL</a:t>
              </a:r>
            </a:p>
          </p:txBody>
        </p:sp>
        <p:sp>
          <p:nvSpPr>
            <p:cNvPr id="30" name="TextBox 29">
              <a:extLst>
                <a:ext uri="{FF2B5EF4-FFF2-40B4-BE49-F238E27FC236}">
                  <a16:creationId xmlns:a16="http://schemas.microsoft.com/office/drawing/2014/main" id="{816BD7D7-6865-4929-96B4-0A3D8288466D}"/>
                </a:ext>
              </a:extLst>
            </p:cNvPr>
            <p:cNvSpPr txBox="1"/>
            <p:nvPr/>
          </p:nvSpPr>
          <p:spPr>
            <a:xfrm>
              <a:off x="6168410" y="3167225"/>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31" name="TextBox 30">
              <a:extLst>
                <a:ext uri="{FF2B5EF4-FFF2-40B4-BE49-F238E27FC236}">
                  <a16:creationId xmlns:a16="http://schemas.microsoft.com/office/drawing/2014/main" id="{303C2437-B05E-4272-BF17-ED2DAE0414AD}"/>
                </a:ext>
              </a:extLst>
            </p:cNvPr>
            <p:cNvSpPr txBox="1"/>
            <p:nvPr/>
          </p:nvSpPr>
          <p:spPr>
            <a:xfrm>
              <a:off x="6383414" y="3167225"/>
              <a:ext cx="1279401"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BI tools (e.g., Tableau)</a:t>
              </a:r>
            </a:p>
          </p:txBody>
        </p:sp>
        <p:grpSp>
          <p:nvGrpSpPr>
            <p:cNvPr id="32" name="Segnaposto contenuto 9">
              <a:extLst>
                <a:ext uri="{FF2B5EF4-FFF2-40B4-BE49-F238E27FC236}">
                  <a16:creationId xmlns:a16="http://schemas.microsoft.com/office/drawing/2014/main" id="{71ABA6C0-A284-4E2D-8FAC-F18DC9A736A5}"/>
                </a:ext>
              </a:extLst>
            </p:cNvPr>
            <p:cNvGrpSpPr/>
            <p:nvPr/>
          </p:nvGrpSpPr>
          <p:grpSpPr>
            <a:xfrm>
              <a:off x="7764201" y="2883608"/>
              <a:ext cx="342064" cy="336167"/>
              <a:chOff x="7764201" y="2883608"/>
              <a:chExt cx="342064" cy="336167"/>
            </a:xfrm>
            <a:solidFill>
              <a:srgbClr val="333F50"/>
            </a:solidFill>
          </p:grpSpPr>
          <p:sp>
            <p:nvSpPr>
              <p:cNvPr id="33" name="Freeform: Shape 32">
                <a:extLst>
                  <a:ext uri="{FF2B5EF4-FFF2-40B4-BE49-F238E27FC236}">
                    <a16:creationId xmlns:a16="http://schemas.microsoft.com/office/drawing/2014/main" id="{ADB795C4-D72C-4071-9331-1D1C408E8E19}"/>
                  </a:ext>
                </a:extLst>
              </p:cNvPr>
              <p:cNvSpPr/>
              <p:nvPr/>
            </p:nvSpPr>
            <p:spPr>
              <a:xfrm>
                <a:off x="7885006" y="2883608"/>
                <a:ext cx="221259" cy="217019"/>
              </a:xfrm>
              <a:custGeom>
                <a:avLst/>
                <a:gdLst>
                  <a:gd name="connsiteX0" fmla="*/ 182508 w 221259"/>
                  <a:gd name="connsiteY0" fmla="*/ 38339 h 217019"/>
                  <a:gd name="connsiteX1" fmla="*/ 178178 w 221259"/>
                  <a:gd name="connsiteY1" fmla="*/ 42 h 217019"/>
                  <a:gd name="connsiteX2" fmla="*/ 130549 w 221259"/>
                  <a:gd name="connsiteY2" fmla="*/ 46850 h 217019"/>
                  <a:gd name="connsiteX3" fmla="*/ 133146 w 221259"/>
                  <a:gd name="connsiteY3" fmla="*/ 68977 h 217019"/>
                  <a:gd name="connsiteX4" fmla="*/ 63867 w 221259"/>
                  <a:gd name="connsiteY4" fmla="*/ 137062 h 217019"/>
                  <a:gd name="connsiteX5" fmla="*/ 43517 w 221259"/>
                  <a:gd name="connsiteY5" fmla="*/ 131956 h 217019"/>
                  <a:gd name="connsiteX6" fmla="*/ 218 w 221259"/>
                  <a:gd name="connsiteY6" fmla="*/ 174509 h 217019"/>
                  <a:gd name="connsiteX7" fmla="*/ 43517 w 221259"/>
                  <a:gd name="connsiteY7" fmla="*/ 217062 h 217019"/>
                  <a:gd name="connsiteX8" fmla="*/ 86816 w 221259"/>
                  <a:gd name="connsiteY8" fmla="*/ 174509 h 217019"/>
                  <a:gd name="connsiteX9" fmla="*/ 82053 w 221259"/>
                  <a:gd name="connsiteY9" fmla="*/ 154935 h 217019"/>
                  <a:gd name="connsiteX10" fmla="*/ 151332 w 221259"/>
                  <a:gd name="connsiteY10" fmla="*/ 86850 h 217019"/>
                  <a:gd name="connsiteX11" fmla="*/ 173848 w 221259"/>
                  <a:gd name="connsiteY11" fmla="*/ 89403 h 217019"/>
                  <a:gd name="connsiteX12" fmla="*/ 221477 w 221259"/>
                  <a:gd name="connsiteY12" fmla="*/ 42595 h 217019"/>
                  <a:gd name="connsiteX13" fmla="*/ 182508 w 221259"/>
                  <a:gd name="connsiteY13" fmla="*/ 38339 h 217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1259" h="217019">
                    <a:moveTo>
                      <a:pt x="182508" y="38339"/>
                    </a:moveTo>
                    <a:lnTo>
                      <a:pt x="178178" y="42"/>
                    </a:lnTo>
                    <a:lnTo>
                      <a:pt x="130549" y="46850"/>
                    </a:lnTo>
                    <a:lnTo>
                      <a:pt x="133146" y="68977"/>
                    </a:lnTo>
                    <a:lnTo>
                      <a:pt x="63867" y="137062"/>
                    </a:lnTo>
                    <a:cubicBezTo>
                      <a:pt x="57806" y="134084"/>
                      <a:pt x="50878" y="131956"/>
                      <a:pt x="43517" y="131956"/>
                    </a:cubicBezTo>
                    <a:cubicBezTo>
                      <a:pt x="19703" y="131956"/>
                      <a:pt x="218" y="151105"/>
                      <a:pt x="218" y="174509"/>
                    </a:cubicBezTo>
                    <a:cubicBezTo>
                      <a:pt x="218" y="197913"/>
                      <a:pt x="19703" y="217062"/>
                      <a:pt x="43517" y="217062"/>
                    </a:cubicBezTo>
                    <a:cubicBezTo>
                      <a:pt x="67331" y="217062"/>
                      <a:pt x="86816" y="197913"/>
                      <a:pt x="86816" y="174509"/>
                    </a:cubicBezTo>
                    <a:cubicBezTo>
                      <a:pt x="86816" y="167275"/>
                      <a:pt x="85084" y="160892"/>
                      <a:pt x="82053" y="154935"/>
                    </a:cubicBezTo>
                    <a:lnTo>
                      <a:pt x="151332" y="86850"/>
                    </a:lnTo>
                    <a:lnTo>
                      <a:pt x="173848" y="89403"/>
                    </a:lnTo>
                    <a:lnTo>
                      <a:pt x="221477" y="42595"/>
                    </a:lnTo>
                    <a:lnTo>
                      <a:pt x="182508" y="38339"/>
                    </a:lnTo>
                    <a:close/>
                  </a:path>
                </a:pathLst>
              </a:custGeom>
              <a:solidFill>
                <a:srgbClr val="333F50"/>
              </a:solidFill>
              <a:ln w="7230" cap="flat">
                <a:no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6931B875-285A-4328-ABAE-8FBD9EE2C7B9}"/>
                  </a:ext>
                </a:extLst>
              </p:cNvPr>
              <p:cNvSpPr/>
              <p:nvPr/>
            </p:nvSpPr>
            <p:spPr>
              <a:xfrm>
                <a:off x="7764201" y="2896374"/>
                <a:ext cx="329074" cy="323401"/>
              </a:xfrm>
              <a:custGeom>
                <a:avLst/>
                <a:gdLst>
                  <a:gd name="connsiteX0" fmla="*/ 306777 w 329074"/>
                  <a:gd name="connsiteY0" fmla="*/ 88552 h 323401"/>
                  <a:gd name="connsiteX1" fmla="*/ 301147 w 329074"/>
                  <a:gd name="connsiteY1" fmla="*/ 94510 h 323401"/>
                  <a:gd name="connsiteX2" fmla="*/ 292921 w 329074"/>
                  <a:gd name="connsiteY2" fmla="*/ 93658 h 323401"/>
                  <a:gd name="connsiteX3" fmla="*/ 283828 w 329074"/>
                  <a:gd name="connsiteY3" fmla="*/ 92382 h 323401"/>
                  <a:gd name="connsiteX4" fmla="*/ 303313 w 329074"/>
                  <a:gd name="connsiteY4" fmla="*/ 161743 h 323401"/>
                  <a:gd name="connsiteX5" fmla="*/ 164755 w 329074"/>
                  <a:gd name="connsiteY5" fmla="*/ 297912 h 323401"/>
                  <a:gd name="connsiteX6" fmla="*/ 26197 w 329074"/>
                  <a:gd name="connsiteY6" fmla="*/ 161743 h 323401"/>
                  <a:gd name="connsiteX7" fmla="*/ 164755 w 329074"/>
                  <a:gd name="connsiteY7" fmla="*/ 25574 h 323401"/>
                  <a:gd name="connsiteX8" fmla="*/ 235333 w 329074"/>
                  <a:gd name="connsiteY8" fmla="*/ 44723 h 323401"/>
                  <a:gd name="connsiteX9" fmla="*/ 234467 w 329074"/>
                  <a:gd name="connsiteY9" fmla="*/ 36212 h 323401"/>
                  <a:gd name="connsiteX10" fmla="*/ 233167 w 329074"/>
                  <a:gd name="connsiteY10" fmla="*/ 27701 h 323401"/>
                  <a:gd name="connsiteX11" fmla="*/ 239230 w 329074"/>
                  <a:gd name="connsiteY11" fmla="*/ 21744 h 323401"/>
                  <a:gd name="connsiteX12" fmla="*/ 242260 w 329074"/>
                  <a:gd name="connsiteY12" fmla="*/ 18765 h 323401"/>
                  <a:gd name="connsiteX13" fmla="*/ 164755 w 329074"/>
                  <a:gd name="connsiteY13" fmla="*/ 42 h 323401"/>
                  <a:gd name="connsiteX14" fmla="*/ 217 w 329074"/>
                  <a:gd name="connsiteY14" fmla="*/ 161743 h 323401"/>
                  <a:gd name="connsiteX15" fmla="*/ 164755 w 329074"/>
                  <a:gd name="connsiteY15" fmla="*/ 323444 h 323401"/>
                  <a:gd name="connsiteX16" fmla="*/ 329292 w 329074"/>
                  <a:gd name="connsiteY16" fmla="*/ 161743 h 323401"/>
                  <a:gd name="connsiteX17" fmla="*/ 309807 w 329074"/>
                  <a:gd name="connsiteY17" fmla="*/ 85999 h 323401"/>
                  <a:gd name="connsiteX18" fmla="*/ 306777 w 329074"/>
                  <a:gd name="connsiteY18" fmla="*/ 88552 h 323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29074" h="323401">
                    <a:moveTo>
                      <a:pt x="306777" y="88552"/>
                    </a:moveTo>
                    <a:lnTo>
                      <a:pt x="301147" y="94510"/>
                    </a:lnTo>
                    <a:lnTo>
                      <a:pt x="292921" y="93658"/>
                    </a:lnTo>
                    <a:lnTo>
                      <a:pt x="283828" y="92382"/>
                    </a:lnTo>
                    <a:cubicBezTo>
                      <a:pt x="295952" y="112807"/>
                      <a:pt x="303313" y="136211"/>
                      <a:pt x="303313" y="161743"/>
                    </a:cubicBezTo>
                    <a:cubicBezTo>
                      <a:pt x="303313" y="236636"/>
                      <a:pt x="240962" y="297912"/>
                      <a:pt x="164755" y="297912"/>
                    </a:cubicBezTo>
                    <a:cubicBezTo>
                      <a:pt x="88548" y="297912"/>
                      <a:pt x="26197" y="236636"/>
                      <a:pt x="26197" y="161743"/>
                    </a:cubicBezTo>
                    <a:cubicBezTo>
                      <a:pt x="26197" y="86850"/>
                      <a:pt x="88548" y="25574"/>
                      <a:pt x="164755" y="25574"/>
                    </a:cubicBezTo>
                    <a:cubicBezTo>
                      <a:pt x="190301" y="25574"/>
                      <a:pt x="214549" y="32382"/>
                      <a:pt x="235333" y="44723"/>
                    </a:cubicBezTo>
                    <a:lnTo>
                      <a:pt x="234467" y="36212"/>
                    </a:lnTo>
                    <a:lnTo>
                      <a:pt x="233167" y="27701"/>
                    </a:lnTo>
                    <a:lnTo>
                      <a:pt x="239230" y="21744"/>
                    </a:lnTo>
                    <a:lnTo>
                      <a:pt x="242260" y="18765"/>
                    </a:lnTo>
                    <a:cubicBezTo>
                      <a:pt x="218879" y="6850"/>
                      <a:pt x="192900" y="42"/>
                      <a:pt x="164755" y="42"/>
                    </a:cubicBezTo>
                    <a:cubicBezTo>
                      <a:pt x="73826" y="42"/>
                      <a:pt x="217" y="72382"/>
                      <a:pt x="217" y="161743"/>
                    </a:cubicBezTo>
                    <a:cubicBezTo>
                      <a:pt x="217" y="251104"/>
                      <a:pt x="73826" y="323444"/>
                      <a:pt x="164755" y="323444"/>
                    </a:cubicBezTo>
                    <a:cubicBezTo>
                      <a:pt x="255683" y="323444"/>
                      <a:pt x="329292" y="251104"/>
                      <a:pt x="329292" y="161743"/>
                    </a:cubicBezTo>
                    <a:cubicBezTo>
                      <a:pt x="329292" y="134084"/>
                      <a:pt x="322364" y="108552"/>
                      <a:pt x="309807" y="85999"/>
                    </a:cubicBezTo>
                    <a:lnTo>
                      <a:pt x="306777" y="88552"/>
                    </a:lnTo>
                    <a:close/>
                  </a:path>
                </a:pathLst>
              </a:custGeom>
              <a:solidFill>
                <a:srgbClr val="333F50"/>
              </a:solidFill>
              <a:ln w="7230"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FB011292-BF5D-4869-A1E6-B665DFB671DC}"/>
                  </a:ext>
                </a:extLst>
              </p:cNvPr>
              <p:cNvSpPr/>
              <p:nvPr/>
            </p:nvSpPr>
            <p:spPr>
              <a:xfrm>
                <a:off x="7824820" y="2955948"/>
                <a:ext cx="207836" cy="204253"/>
              </a:xfrm>
              <a:custGeom>
                <a:avLst/>
                <a:gdLst>
                  <a:gd name="connsiteX0" fmla="*/ 176445 w 207836"/>
                  <a:gd name="connsiteY0" fmla="*/ 73233 h 204253"/>
                  <a:gd name="connsiteX1" fmla="*/ 182074 w 207836"/>
                  <a:gd name="connsiteY1" fmla="*/ 102169 h 204253"/>
                  <a:gd name="connsiteX2" fmla="*/ 104136 w 207836"/>
                  <a:gd name="connsiteY2" fmla="*/ 178764 h 204253"/>
                  <a:gd name="connsiteX3" fmla="*/ 26197 w 207836"/>
                  <a:gd name="connsiteY3" fmla="*/ 102169 h 204253"/>
                  <a:gd name="connsiteX4" fmla="*/ 104136 w 207836"/>
                  <a:gd name="connsiteY4" fmla="*/ 25574 h 204253"/>
                  <a:gd name="connsiteX5" fmla="*/ 133579 w 207836"/>
                  <a:gd name="connsiteY5" fmla="*/ 31106 h 204253"/>
                  <a:gd name="connsiteX6" fmla="*/ 153063 w 207836"/>
                  <a:gd name="connsiteY6" fmla="*/ 11957 h 204253"/>
                  <a:gd name="connsiteX7" fmla="*/ 104136 w 207836"/>
                  <a:gd name="connsiteY7" fmla="*/ 42 h 204253"/>
                  <a:gd name="connsiteX8" fmla="*/ 217 w 207836"/>
                  <a:gd name="connsiteY8" fmla="*/ 102169 h 204253"/>
                  <a:gd name="connsiteX9" fmla="*/ 104136 w 207836"/>
                  <a:gd name="connsiteY9" fmla="*/ 204296 h 204253"/>
                  <a:gd name="connsiteX10" fmla="*/ 208054 w 207836"/>
                  <a:gd name="connsiteY10" fmla="*/ 102169 h 204253"/>
                  <a:gd name="connsiteX11" fmla="*/ 195930 w 207836"/>
                  <a:gd name="connsiteY11" fmla="*/ 54084 h 204253"/>
                  <a:gd name="connsiteX12" fmla="*/ 176445 w 207836"/>
                  <a:gd name="connsiteY12" fmla="*/ 73233 h 204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7836" h="204253">
                    <a:moveTo>
                      <a:pt x="176445" y="73233"/>
                    </a:moveTo>
                    <a:cubicBezTo>
                      <a:pt x="180342" y="82169"/>
                      <a:pt x="182074" y="91956"/>
                      <a:pt x="182074" y="102169"/>
                    </a:cubicBezTo>
                    <a:cubicBezTo>
                      <a:pt x="182074" y="144296"/>
                      <a:pt x="147002" y="178764"/>
                      <a:pt x="104136" y="178764"/>
                    </a:cubicBezTo>
                    <a:cubicBezTo>
                      <a:pt x="61269" y="178764"/>
                      <a:pt x="26197" y="144296"/>
                      <a:pt x="26197" y="102169"/>
                    </a:cubicBezTo>
                    <a:cubicBezTo>
                      <a:pt x="26197" y="60042"/>
                      <a:pt x="61269" y="25574"/>
                      <a:pt x="104136" y="25574"/>
                    </a:cubicBezTo>
                    <a:cubicBezTo>
                      <a:pt x="114528" y="25574"/>
                      <a:pt x="124486" y="27702"/>
                      <a:pt x="133579" y="31106"/>
                    </a:cubicBezTo>
                    <a:lnTo>
                      <a:pt x="153063" y="11957"/>
                    </a:lnTo>
                    <a:cubicBezTo>
                      <a:pt x="138342" y="4298"/>
                      <a:pt x="121888" y="42"/>
                      <a:pt x="104136" y="42"/>
                    </a:cubicBezTo>
                    <a:cubicBezTo>
                      <a:pt x="46981" y="42"/>
                      <a:pt x="217" y="45999"/>
                      <a:pt x="217" y="102169"/>
                    </a:cubicBezTo>
                    <a:cubicBezTo>
                      <a:pt x="217" y="158339"/>
                      <a:pt x="46981" y="204296"/>
                      <a:pt x="104136" y="204296"/>
                    </a:cubicBezTo>
                    <a:cubicBezTo>
                      <a:pt x="161291" y="204296"/>
                      <a:pt x="208054" y="158339"/>
                      <a:pt x="208054" y="102169"/>
                    </a:cubicBezTo>
                    <a:cubicBezTo>
                      <a:pt x="208054" y="84723"/>
                      <a:pt x="203724" y="68552"/>
                      <a:pt x="195930" y="54084"/>
                    </a:cubicBezTo>
                    <a:lnTo>
                      <a:pt x="176445" y="73233"/>
                    </a:lnTo>
                    <a:close/>
                  </a:path>
                </a:pathLst>
              </a:custGeom>
              <a:solidFill>
                <a:srgbClr val="333F50"/>
              </a:solidFill>
              <a:ln w="7230" cap="flat">
                <a:noFill/>
                <a:prstDash val="solid"/>
                <a:miter/>
              </a:ln>
            </p:spPr>
            <p:txBody>
              <a:bodyPr rtlCol="0" anchor="ctr"/>
              <a:lstStyle/>
              <a:p>
                <a:endParaRPr lang="en-US" dirty="0"/>
              </a:p>
            </p:txBody>
          </p:sp>
        </p:grpSp>
        <p:grpSp>
          <p:nvGrpSpPr>
            <p:cNvPr id="36" name="Segnaposto contenuto 9">
              <a:extLst>
                <a:ext uri="{FF2B5EF4-FFF2-40B4-BE49-F238E27FC236}">
                  <a16:creationId xmlns:a16="http://schemas.microsoft.com/office/drawing/2014/main" id="{71ABA6C0-A284-4E2D-8FAC-F18DC9A736A5}"/>
                </a:ext>
              </a:extLst>
            </p:cNvPr>
            <p:cNvGrpSpPr/>
            <p:nvPr/>
          </p:nvGrpSpPr>
          <p:grpSpPr>
            <a:xfrm>
              <a:off x="7760585" y="3442385"/>
              <a:ext cx="336702" cy="343040"/>
              <a:chOff x="7760585" y="3442385"/>
              <a:chExt cx="336702" cy="343040"/>
            </a:xfrm>
            <a:solidFill>
              <a:srgbClr val="333F50"/>
            </a:solidFill>
          </p:grpSpPr>
          <p:sp>
            <p:nvSpPr>
              <p:cNvPr id="37" name="Freeform: Shape 36">
                <a:extLst>
                  <a:ext uri="{FF2B5EF4-FFF2-40B4-BE49-F238E27FC236}">
                    <a16:creationId xmlns:a16="http://schemas.microsoft.com/office/drawing/2014/main" id="{DF499376-A3CA-4AE1-BC8F-6BF68C557F72}"/>
                  </a:ext>
                </a:extLst>
              </p:cNvPr>
              <p:cNvSpPr/>
              <p:nvPr/>
            </p:nvSpPr>
            <p:spPr>
              <a:xfrm>
                <a:off x="7760585" y="3442385"/>
                <a:ext cx="336702" cy="343040"/>
              </a:xfrm>
              <a:custGeom>
                <a:avLst/>
                <a:gdLst>
                  <a:gd name="connsiteX0" fmla="*/ 275537 w 336702"/>
                  <a:gd name="connsiteY0" fmla="*/ 237403 h 343040"/>
                  <a:gd name="connsiteX1" fmla="*/ 249154 w 336702"/>
                  <a:gd name="connsiteY1" fmla="*/ 229176 h 343040"/>
                  <a:gd name="connsiteX2" fmla="*/ 230005 w 336702"/>
                  <a:gd name="connsiteY2" fmla="*/ 210124 h 343040"/>
                  <a:gd name="connsiteX3" fmla="*/ 256388 w 336702"/>
                  <a:gd name="connsiteY3" fmla="*/ 131319 h 343040"/>
                  <a:gd name="connsiteX4" fmla="*/ 128729 w 336702"/>
                  <a:gd name="connsiteY4" fmla="*/ 123 h 343040"/>
                  <a:gd name="connsiteX5" fmla="*/ 219 w 336702"/>
                  <a:gd name="connsiteY5" fmla="*/ 130021 h 343040"/>
                  <a:gd name="connsiteX6" fmla="*/ 127878 w 336702"/>
                  <a:gd name="connsiteY6" fmla="*/ 260785 h 343040"/>
                  <a:gd name="connsiteX7" fmla="*/ 206176 w 336702"/>
                  <a:gd name="connsiteY7" fmla="*/ 233939 h 343040"/>
                  <a:gd name="connsiteX8" fmla="*/ 224899 w 336702"/>
                  <a:gd name="connsiteY8" fmla="*/ 252990 h 343040"/>
                  <a:gd name="connsiteX9" fmla="*/ 232984 w 336702"/>
                  <a:gd name="connsiteY9" fmla="*/ 280270 h 343040"/>
                  <a:gd name="connsiteX10" fmla="*/ 286175 w 336702"/>
                  <a:gd name="connsiteY10" fmla="*/ 334393 h 343040"/>
                  <a:gd name="connsiteX11" fmla="*/ 328302 w 336702"/>
                  <a:gd name="connsiteY11" fmla="*/ 334393 h 343040"/>
                  <a:gd name="connsiteX12" fmla="*/ 328302 w 336702"/>
                  <a:gd name="connsiteY12" fmla="*/ 291527 h 343040"/>
                  <a:gd name="connsiteX13" fmla="*/ 275537 w 336702"/>
                  <a:gd name="connsiteY13" fmla="*/ 237403 h 343040"/>
                  <a:gd name="connsiteX14" fmla="*/ 128729 w 336702"/>
                  <a:gd name="connsiteY14" fmla="*/ 234805 h 343040"/>
                  <a:gd name="connsiteX15" fmla="*/ 26602 w 336702"/>
                  <a:gd name="connsiteY15" fmla="*/ 130887 h 343040"/>
                  <a:gd name="connsiteX16" fmla="*/ 128729 w 336702"/>
                  <a:gd name="connsiteY16" fmla="*/ 26969 h 343040"/>
                  <a:gd name="connsiteX17" fmla="*/ 230856 w 336702"/>
                  <a:gd name="connsiteY17" fmla="*/ 130887 h 343040"/>
                  <a:gd name="connsiteX18" fmla="*/ 128729 w 336702"/>
                  <a:gd name="connsiteY18" fmla="*/ 234805 h 343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36702" h="343040">
                    <a:moveTo>
                      <a:pt x="275537" y="237403"/>
                    </a:moveTo>
                    <a:cubicBezTo>
                      <a:pt x="268728" y="230475"/>
                      <a:pt x="258516" y="227011"/>
                      <a:pt x="249154" y="229176"/>
                    </a:cubicBezTo>
                    <a:lnTo>
                      <a:pt x="230005" y="210124"/>
                    </a:lnTo>
                    <a:cubicBezTo>
                      <a:pt x="247027" y="187609"/>
                      <a:pt x="256388" y="159897"/>
                      <a:pt x="256388" y="131319"/>
                    </a:cubicBezTo>
                    <a:cubicBezTo>
                      <a:pt x="256814" y="59010"/>
                      <a:pt x="199367" y="556"/>
                      <a:pt x="128729" y="123"/>
                    </a:cubicBezTo>
                    <a:cubicBezTo>
                      <a:pt x="58092" y="-310"/>
                      <a:pt x="645" y="58144"/>
                      <a:pt x="219" y="130021"/>
                    </a:cubicBezTo>
                    <a:cubicBezTo>
                      <a:pt x="-206" y="201898"/>
                      <a:pt x="57240" y="260352"/>
                      <a:pt x="127878" y="260785"/>
                    </a:cubicBezTo>
                    <a:cubicBezTo>
                      <a:pt x="155963" y="260785"/>
                      <a:pt x="183623" y="251259"/>
                      <a:pt x="206176" y="233939"/>
                    </a:cubicBezTo>
                    <a:lnTo>
                      <a:pt x="224899" y="252990"/>
                    </a:lnTo>
                    <a:cubicBezTo>
                      <a:pt x="223197" y="262950"/>
                      <a:pt x="226175" y="272909"/>
                      <a:pt x="232984" y="280270"/>
                    </a:cubicBezTo>
                    <a:lnTo>
                      <a:pt x="286175" y="334393"/>
                    </a:lnTo>
                    <a:cubicBezTo>
                      <a:pt x="297664" y="346084"/>
                      <a:pt x="316813" y="346084"/>
                      <a:pt x="328302" y="334393"/>
                    </a:cubicBezTo>
                    <a:cubicBezTo>
                      <a:pt x="339792" y="322702"/>
                      <a:pt x="339792" y="303218"/>
                      <a:pt x="328302" y="291527"/>
                    </a:cubicBezTo>
                    <a:lnTo>
                      <a:pt x="275537" y="237403"/>
                    </a:lnTo>
                    <a:close/>
                    <a:moveTo>
                      <a:pt x="128729" y="234805"/>
                    </a:moveTo>
                    <a:cubicBezTo>
                      <a:pt x="72134" y="234805"/>
                      <a:pt x="26602" y="188475"/>
                      <a:pt x="26602" y="130887"/>
                    </a:cubicBezTo>
                    <a:cubicBezTo>
                      <a:pt x="26602" y="73299"/>
                      <a:pt x="72134" y="26969"/>
                      <a:pt x="128729" y="26969"/>
                    </a:cubicBezTo>
                    <a:cubicBezTo>
                      <a:pt x="185325" y="26969"/>
                      <a:pt x="230856" y="73299"/>
                      <a:pt x="230856" y="130887"/>
                    </a:cubicBezTo>
                    <a:cubicBezTo>
                      <a:pt x="230856" y="188042"/>
                      <a:pt x="184899" y="234805"/>
                      <a:pt x="128729" y="234805"/>
                    </a:cubicBezTo>
                    <a:close/>
                  </a:path>
                </a:pathLst>
              </a:custGeom>
              <a:solidFill>
                <a:srgbClr val="333F50"/>
              </a:solidFill>
              <a:ln w="7230" cap="flat">
                <a:noFill/>
                <a:prstDash val="solid"/>
                <a:miter/>
              </a:ln>
            </p:spPr>
            <p:txBody>
              <a:bodyPr rtlCol="0" anchor="ctr"/>
              <a:lstStyle/>
              <a:p>
                <a:endParaRPr lang="en-US" dirty="0"/>
              </a:p>
            </p:txBody>
          </p:sp>
          <p:sp>
            <p:nvSpPr>
              <p:cNvPr id="38" name="Freeform: Shape 37">
                <a:extLst>
                  <a:ext uri="{FF2B5EF4-FFF2-40B4-BE49-F238E27FC236}">
                    <a16:creationId xmlns:a16="http://schemas.microsoft.com/office/drawing/2014/main" id="{D107BFE5-884F-4287-A1BA-62EA84063A88}"/>
                  </a:ext>
                </a:extLst>
              </p:cNvPr>
              <p:cNvSpPr/>
              <p:nvPr/>
            </p:nvSpPr>
            <p:spPr>
              <a:xfrm>
                <a:off x="7797609" y="3506737"/>
                <a:ext cx="183402" cy="136991"/>
              </a:xfrm>
              <a:custGeom>
                <a:avLst/>
                <a:gdLst>
                  <a:gd name="connsiteX0" fmla="*/ 183194 w 183402"/>
                  <a:gd name="connsiteY0" fmla="*/ 60040 h 136991"/>
                  <a:gd name="connsiteX1" fmla="*/ 158940 w 183402"/>
                  <a:gd name="connsiteY1" fmla="*/ 60040 h 136991"/>
                  <a:gd name="connsiteX2" fmla="*/ 153408 w 183402"/>
                  <a:gd name="connsiteY2" fmla="*/ 63504 h 136991"/>
                  <a:gd name="connsiteX3" fmla="*/ 137237 w 183402"/>
                  <a:gd name="connsiteY3" fmla="*/ 81256 h 136991"/>
                  <a:gd name="connsiteX4" fmla="*/ 123620 w 183402"/>
                  <a:gd name="connsiteY4" fmla="*/ 33194 h 136991"/>
                  <a:gd name="connsiteX5" fmla="*/ 114259 w 183402"/>
                  <a:gd name="connsiteY5" fmla="*/ 27998 h 136991"/>
                  <a:gd name="connsiteX6" fmla="*/ 109153 w 183402"/>
                  <a:gd name="connsiteY6" fmla="*/ 32760 h 136991"/>
                  <a:gd name="connsiteX7" fmla="*/ 83621 w 183402"/>
                  <a:gd name="connsiteY7" fmla="*/ 101606 h 136991"/>
                  <a:gd name="connsiteX8" fmla="*/ 66174 w 183402"/>
                  <a:gd name="connsiteY8" fmla="*/ 6348 h 136991"/>
                  <a:gd name="connsiteX9" fmla="*/ 57663 w 183402"/>
                  <a:gd name="connsiteY9" fmla="*/ 286 h 136991"/>
                  <a:gd name="connsiteX10" fmla="*/ 51706 w 183402"/>
                  <a:gd name="connsiteY10" fmla="*/ 5482 h 136991"/>
                  <a:gd name="connsiteX11" fmla="*/ 33408 w 183402"/>
                  <a:gd name="connsiteY11" fmla="*/ 60040 h 136991"/>
                  <a:gd name="connsiteX12" fmla="*/ 217 w 183402"/>
                  <a:gd name="connsiteY12" fmla="*/ 60040 h 136991"/>
                  <a:gd name="connsiteX13" fmla="*/ 217 w 183402"/>
                  <a:gd name="connsiteY13" fmla="*/ 77359 h 136991"/>
                  <a:gd name="connsiteX14" fmla="*/ 38940 w 183402"/>
                  <a:gd name="connsiteY14" fmla="*/ 77359 h 136991"/>
                  <a:gd name="connsiteX15" fmla="*/ 46174 w 183402"/>
                  <a:gd name="connsiteY15" fmla="*/ 70864 h 136991"/>
                  <a:gd name="connsiteX16" fmla="*/ 56813 w 183402"/>
                  <a:gd name="connsiteY16" fmla="*/ 37956 h 136991"/>
                  <a:gd name="connsiteX17" fmla="*/ 73834 w 183402"/>
                  <a:gd name="connsiteY17" fmla="*/ 131050 h 136991"/>
                  <a:gd name="connsiteX18" fmla="*/ 80642 w 183402"/>
                  <a:gd name="connsiteY18" fmla="*/ 137112 h 136991"/>
                  <a:gd name="connsiteX19" fmla="*/ 81493 w 183402"/>
                  <a:gd name="connsiteY19" fmla="*/ 137112 h 136991"/>
                  <a:gd name="connsiteX20" fmla="*/ 88727 w 183402"/>
                  <a:gd name="connsiteY20" fmla="*/ 132349 h 136991"/>
                  <a:gd name="connsiteX21" fmla="*/ 115961 w 183402"/>
                  <a:gd name="connsiteY21" fmla="*/ 59606 h 136991"/>
                  <a:gd name="connsiteX22" fmla="*/ 127024 w 183402"/>
                  <a:gd name="connsiteY22" fmla="*/ 98575 h 136991"/>
                  <a:gd name="connsiteX23" fmla="*/ 136386 w 183402"/>
                  <a:gd name="connsiteY23" fmla="*/ 103771 h 136991"/>
                  <a:gd name="connsiteX24" fmla="*/ 139791 w 183402"/>
                  <a:gd name="connsiteY24" fmla="*/ 101606 h 136991"/>
                  <a:gd name="connsiteX25" fmla="*/ 162769 w 183402"/>
                  <a:gd name="connsiteY25" fmla="*/ 77359 h 136991"/>
                  <a:gd name="connsiteX26" fmla="*/ 183620 w 183402"/>
                  <a:gd name="connsiteY26" fmla="*/ 77359 h 136991"/>
                  <a:gd name="connsiteX27" fmla="*/ 183620 w 183402"/>
                  <a:gd name="connsiteY27" fmla="*/ 60040 h 136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83402" h="136991">
                    <a:moveTo>
                      <a:pt x="183194" y="60040"/>
                    </a:moveTo>
                    <a:lnTo>
                      <a:pt x="158940" y="60040"/>
                    </a:lnTo>
                    <a:cubicBezTo>
                      <a:pt x="156812" y="60472"/>
                      <a:pt x="154684" y="61772"/>
                      <a:pt x="153408" y="63504"/>
                    </a:cubicBezTo>
                    <a:lnTo>
                      <a:pt x="137237" y="81256"/>
                    </a:lnTo>
                    <a:lnTo>
                      <a:pt x="123620" y="33194"/>
                    </a:lnTo>
                    <a:cubicBezTo>
                      <a:pt x="122344" y="29297"/>
                      <a:pt x="118088" y="26699"/>
                      <a:pt x="114259" y="27998"/>
                    </a:cubicBezTo>
                    <a:cubicBezTo>
                      <a:pt x="112131" y="28864"/>
                      <a:pt x="110003" y="30163"/>
                      <a:pt x="109153" y="32760"/>
                    </a:cubicBezTo>
                    <a:lnTo>
                      <a:pt x="83621" y="101606"/>
                    </a:lnTo>
                    <a:lnTo>
                      <a:pt x="66174" y="6348"/>
                    </a:lnTo>
                    <a:cubicBezTo>
                      <a:pt x="65323" y="2018"/>
                      <a:pt x="61493" y="-579"/>
                      <a:pt x="57663" y="286"/>
                    </a:cubicBezTo>
                    <a:cubicBezTo>
                      <a:pt x="55110" y="719"/>
                      <a:pt x="52983" y="2884"/>
                      <a:pt x="51706" y="5482"/>
                    </a:cubicBezTo>
                    <a:lnTo>
                      <a:pt x="33408" y="60040"/>
                    </a:lnTo>
                    <a:lnTo>
                      <a:pt x="217" y="60040"/>
                    </a:lnTo>
                    <a:lnTo>
                      <a:pt x="217" y="77359"/>
                    </a:lnTo>
                    <a:lnTo>
                      <a:pt x="38940" y="77359"/>
                    </a:lnTo>
                    <a:cubicBezTo>
                      <a:pt x="42344" y="76926"/>
                      <a:pt x="45323" y="74328"/>
                      <a:pt x="46174" y="70864"/>
                    </a:cubicBezTo>
                    <a:lnTo>
                      <a:pt x="56813" y="37956"/>
                    </a:lnTo>
                    <a:lnTo>
                      <a:pt x="73834" y="131050"/>
                    </a:lnTo>
                    <a:cubicBezTo>
                      <a:pt x="74259" y="134514"/>
                      <a:pt x="77237" y="137112"/>
                      <a:pt x="80642" y="137112"/>
                    </a:cubicBezTo>
                    <a:lnTo>
                      <a:pt x="81493" y="137112"/>
                    </a:lnTo>
                    <a:cubicBezTo>
                      <a:pt x="84472" y="137112"/>
                      <a:pt x="87451" y="135380"/>
                      <a:pt x="88727" y="132349"/>
                    </a:cubicBezTo>
                    <a:lnTo>
                      <a:pt x="115961" y="59606"/>
                    </a:lnTo>
                    <a:lnTo>
                      <a:pt x="127024" y="98575"/>
                    </a:lnTo>
                    <a:cubicBezTo>
                      <a:pt x="128301" y="102473"/>
                      <a:pt x="132131" y="105071"/>
                      <a:pt x="136386" y="103771"/>
                    </a:cubicBezTo>
                    <a:cubicBezTo>
                      <a:pt x="137663" y="103339"/>
                      <a:pt x="138939" y="102473"/>
                      <a:pt x="139791" y="101606"/>
                    </a:cubicBezTo>
                    <a:lnTo>
                      <a:pt x="162769" y="77359"/>
                    </a:lnTo>
                    <a:lnTo>
                      <a:pt x="183620" y="77359"/>
                    </a:lnTo>
                    <a:lnTo>
                      <a:pt x="183620" y="60040"/>
                    </a:lnTo>
                    <a:close/>
                  </a:path>
                </a:pathLst>
              </a:custGeom>
              <a:solidFill>
                <a:srgbClr val="333F50"/>
              </a:solidFill>
              <a:ln w="7230" cap="flat">
                <a:noFill/>
                <a:prstDash val="solid"/>
                <a:miter/>
              </a:ln>
            </p:spPr>
            <p:txBody>
              <a:bodyPr rtlCol="0" anchor="ctr"/>
              <a:lstStyle/>
              <a:p>
                <a:endParaRPr lang="en-US" dirty="0"/>
              </a:p>
            </p:txBody>
          </p:sp>
        </p:grpSp>
        <p:sp>
          <p:nvSpPr>
            <p:cNvPr id="39" name="Freeform: Shape 38">
              <a:extLst>
                <a:ext uri="{FF2B5EF4-FFF2-40B4-BE49-F238E27FC236}">
                  <a16:creationId xmlns:a16="http://schemas.microsoft.com/office/drawing/2014/main" id="{1E8B3789-3DFA-42C9-B909-EACEE8350C1F}"/>
                </a:ext>
              </a:extLst>
            </p:cNvPr>
            <p:cNvSpPr/>
            <p:nvPr/>
          </p:nvSpPr>
          <p:spPr>
            <a:xfrm>
              <a:off x="7799477" y="4844128"/>
              <a:ext cx="264345" cy="299534"/>
            </a:xfrm>
            <a:custGeom>
              <a:avLst/>
              <a:gdLst>
                <a:gd name="connsiteX0" fmla="*/ 228866 w 264345"/>
                <a:gd name="connsiteY0" fmla="*/ 228896 h 299534"/>
                <a:gd name="connsiteX1" fmla="*/ 194774 w 264345"/>
                <a:gd name="connsiteY1" fmla="*/ 255320 h 299534"/>
                <a:gd name="connsiteX2" fmla="*/ 140772 w 264345"/>
                <a:gd name="connsiteY2" fmla="*/ 255320 h 299534"/>
                <a:gd name="connsiteX3" fmla="*/ 140772 w 264345"/>
                <a:gd name="connsiteY3" fmla="*/ 183702 h 299534"/>
                <a:gd name="connsiteX4" fmla="*/ 165956 w 264345"/>
                <a:gd name="connsiteY4" fmla="*/ 140701 h 299534"/>
                <a:gd name="connsiteX5" fmla="*/ 140772 w 264345"/>
                <a:gd name="connsiteY5" fmla="*/ 115517 h 299534"/>
                <a:gd name="connsiteX6" fmla="*/ 140772 w 264345"/>
                <a:gd name="connsiteY6" fmla="*/ 26283 h 299534"/>
                <a:gd name="connsiteX7" fmla="*/ 69154 w 264345"/>
                <a:gd name="connsiteY7" fmla="*/ 26283 h 299534"/>
                <a:gd name="connsiteX8" fmla="*/ 26225 w 264345"/>
                <a:gd name="connsiteY8" fmla="*/ 970 h 299534"/>
                <a:gd name="connsiteX9" fmla="*/ 919 w 264345"/>
                <a:gd name="connsiteY9" fmla="*/ 43899 h 299534"/>
                <a:gd name="connsiteX10" fmla="*/ 43848 w 264345"/>
                <a:gd name="connsiteY10" fmla="*/ 69205 h 299534"/>
                <a:gd name="connsiteX11" fmla="*/ 69154 w 264345"/>
                <a:gd name="connsiteY11" fmla="*/ 43899 h 299534"/>
                <a:gd name="connsiteX12" fmla="*/ 123156 w 264345"/>
                <a:gd name="connsiteY12" fmla="*/ 43899 h 299534"/>
                <a:gd name="connsiteX13" fmla="*/ 123156 w 264345"/>
                <a:gd name="connsiteY13" fmla="*/ 115517 h 299534"/>
                <a:gd name="connsiteX14" fmla="*/ 97972 w 264345"/>
                <a:gd name="connsiteY14" fmla="*/ 158518 h 299534"/>
                <a:gd name="connsiteX15" fmla="*/ 123156 w 264345"/>
                <a:gd name="connsiteY15" fmla="*/ 183702 h 299534"/>
                <a:gd name="connsiteX16" fmla="*/ 123156 w 264345"/>
                <a:gd name="connsiteY16" fmla="*/ 272936 h 299534"/>
                <a:gd name="connsiteX17" fmla="*/ 194774 w 264345"/>
                <a:gd name="connsiteY17" fmla="*/ 272936 h 299534"/>
                <a:gd name="connsiteX18" fmla="*/ 237703 w 264345"/>
                <a:gd name="connsiteY18" fmla="*/ 298249 h 299534"/>
                <a:gd name="connsiteX19" fmla="*/ 263009 w 264345"/>
                <a:gd name="connsiteY19" fmla="*/ 255320 h 299534"/>
                <a:gd name="connsiteX20" fmla="*/ 228866 w 264345"/>
                <a:gd name="connsiteY20" fmla="*/ 228896 h 299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64345" h="299534">
                  <a:moveTo>
                    <a:pt x="228866" y="228896"/>
                  </a:moveTo>
                  <a:cubicBezTo>
                    <a:pt x="212805" y="228903"/>
                    <a:pt x="198787" y="239775"/>
                    <a:pt x="194774" y="255320"/>
                  </a:cubicBezTo>
                  <a:lnTo>
                    <a:pt x="140772" y="255320"/>
                  </a:lnTo>
                  <a:lnTo>
                    <a:pt x="140772" y="183702"/>
                  </a:lnTo>
                  <a:cubicBezTo>
                    <a:pt x="159599" y="178778"/>
                    <a:pt x="170872" y="159528"/>
                    <a:pt x="165956" y="140701"/>
                  </a:cubicBezTo>
                  <a:cubicBezTo>
                    <a:pt x="162731" y="128367"/>
                    <a:pt x="153106" y="118742"/>
                    <a:pt x="140772" y="115517"/>
                  </a:cubicBezTo>
                  <a:lnTo>
                    <a:pt x="140772" y="26283"/>
                  </a:lnTo>
                  <a:lnTo>
                    <a:pt x="69154" y="26283"/>
                  </a:lnTo>
                  <a:cubicBezTo>
                    <a:pt x="64288" y="7434"/>
                    <a:pt x="45066" y="-3896"/>
                    <a:pt x="26225" y="970"/>
                  </a:cubicBezTo>
                  <a:cubicBezTo>
                    <a:pt x="7383" y="5836"/>
                    <a:pt x="-3947" y="25057"/>
                    <a:pt x="919" y="43899"/>
                  </a:cubicBezTo>
                  <a:cubicBezTo>
                    <a:pt x="5785" y="62741"/>
                    <a:pt x="25006" y="74071"/>
                    <a:pt x="43848" y="69205"/>
                  </a:cubicBezTo>
                  <a:cubicBezTo>
                    <a:pt x="56254" y="66002"/>
                    <a:pt x="65950" y="56312"/>
                    <a:pt x="69154" y="43899"/>
                  </a:cubicBezTo>
                  <a:lnTo>
                    <a:pt x="123156" y="43899"/>
                  </a:lnTo>
                  <a:lnTo>
                    <a:pt x="123156" y="115517"/>
                  </a:lnTo>
                  <a:cubicBezTo>
                    <a:pt x="104329" y="120440"/>
                    <a:pt x="93055" y="139690"/>
                    <a:pt x="97972" y="158518"/>
                  </a:cubicBezTo>
                  <a:cubicBezTo>
                    <a:pt x="101197" y="170852"/>
                    <a:pt x="110822" y="180477"/>
                    <a:pt x="123156" y="183702"/>
                  </a:cubicBezTo>
                  <a:lnTo>
                    <a:pt x="123156" y="272936"/>
                  </a:lnTo>
                  <a:lnTo>
                    <a:pt x="194774" y="272936"/>
                  </a:lnTo>
                  <a:cubicBezTo>
                    <a:pt x="199640" y="291784"/>
                    <a:pt x="218861" y="303115"/>
                    <a:pt x="237703" y="298249"/>
                  </a:cubicBezTo>
                  <a:cubicBezTo>
                    <a:pt x="256544" y="293382"/>
                    <a:pt x="267875" y="274161"/>
                    <a:pt x="263009" y="255320"/>
                  </a:cubicBezTo>
                  <a:cubicBezTo>
                    <a:pt x="258988" y="239753"/>
                    <a:pt x="244941" y="228881"/>
                    <a:pt x="228866" y="228896"/>
                  </a:cubicBezTo>
                  <a:close/>
                </a:path>
              </a:pathLst>
            </a:custGeom>
            <a:solidFill>
              <a:srgbClr val="333F50"/>
            </a:solidFill>
            <a:ln w="7167" cap="flat">
              <a:noFill/>
              <a:prstDash val="solid"/>
              <a:miter/>
            </a:ln>
          </p:spPr>
          <p:txBody>
            <a:bodyPr rtlCol="0" anchor="ctr"/>
            <a:lstStyle/>
            <a:p>
              <a:endParaRPr lang="en-US" dirty="0"/>
            </a:p>
          </p:txBody>
        </p:sp>
        <p:sp>
          <p:nvSpPr>
            <p:cNvPr id="40" name="TextBox 39">
              <a:extLst>
                <a:ext uri="{FF2B5EF4-FFF2-40B4-BE49-F238E27FC236}">
                  <a16:creationId xmlns:a16="http://schemas.microsoft.com/office/drawing/2014/main" id="{CE9D7B7F-6B50-432C-8C48-22BA22282BD4}"/>
                </a:ext>
              </a:extLst>
            </p:cNvPr>
            <p:cNvSpPr txBox="1"/>
            <p:nvPr/>
          </p:nvSpPr>
          <p:spPr>
            <a:xfrm>
              <a:off x="6347064" y="2572381"/>
              <a:ext cx="591387" cy="284943"/>
            </a:xfrm>
            <a:prstGeom prst="rect">
              <a:avLst/>
            </a:prstGeom>
            <a:noFill/>
          </p:spPr>
          <p:txBody>
            <a:bodyPr wrap="none" rtlCol="0">
              <a:spAutoFit/>
            </a:bodyPr>
            <a:lstStyle/>
            <a:p>
              <a:pPr algn="l"/>
              <a:r>
                <a:rPr lang="en-US" sz="1354" spc="0" baseline="0" dirty="0">
                  <a:solidFill>
                    <a:srgbClr val="000000"/>
                  </a:solidFill>
                  <a:latin typeface="Arial"/>
                  <a:cs typeface="Arial"/>
                  <a:sym typeface="Arial"/>
                  <a:rtl val="0"/>
                </a:rPr>
                <a:t>Data </a:t>
              </a:r>
            </a:p>
          </p:txBody>
        </p:sp>
        <p:sp>
          <p:nvSpPr>
            <p:cNvPr id="41" name="TextBox 40">
              <a:extLst>
                <a:ext uri="{FF2B5EF4-FFF2-40B4-BE49-F238E27FC236}">
                  <a16:creationId xmlns:a16="http://schemas.microsoft.com/office/drawing/2014/main" id="{BBB18E54-D26D-4E46-8301-DB07A037AD7E}"/>
                </a:ext>
              </a:extLst>
            </p:cNvPr>
            <p:cNvSpPr txBox="1"/>
            <p:nvPr/>
          </p:nvSpPr>
          <p:spPr>
            <a:xfrm>
              <a:off x="6757960" y="2572381"/>
              <a:ext cx="1286567" cy="284943"/>
            </a:xfrm>
            <a:prstGeom prst="rect">
              <a:avLst/>
            </a:prstGeom>
            <a:noFill/>
          </p:spPr>
          <p:txBody>
            <a:bodyPr wrap="none" rtlCol="0">
              <a:spAutoFit/>
            </a:bodyPr>
            <a:lstStyle/>
            <a:p>
              <a:pPr algn="l"/>
              <a:r>
                <a:rPr lang="en-US" sz="1354" spc="0" baseline="0" dirty="0">
                  <a:solidFill>
                    <a:srgbClr val="000000"/>
                  </a:solidFill>
                  <a:latin typeface="Arial"/>
                  <a:cs typeface="Arial"/>
                  <a:sym typeface="Arial"/>
                  <a:rtl val="0"/>
                </a:rPr>
                <a:t>transformation</a:t>
              </a:r>
            </a:p>
          </p:txBody>
        </p:sp>
        <p:sp>
          <p:nvSpPr>
            <p:cNvPr id="42" name="Freeform: Shape 41">
              <a:extLst>
                <a:ext uri="{FF2B5EF4-FFF2-40B4-BE49-F238E27FC236}">
                  <a16:creationId xmlns:a16="http://schemas.microsoft.com/office/drawing/2014/main" id="{23350003-D4AA-4C08-B4C4-E784065E2E22}"/>
                </a:ext>
              </a:extLst>
            </p:cNvPr>
            <p:cNvSpPr/>
            <p:nvPr/>
          </p:nvSpPr>
          <p:spPr>
            <a:xfrm>
              <a:off x="8784500" y="2836688"/>
              <a:ext cx="938851" cy="2608716"/>
            </a:xfrm>
            <a:custGeom>
              <a:avLst/>
              <a:gdLst>
                <a:gd name="connsiteX0" fmla="*/ -209 w 938851"/>
                <a:gd name="connsiteY0" fmla="*/ -158 h 2608716"/>
                <a:gd name="connsiteX1" fmla="*/ 938642 w 938851"/>
                <a:gd name="connsiteY1" fmla="*/ -158 h 2608716"/>
                <a:gd name="connsiteX2" fmla="*/ 938642 w 938851"/>
                <a:gd name="connsiteY2" fmla="*/ 2608558 h 2608716"/>
                <a:gd name="connsiteX3" fmla="*/ -209 w 938851"/>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938851" h="2608716">
                  <a:moveTo>
                    <a:pt x="-209" y="-158"/>
                  </a:moveTo>
                  <a:lnTo>
                    <a:pt x="938642" y="-158"/>
                  </a:lnTo>
                  <a:lnTo>
                    <a:pt x="938642" y="2608558"/>
                  </a:lnTo>
                  <a:lnTo>
                    <a:pt x="-209" y="2608558"/>
                  </a:lnTo>
                  <a:close/>
                </a:path>
              </a:pathLst>
            </a:custGeom>
            <a:noFill/>
            <a:ln w="2389" cap="flat">
              <a:solidFill>
                <a:srgbClr val="000000"/>
              </a:solidFill>
              <a:prstDash val="solid"/>
              <a:miter/>
            </a:ln>
          </p:spPr>
          <p:txBody>
            <a:bodyPr rtlCol="0" anchor="ctr"/>
            <a:lstStyle/>
            <a:p>
              <a:endParaRPr lang="en-US" dirty="0"/>
            </a:p>
          </p:txBody>
        </p:sp>
        <p:sp>
          <p:nvSpPr>
            <p:cNvPr id="43" name="TextBox 42">
              <a:extLst>
                <a:ext uri="{FF2B5EF4-FFF2-40B4-BE49-F238E27FC236}">
                  <a16:creationId xmlns:a16="http://schemas.microsoft.com/office/drawing/2014/main" id="{66E4DACA-1825-4EC1-B8D5-4CD29D5938AB}"/>
                </a:ext>
              </a:extLst>
            </p:cNvPr>
            <p:cNvSpPr txBox="1"/>
            <p:nvPr/>
          </p:nvSpPr>
          <p:spPr>
            <a:xfrm>
              <a:off x="8761374" y="3654568"/>
              <a:ext cx="698889" cy="241942"/>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Storage </a:t>
              </a:r>
            </a:p>
          </p:txBody>
        </p:sp>
        <p:sp>
          <p:nvSpPr>
            <p:cNvPr id="44" name="TextBox 43">
              <a:extLst>
                <a:ext uri="{FF2B5EF4-FFF2-40B4-BE49-F238E27FC236}">
                  <a16:creationId xmlns:a16="http://schemas.microsoft.com/office/drawing/2014/main" id="{B2409B0C-7E87-4202-97ED-013F35D451F8}"/>
                </a:ext>
              </a:extLst>
            </p:cNvPr>
            <p:cNvSpPr txBox="1"/>
            <p:nvPr/>
          </p:nvSpPr>
          <p:spPr>
            <a:xfrm>
              <a:off x="8761374" y="3819404"/>
              <a:ext cx="885226" cy="241942"/>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(organizing)</a:t>
              </a:r>
            </a:p>
          </p:txBody>
        </p:sp>
        <p:sp>
          <p:nvSpPr>
            <p:cNvPr id="45" name="TextBox 44">
              <a:extLst>
                <a:ext uri="{FF2B5EF4-FFF2-40B4-BE49-F238E27FC236}">
                  <a16:creationId xmlns:a16="http://schemas.microsoft.com/office/drawing/2014/main" id="{76213AA3-6E1D-400C-9715-FD453CECCC7A}"/>
                </a:ext>
              </a:extLst>
            </p:cNvPr>
            <p:cNvSpPr txBox="1"/>
            <p:nvPr/>
          </p:nvSpPr>
          <p:spPr>
            <a:xfrm>
              <a:off x="8761374" y="3977074"/>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46" name="TextBox 45">
              <a:extLst>
                <a:ext uri="{FF2B5EF4-FFF2-40B4-BE49-F238E27FC236}">
                  <a16:creationId xmlns:a16="http://schemas.microsoft.com/office/drawing/2014/main" id="{6270F9A7-6BAB-4033-ADCE-1E3832CB6CC7}"/>
                </a:ext>
              </a:extLst>
            </p:cNvPr>
            <p:cNvSpPr txBox="1"/>
            <p:nvPr/>
          </p:nvSpPr>
          <p:spPr>
            <a:xfrm>
              <a:off x="8976378" y="3977074"/>
              <a:ext cx="369216"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File</a:t>
              </a:r>
            </a:p>
          </p:txBody>
        </p:sp>
        <p:sp>
          <p:nvSpPr>
            <p:cNvPr id="47" name="TextBox 46">
              <a:extLst>
                <a:ext uri="{FF2B5EF4-FFF2-40B4-BE49-F238E27FC236}">
                  <a16:creationId xmlns:a16="http://schemas.microsoft.com/office/drawing/2014/main" id="{AC936517-5CE7-4872-8CAF-97803B8064D2}"/>
                </a:ext>
              </a:extLst>
            </p:cNvPr>
            <p:cNvSpPr txBox="1"/>
            <p:nvPr/>
          </p:nvSpPr>
          <p:spPr>
            <a:xfrm>
              <a:off x="8761374" y="4120410"/>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48" name="TextBox 47">
              <a:extLst>
                <a:ext uri="{FF2B5EF4-FFF2-40B4-BE49-F238E27FC236}">
                  <a16:creationId xmlns:a16="http://schemas.microsoft.com/office/drawing/2014/main" id="{F7745442-C2CC-4655-9A08-97D61D36627B}"/>
                </a:ext>
              </a:extLst>
            </p:cNvPr>
            <p:cNvSpPr txBox="1"/>
            <p:nvPr/>
          </p:nvSpPr>
          <p:spPr>
            <a:xfrm>
              <a:off x="8976378" y="4120410"/>
              <a:ext cx="505386"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Object</a:t>
              </a:r>
            </a:p>
          </p:txBody>
        </p:sp>
        <p:sp>
          <p:nvSpPr>
            <p:cNvPr id="49" name="TextBox 48">
              <a:extLst>
                <a:ext uri="{FF2B5EF4-FFF2-40B4-BE49-F238E27FC236}">
                  <a16:creationId xmlns:a16="http://schemas.microsoft.com/office/drawing/2014/main" id="{6309F4E8-9333-49D6-99B9-C2CB1CC696B5}"/>
                </a:ext>
              </a:extLst>
            </p:cNvPr>
            <p:cNvSpPr txBox="1"/>
            <p:nvPr/>
          </p:nvSpPr>
          <p:spPr>
            <a:xfrm>
              <a:off x="8761374" y="4256579"/>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50" name="TextBox 49">
              <a:extLst>
                <a:ext uri="{FF2B5EF4-FFF2-40B4-BE49-F238E27FC236}">
                  <a16:creationId xmlns:a16="http://schemas.microsoft.com/office/drawing/2014/main" id="{8FB443F2-02E4-4A0E-B5BB-0E4438FE6371}"/>
                </a:ext>
              </a:extLst>
            </p:cNvPr>
            <p:cNvSpPr txBox="1"/>
            <p:nvPr/>
          </p:nvSpPr>
          <p:spPr>
            <a:xfrm>
              <a:off x="8976378" y="4256579"/>
              <a:ext cx="347716"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DB</a:t>
              </a:r>
            </a:p>
          </p:txBody>
        </p:sp>
        <p:grpSp>
          <p:nvGrpSpPr>
            <p:cNvPr id="51" name="Segnaposto contenuto 9">
              <a:extLst>
                <a:ext uri="{FF2B5EF4-FFF2-40B4-BE49-F238E27FC236}">
                  <a16:creationId xmlns:a16="http://schemas.microsoft.com/office/drawing/2014/main" id="{71ABA6C0-A284-4E2D-8FAC-F18DC9A736A5}"/>
                </a:ext>
              </a:extLst>
            </p:cNvPr>
            <p:cNvGrpSpPr/>
            <p:nvPr/>
          </p:nvGrpSpPr>
          <p:grpSpPr>
            <a:xfrm>
              <a:off x="9403533" y="2882828"/>
              <a:ext cx="238296" cy="323401"/>
              <a:chOff x="9403533" y="2882828"/>
              <a:chExt cx="238296" cy="323401"/>
            </a:xfrm>
            <a:solidFill>
              <a:srgbClr val="333F50"/>
            </a:solidFill>
          </p:grpSpPr>
          <p:sp>
            <p:nvSpPr>
              <p:cNvPr id="52" name="Freeform: Shape 51">
                <a:extLst>
                  <a:ext uri="{FF2B5EF4-FFF2-40B4-BE49-F238E27FC236}">
                    <a16:creationId xmlns:a16="http://schemas.microsoft.com/office/drawing/2014/main" id="{B9603CEF-7579-4DA3-939B-826DF99B323D}"/>
                  </a:ext>
                </a:extLst>
              </p:cNvPr>
              <p:cNvSpPr/>
              <p:nvPr/>
            </p:nvSpPr>
            <p:spPr>
              <a:xfrm>
                <a:off x="9403533" y="2882828"/>
                <a:ext cx="238296" cy="68084"/>
              </a:xfrm>
              <a:custGeom>
                <a:avLst/>
                <a:gdLst>
                  <a:gd name="connsiteX0" fmla="*/ 238087 w 238296"/>
                  <a:gd name="connsiteY0" fmla="*/ 33884 h 68084"/>
                  <a:gd name="connsiteX1" fmla="*/ 118939 w 238296"/>
                  <a:gd name="connsiteY1" fmla="*/ 67927 h 68084"/>
                  <a:gd name="connsiteX2" fmla="*/ -209 w 238296"/>
                  <a:gd name="connsiteY2" fmla="*/ 33884 h 68084"/>
                  <a:gd name="connsiteX3" fmla="*/ 118939 w 238296"/>
                  <a:gd name="connsiteY3" fmla="*/ -158 h 68084"/>
                  <a:gd name="connsiteX4" fmla="*/ 238087 w 238296"/>
                  <a:gd name="connsiteY4" fmla="*/ 33884 h 68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296" h="68084">
                    <a:moveTo>
                      <a:pt x="238087" y="33884"/>
                    </a:moveTo>
                    <a:cubicBezTo>
                      <a:pt x="238087" y="52683"/>
                      <a:pt x="184745" y="67927"/>
                      <a:pt x="118939" y="67927"/>
                    </a:cubicBezTo>
                    <a:cubicBezTo>
                      <a:pt x="53133" y="67927"/>
                      <a:pt x="-209" y="52683"/>
                      <a:pt x="-209" y="33884"/>
                    </a:cubicBezTo>
                    <a:cubicBezTo>
                      <a:pt x="-209" y="15079"/>
                      <a:pt x="53133" y="-158"/>
                      <a:pt x="118939" y="-158"/>
                    </a:cubicBezTo>
                    <a:cubicBezTo>
                      <a:pt x="184745" y="-158"/>
                      <a:pt x="238087" y="15079"/>
                      <a:pt x="238087" y="33884"/>
                    </a:cubicBezTo>
                    <a:close/>
                  </a:path>
                </a:pathLst>
              </a:custGeom>
              <a:solidFill>
                <a:srgbClr val="333F50"/>
              </a:solidFill>
              <a:ln w="7167"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F9A90C63-85FC-4D11-A03E-5C3ED5D61856}"/>
                  </a:ext>
                </a:extLst>
              </p:cNvPr>
              <p:cNvSpPr/>
              <p:nvPr/>
            </p:nvSpPr>
            <p:spPr>
              <a:xfrm>
                <a:off x="9403533" y="2933891"/>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E36BE4CC-1D89-47A2-8D2F-C3B1BB7B660A}"/>
                  </a:ext>
                </a:extLst>
              </p:cNvPr>
              <p:cNvSpPr/>
              <p:nvPr/>
            </p:nvSpPr>
            <p:spPr>
              <a:xfrm>
                <a:off x="9403533" y="3018997"/>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149A7A32-F79C-4D97-883D-045756C09A42}"/>
                  </a:ext>
                </a:extLst>
              </p:cNvPr>
              <p:cNvSpPr/>
              <p:nvPr/>
            </p:nvSpPr>
            <p:spPr>
              <a:xfrm>
                <a:off x="9403533" y="3104103"/>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dirty="0"/>
              </a:p>
            </p:txBody>
          </p:sp>
        </p:grpSp>
        <p:sp>
          <p:nvSpPr>
            <p:cNvPr id="56" name="Freeform: Shape 55">
              <a:extLst>
                <a:ext uri="{FF2B5EF4-FFF2-40B4-BE49-F238E27FC236}">
                  <a16:creationId xmlns:a16="http://schemas.microsoft.com/office/drawing/2014/main" id="{B5901C26-6661-4E2C-A0E4-284BE4434BCB}"/>
                </a:ext>
              </a:extLst>
            </p:cNvPr>
            <p:cNvSpPr/>
            <p:nvPr/>
          </p:nvSpPr>
          <p:spPr>
            <a:xfrm>
              <a:off x="9723351" y="2836688"/>
              <a:ext cx="1132355" cy="2608716"/>
            </a:xfrm>
            <a:custGeom>
              <a:avLst/>
              <a:gdLst>
                <a:gd name="connsiteX0" fmla="*/ -209 w 1132355"/>
                <a:gd name="connsiteY0" fmla="*/ -158 h 2608716"/>
                <a:gd name="connsiteX1" fmla="*/ 1132146 w 1132355"/>
                <a:gd name="connsiteY1" fmla="*/ -158 h 2608716"/>
                <a:gd name="connsiteX2" fmla="*/ 1132146 w 1132355"/>
                <a:gd name="connsiteY2" fmla="*/ 2608558 h 2608716"/>
                <a:gd name="connsiteX3" fmla="*/ -209 w 1132355"/>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1132355" h="2608716">
                  <a:moveTo>
                    <a:pt x="-209" y="-158"/>
                  </a:moveTo>
                  <a:lnTo>
                    <a:pt x="1132146" y="-158"/>
                  </a:lnTo>
                  <a:lnTo>
                    <a:pt x="1132146" y="2608558"/>
                  </a:lnTo>
                  <a:lnTo>
                    <a:pt x="-209" y="2608558"/>
                  </a:lnTo>
                  <a:close/>
                </a:path>
              </a:pathLst>
            </a:custGeom>
            <a:noFill/>
            <a:ln w="2389" cap="flat">
              <a:solidFill>
                <a:srgbClr val="000000"/>
              </a:solidFill>
              <a:prstDash val="solid"/>
              <a:miter/>
            </a:ln>
          </p:spPr>
          <p:txBody>
            <a:bodyPr rtlCol="0" anchor="ctr"/>
            <a:lstStyle/>
            <a:p>
              <a:endParaRPr lang="en-US" dirty="0"/>
            </a:p>
          </p:txBody>
        </p:sp>
        <p:sp>
          <p:nvSpPr>
            <p:cNvPr id="57" name="TextBox 56">
              <a:extLst>
                <a:ext uri="{FF2B5EF4-FFF2-40B4-BE49-F238E27FC236}">
                  <a16:creationId xmlns:a16="http://schemas.microsoft.com/office/drawing/2014/main" id="{AE39917F-20FA-46E8-B771-BCCD23C92921}"/>
                </a:ext>
              </a:extLst>
            </p:cNvPr>
            <p:cNvSpPr txBox="1"/>
            <p:nvPr/>
          </p:nvSpPr>
          <p:spPr>
            <a:xfrm>
              <a:off x="9697273" y="3797904"/>
              <a:ext cx="670222" cy="241942"/>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Security</a:t>
              </a:r>
            </a:p>
          </p:txBody>
        </p:sp>
        <p:sp>
          <p:nvSpPr>
            <p:cNvPr id="58" name="TextBox 57">
              <a:extLst>
                <a:ext uri="{FF2B5EF4-FFF2-40B4-BE49-F238E27FC236}">
                  <a16:creationId xmlns:a16="http://schemas.microsoft.com/office/drawing/2014/main" id="{334C230B-0ECA-4921-A429-64CCBC5F3F46}"/>
                </a:ext>
              </a:extLst>
            </p:cNvPr>
            <p:cNvSpPr txBox="1"/>
            <p:nvPr/>
          </p:nvSpPr>
          <p:spPr>
            <a:xfrm>
              <a:off x="9697273" y="3962740"/>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59" name="TextBox 58">
              <a:extLst>
                <a:ext uri="{FF2B5EF4-FFF2-40B4-BE49-F238E27FC236}">
                  <a16:creationId xmlns:a16="http://schemas.microsoft.com/office/drawing/2014/main" id="{68431CBC-99BA-400A-A1E7-0A05E60946E6}"/>
                </a:ext>
              </a:extLst>
            </p:cNvPr>
            <p:cNvSpPr txBox="1"/>
            <p:nvPr/>
          </p:nvSpPr>
          <p:spPr>
            <a:xfrm>
              <a:off x="9912277" y="3962740"/>
              <a:ext cx="942561"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Access Control</a:t>
              </a:r>
            </a:p>
          </p:txBody>
        </p:sp>
        <p:sp>
          <p:nvSpPr>
            <p:cNvPr id="60" name="TextBox 59">
              <a:extLst>
                <a:ext uri="{FF2B5EF4-FFF2-40B4-BE49-F238E27FC236}">
                  <a16:creationId xmlns:a16="http://schemas.microsoft.com/office/drawing/2014/main" id="{F4890470-96EB-4A26-91B7-BFD5A11DD094}"/>
                </a:ext>
              </a:extLst>
            </p:cNvPr>
            <p:cNvSpPr txBox="1"/>
            <p:nvPr/>
          </p:nvSpPr>
          <p:spPr>
            <a:xfrm>
              <a:off x="9697273" y="4098910"/>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61" name="TextBox 60">
              <a:extLst>
                <a:ext uri="{FF2B5EF4-FFF2-40B4-BE49-F238E27FC236}">
                  <a16:creationId xmlns:a16="http://schemas.microsoft.com/office/drawing/2014/main" id="{CC1725BF-5D96-421B-A98D-3638956496FA}"/>
                </a:ext>
              </a:extLst>
            </p:cNvPr>
            <p:cNvSpPr txBox="1"/>
            <p:nvPr/>
          </p:nvSpPr>
          <p:spPr>
            <a:xfrm>
              <a:off x="9912277" y="4098910"/>
              <a:ext cx="827892"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Authorization</a:t>
              </a:r>
            </a:p>
          </p:txBody>
        </p:sp>
        <p:grpSp>
          <p:nvGrpSpPr>
            <p:cNvPr id="62" name="Segnaposto contenuto 9">
              <a:extLst>
                <a:ext uri="{FF2B5EF4-FFF2-40B4-BE49-F238E27FC236}">
                  <a16:creationId xmlns:a16="http://schemas.microsoft.com/office/drawing/2014/main" id="{71ABA6C0-A284-4E2D-8FAC-F18DC9A736A5}"/>
                </a:ext>
              </a:extLst>
            </p:cNvPr>
            <p:cNvGrpSpPr/>
            <p:nvPr/>
          </p:nvGrpSpPr>
          <p:grpSpPr>
            <a:xfrm>
              <a:off x="10511700" y="2869213"/>
              <a:ext cx="272338" cy="326112"/>
              <a:chOff x="10511700" y="2869213"/>
              <a:chExt cx="272338" cy="326112"/>
            </a:xfrm>
            <a:solidFill>
              <a:srgbClr val="333F50"/>
            </a:solidFill>
          </p:grpSpPr>
          <p:sp>
            <p:nvSpPr>
              <p:cNvPr id="63" name="Freeform: Shape 62">
                <a:extLst>
                  <a:ext uri="{FF2B5EF4-FFF2-40B4-BE49-F238E27FC236}">
                    <a16:creationId xmlns:a16="http://schemas.microsoft.com/office/drawing/2014/main" id="{937717BF-99C0-4091-955C-14208B55BFCA}"/>
                  </a:ext>
                </a:extLst>
              </p:cNvPr>
              <p:cNvSpPr/>
              <p:nvPr/>
            </p:nvSpPr>
            <p:spPr>
              <a:xfrm>
                <a:off x="10677657" y="3075213"/>
                <a:ext cx="106381" cy="120111"/>
              </a:xfrm>
              <a:custGeom>
                <a:avLst/>
                <a:gdLst>
                  <a:gd name="connsiteX0" fmla="*/ 93361 w 106381"/>
                  <a:gd name="connsiteY0" fmla="*/ 23163 h 120111"/>
                  <a:gd name="connsiteX1" fmla="*/ 54467 w 106381"/>
                  <a:gd name="connsiteY1" fmla="*/ 42 h 120111"/>
                  <a:gd name="connsiteX2" fmla="*/ 36425 w 106381"/>
                  <a:gd name="connsiteY2" fmla="*/ 22947 h 120111"/>
                  <a:gd name="connsiteX3" fmla="*/ 41489 w 106381"/>
                  <a:gd name="connsiteY3" fmla="*/ 26368 h 120111"/>
                  <a:gd name="connsiteX4" fmla="*/ 47915 w 106381"/>
                  <a:gd name="connsiteY4" fmla="*/ 30697 h 120111"/>
                  <a:gd name="connsiteX5" fmla="*/ 44255 w 106381"/>
                  <a:gd name="connsiteY5" fmla="*/ 37885 h 120111"/>
                  <a:gd name="connsiteX6" fmla="*/ 596 w 106381"/>
                  <a:gd name="connsiteY6" fmla="*/ 120154 h 120111"/>
                  <a:gd name="connsiteX7" fmla="*/ 106978 w 106381"/>
                  <a:gd name="connsiteY7" fmla="*/ 120154 h 120111"/>
                  <a:gd name="connsiteX8" fmla="*/ 106978 w 106381"/>
                  <a:gd name="connsiteY8" fmla="*/ 50875 h 120111"/>
                  <a:gd name="connsiteX9" fmla="*/ 93361 w 106381"/>
                  <a:gd name="connsiteY9" fmla="*/ 23163 h 120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6381" h="120111">
                    <a:moveTo>
                      <a:pt x="93361" y="23163"/>
                    </a:moveTo>
                    <a:cubicBezTo>
                      <a:pt x="81549" y="13604"/>
                      <a:pt x="68452" y="5817"/>
                      <a:pt x="54467" y="42"/>
                    </a:cubicBezTo>
                    <a:lnTo>
                      <a:pt x="36425" y="22947"/>
                    </a:lnTo>
                    <a:lnTo>
                      <a:pt x="41489" y="26368"/>
                    </a:lnTo>
                    <a:lnTo>
                      <a:pt x="47915" y="30697"/>
                    </a:lnTo>
                    <a:lnTo>
                      <a:pt x="44255" y="37885"/>
                    </a:lnTo>
                    <a:lnTo>
                      <a:pt x="596" y="120154"/>
                    </a:lnTo>
                    <a:lnTo>
                      <a:pt x="106978" y="120154"/>
                    </a:lnTo>
                    <a:lnTo>
                      <a:pt x="106978" y="50875"/>
                    </a:lnTo>
                    <a:cubicBezTo>
                      <a:pt x="106756" y="40027"/>
                      <a:pt x="101757" y="29853"/>
                      <a:pt x="93361" y="23163"/>
                    </a:cubicBezTo>
                    <a:close/>
                  </a:path>
                </a:pathLst>
              </a:custGeom>
              <a:solidFill>
                <a:srgbClr val="333F50"/>
              </a:solidFill>
              <a:ln w="7230"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ECEAE14D-B59A-4B6F-924A-EE423DF798F4}"/>
                  </a:ext>
                </a:extLst>
              </p:cNvPr>
              <p:cNvSpPr/>
              <p:nvPr/>
            </p:nvSpPr>
            <p:spPr>
              <a:xfrm>
                <a:off x="10511700" y="3075776"/>
                <a:ext cx="106382" cy="119548"/>
              </a:xfrm>
              <a:custGeom>
                <a:avLst/>
                <a:gdLst>
                  <a:gd name="connsiteX0" fmla="*/ 63319 w 106382"/>
                  <a:gd name="connsiteY0" fmla="*/ 37322 h 119548"/>
                  <a:gd name="connsiteX1" fmla="*/ 59659 w 106382"/>
                  <a:gd name="connsiteY1" fmla="*/ 30351 h 119548"/>
                  <a:gd name="connsiteX2" fmla="*/ 66085 w 106382"/>
                  <a:gd name="connsiteY2" fmla="*/ 26021 h 119548"/>
                  <a:gd name="connsiteX3" fmla="*/ 71149 w 106382"/>
                  <a:gd name="connsiteY3" fmla="*/ 22600 h 119548"/>
                  <a:gd name="connsiteX4" fmla="*/ 53404 w 106382"/>
                  <a:gd name="connsiteY4" fmla="*/ 42 h 119548"/>
                  <a:gd name="connsiteX5" fmla="*/ 14213 w 106382"/>
                  <a:gd name="connsiteY5" fmla="*/ 22600 h 119548"/>
                  <a:gd name="connsiteX6" fmla="*/ 596 w 106382"/>
                  <a:gd name="connsiteY6" fmla="*/ 50312 h 119548"/>
                  <a:gd name="connsiteX7" fmla="*/ 596 w 106382"/>
                  <a:gd name="connsiteY7" fmla="*/ 119591 h 119548"/>
                  <a:gd name="connsiteX8" fmla="*/ 106979 w 106382"/>
                  <a:gd name="connsiteY8" fmla="*/ 119591 h 119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382" h="119548">
                    <a:moveTo>
                      <a:pt x="63319" y="37322"/>
                    </a:moveTo>
                    <a:lnTo>
                      <a:pt x="59659" y="30351"/>
                    </a:lnTo>
                    <a:lnTo>
                      <a:pt x="66085" y="26021"/>
                    </a:lnTo>
                    <a:lnTo>
                      <a:pt x="71149" y="22600"/>
                    </a:lnTo>
                    <a:lnTo>
                      <a:pt x="53404" y="42"/>
                    </a:lnTo>
                    <a:cubicBezTo>
                      <a:pt x="39606" y="6156"/>
                      <a:pt x="26472" y="13717"/>
                      <a:pt x="14213" y="22600"/>
                    </a:cubicBezTo>
                    <a:cubicBezTo>
                      <a:pt x="5817" y="29291"/>
                      <a:pt x="818" y="39464"/>
                      <a:pt x="596" y="50312"/>
                    </a:cubicBezTo>
                    <a:lnTo>
                      <a:pt x="596" y="119591"/>
                    </a:lnTo>
                    <a:lnTo>
                      <a:pt x="106979" y="119591"/>
                    </a:lnTo>
                    <a:close/>
                  </a:path>
                </a:pathLst>
              </a:custGeom>
              <a:solidFill>
                <a:srgbClr val="333F50"/>
              </a:solidFill>
              <a:ln w="7230" cap="flat">
                <a:no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8DBDAE14-6629-4679-A46F-920C4B0D3850}"/>
                  </a:ext>
                </a:extLst>
              </p:cNvPr>
              <p:cNvSpPr/>
              <p:nvPr/>
            </p:nvSpPr>
            <p:spPr>
              <a:xfrm>
                <a:off x="10549980" y="2869213"/>
                <a:ext cx="191733" cy="96629"/>
              </a:xfrm>
              <a:custGeom>
                <a:avLst/>
                <a:gdLst>
                  <a:gd name="connsiteX0" fmla="*/ 180442 w 191733"/>
                  <a:gd name="connsiteY0" fmla="*/ 73719 h 96629"/>
                  <a:gd name="connsiteX1" fmla="*/ 162315 w 191733"/>
                  <a:gd name="connsiteY1" fmla="*/ 73719 h 96629"/>
                  <a:gd name="connsiteX2" fmla="*/ 143549 w 191733"/>
                  <a:gd name="connsiteY2" fmla="*/ 16521 h 96629"/>
                  <a:gd name="connsiteX3" fmla="*/ 123039 w 191733"/>
                  <a:gd name="connsiteY3" fmla="*/ 566 h 96629"/>
                  <a:gd name="connsiteX4" fmla="*/ 112230 w 191733"/>
                  <a:gd name="connsiteY4" fmla="*/ 6172 h 96629"/>
                  <a:gd name="connsiteX5" fmla="*/ 112230 w 191733"/>
                  <a:gd name="connsiteY5" fmla="*/ 6172 h 96629"/>
                  <a:gd name="connsiteX6" fmla="*/ 84261 w 191733"/>
                  <a:gd name="connsiteY6" fmla="*/ 7056 h 96629"/>
                  <a:gd name="connsiteX7" fmla="*/ 83762 w 191733"/>
                  <a:gd name="connsiteY7" fmla="*/ 6562 h 96629"/>
                  <a:gd name="connsiteX8" fmla="*/ 82485 w 191733"/>
                  <a:gd name="connsiteY8" fmla="*/ 5263 h 96629"/>
                  <a:gd name="connsiteX9" fmla="*/ 56673 w 191733"/>
                  <a:gd name="connsiteY9" fmla="*/ 5704 h 96629"/>
                  <a:gd name="connsiteX10" fmla="*/ 51677 w 191733"/>
                  <a:gd name="connsiteY10" fmla="*/ 16348 h 96629"/>
                  <a:gd name="connsiteX11" fmla="*/ 30401 w 191733"/>
                  <a:gd name="connsiteY11" fmla="*/ 73719 h 96629"/>
                  <a:gd name="connsiteX12" fmla="*/ 12273 w 191733"/>
                  <a:gd name="connsiteY12" fmla="*/ 73719 h 96629"/>
                  <a:gd name="connsiteX13" fmla="*/ 826 w 191733"/>
                  <a:gd name="connsiteY13" fmla="*/ 82899 h 96629"/>
                  <a:gd name="connsiteX14" fmla="*/ 9620 w 191733"/>
                  <a:gd name="connsiteY14" fmla="*/ 96436 h 96629"/>
                  <a:gd name="connsiteX15" fmla="*/ 11890 w 191733"/>
                  <a:gd name="connsiteY15" fmla="*/ 96668 h 96629"/>
                  <a:gd name="connsiteX16" fmla="*/ 180825 w 191733"/>
                  <a:gd name="connsiteY16" fmla="*/ 96668 h 96629"/>
                  <a:gd name="connsiteX17" fmla="*/ 192327 w 191733"/>
                  <a:gd name="connsiteY17" fmla="*/ 85428 h 96629"/>
                  <a:gd name="connsiteX18" fmla="*/ 192102 w 191733"/>
                  <a:gd name="connsiteY18" fmla="*/ 82899 h 96629"/>
                  <a:gd name="connsiteX19" fmla="*/ 180442 w 191733"/>
                  <a:gd name="connsiteY19" fmla="*/ 73719 h 96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91733" h="96629">
                    <a:moveTo>
                      <a:pt x="180442" y="73719"/>
                    </a:moveTo>
                    <a:lnTo>
                      <a:pt x="162315" y="73719"/>
                    </a:lnTo>
                    <a:lnTo>
                      <a:pt x="143549" y="16521"/>
                    </a:lnTo>
                    <a:cubicBezTo>
                      <a:pt x="142215" y="6352"/>
                      <a:pt x="133033" y="-791"/>
                      <a:pt x="123039" y="566"/>
                    </a:cubicBezTo>
                    <a:cubicBezTo>
                      <a:pt x="118913" y="1126"/>
                      <a:pt x="115099" y="3104"/>
                      <a:pt x="112230" y="6172"/>
                    </a:cubicBezTo>
                    <a:lnTo>
                      <a:pt x="112230" y="6172"/>
                    </a:lnTo>
                    <a:cubicBezTo>
                      <a:pt x="104746" y="14275"/>
                      <a:pt x="92224" y="14671"/>
                      <a:pt x="84261" y="7056"/>
                    </a:cubicBezTo>
                    <a:cubicBezTo>
                      <a:pt x="84091" y="6894"/>
                      <a:pt x="83925" y="6730"/>
                      <a:pt x="83762" y="6562"/>
                    </a:cubicBezTo>
                    <a:lnTo>
                      <a:pt x="82485" y="5263"/>
                    </a:lnTo>
                    <a:cubicBezTo>
                      <a:pt x="75238" y="-1868"/>
                      <a:pt x="63681" y="-1671"/>
                      <a:pt x="56673" y="5704"/>
                    </a:cubicBezTo>
                    <a:cubicBezTo>
                      <a:pt x="53915" y="8606"/>
                      <a:pt x="52162" y="12342"/>
                      <a:pt x="51677" y="16348"/>
                    </a:cubicBezTo>
                    <a:lnTo>
                      <a:pt x="30401" y="73719"/>
                    </a:lnTo>
                    <a:lnTo>
                      <a:pt x="12273" y="73719"/>
                    </a:lnTo>
                    <a:cubicBezTo>
                      <a:pt x="6795" y="73610"/>
                      <a:pt x="2002" y="77453"/>
                      <a:pt x="826" y="82899"/>
                    </a:cubicBezTo>
                    <a:cubicBezTo>
                      <a:pt x="-420" y="89108"/>
                      <a:pt x="3518" y="95168"/>
                      <a:pt x="9620" y="96436"/>
                    </a:cubicBezTo>
                    <a:cubicBezTo>
                      <a:pt x="10366" y="96591"/>
                      <a:pt x="11128" y="96669"/>
                      <a:pt x="11890" y="96668"/>
                    </a:cubicBezTo>
                    <a:lnTo>
                      <a:pt x="180825" y="96668"/>
                    </a:lnTo>
                    <a:cubicBezTo>
                      <a:pt x="187052" y="96796"/>
                      <a:pt x="192202" y="91764"/>
                      <a:pt x="192327" y="85428"/>
                    </a:cubicBezTo>
                    <a:cubicBezTo>
                      <a:pt x="192345" y="84579"/>
                      <a:pt x="192269" y="83731"/>
                      <a:pt x="192102" y="82899"/>
                    </a:cubicBezTo>
                    <a:cubicBezTo>
                      <a:pt x="190911" y="77371"/>
                      <a:pt x="186000" y="73504"/>
                      <a:pt x="180442" y="73719"/>
                    </a:cubicBezTo>
                    <a:close/>
                  </a:path>
                </a:pathLst>
              </a:custGeom>
              <a:solidFill>
                <a:srgbClr val="333F50"/>
              </a:solidFill>
              <a:ln w="7230" cap="flat">
                <a:noFill/>
                <a:prstDash val="solid"/>
                <a:miter/>
              </a:ln>
            </p:spPr>
            <p:txBody>
              <a:bodyPr rtlCol="0" anchor="ctr"/>
              <a:lstStyle/>
              <a:p>
                <a:endParaRPr lang="en-US" dirty="0"/>
              </a:p>
            </p:txBody>
          </p:sp>
          <p:sp>
            <p:nvSpPr>
              <p:cNvPr id="66" name="Freeform: Shape 65">
                <a:extLst>
                  <a:ext uri="{FF2B5EF4-FFF2-40B4-BE49-F238E27FC236}">
                    <a16:creationId xmlns:a16="http://schemas.microsoft.com/office/drawing/2014/main" id="{33CF0AB0-C530-49B5-BD06-250A2583F407}"/>
                  </a:ext>
                </a:extLst>
              </p:cNvPr>
              <p:cNvSpPr/>
              <p:nvPr/>
            </p:nvSpPr>
            <p:spPr>
              <a:xfrm>
                <a:off x="10630848" y="3055686"/>
                <a:ext cx="34042" cy="25979"/>
              </a:xfrm>
              <a:custGeom>
                <a:avLst/>
                <a:gdLst>
                  <a:gd name="connsiteX0" fmla="*/ 28043 w 34042"/>
                  <a:gd name="connsiteY0" fmla="*/ 26021 h 25979"/>
                  <a:gd name="connsiteX1" fmla="*/ 34638 w 34042"/>
                  <a:gd name="connsiteY1" fmla="*/ 42 h 25979"/>
                  <a:gd name="connsiteX2" fmla="*/ 596 w 34042"/>
                  <a:gd name="connsiteY2" fmla="*/ 42 h 25979"/>
                  <a:gd name="connsiteX3" fmla="*/ 7192 w 34042"/>
                  <a:gd name="connsiteY3" fmla="*/ 26021 h 25979"/>
                  <a:gd name="connsiteX4" fmla="*/ 28043 w 34042"/>
                  <a:gd name="connsiteY4" fmla="*/ 26021 h 25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42" h="25979">
                    <a:moveTo>
                      <a:pt x="28043" y="26021"/>
                    </a:moveTo>
                    <a:lnTo>
                      <a:pt x="34638" y="42"/>
                    </a:lnTo>
                    <a:lnTo>
                      <a:pt x="596" y="42"/>
                    </a:lnTo>
                    <a:lnTo>
                      <a:pt x="7192" y="26021"/>
                    </a:lnTo>
                    <a:lnTo>
                      <a:pt x="28043" y="26021"/>
                    </a:lnTo>
                    <a:close/>
                  </a:path>
                </a:pathLst>
              </a:custGeom>
              <a:solidFill>
                <a:srgbClr val="333F50"/>
              </a:solidFill>
              <a:ln w="7230" cap="flat">
                <a:noFill/>
                <a:prstDash val="solid"/>
                <a:miter/>
              </a:ln>
            </p:spPr>
            <p:txBody>
              <a:bodyPr rtlCol="0" anchor="ctr"/>
              <a:lstStyle/>
              <a:p>
                <a:endParaRPr lang="en-US" dirty="0"/>
              </a:p>
            </p:txBody>
          </p:sp>
          <p:sp>
            <p:nvSpPr>
              <p:cNvPr id="67" name="Freeform: Shape 66">
                <a:extLst>
                  <a:ext uri="{FF2B5EF4-FFF2-40B4-BE49-F238E27FC236}">
                    <a16:creationId xmlns:a16="http://schemas.microsoft.com/office/drawing/2014/main" id="{7ADE7A1C-9BC2-455B-873A-E53B965E5590}"/>
                  </a:ext>
                </a:extLst>
              </p:cNvPr>
              <p:cNvSpPr/>
              <p:nvPr/>
            </p:nvSpPr>
            <p:spPr>
              <a:xfrm>
                <a:off x="10560636" y="2978829"/>
                <a:ext cx="174467" cy="216496"/>
              </a:xfrm>
              <a:custGeom>
                <a:avLst/>
                <a:gdLst>
                  <a:gd name="connsiteX0" fmla="*/ 175063 w 174467"/>
                  <a:gd name="connsiteY0" fmla="*/ 77980 h 216496"/>
                  <a:gd name="connsiteX1" fmla="*/ 126851 w 174467"/>
                  <a:gd name="connsiteY1" fmla="*/ 48061 h 216496"/>
                  <a:gd name="connsiteX2" fmla="*/ 155319 w 174467"/>
                  <a:gd name="connsiteY2" fmla="*/ 42 h 216496"/>
                  <a:gd name="connsiteX3" fmla="*/ 20341 w 174467"/>
                  <a:gd name="connsiteY3" fmla="*/ 42 h 216496"/>
                  <a:gd name="connsiteX4" fmla="*/ 48809 w 174467"/>
                  <a:gd name="connsiteY4" fmla="*/ 48104 h 216496"/>
                  <a:gd name="connsiteX5" fmla="*/ 596 w 174467"/>
                  <a:gd name="connsiteY5" fmla="*/ 77980 h 216496"/>
                  <a:gd name="connsiteX6" fmla="*/ 34638 w 174467"/>
                  <a:gd name="connsiteY6" fmla="*/ 121280 h 216496"/>
                  <a:gd name="connsiteX7" fmla="*/ 21873 w 174467"/>
                  <a:gd name="connsiteY7" fmla="*/ 129939 h 216496"/>
                  <a:gd name="connsiteX8" fmla="*/ 67659 w 174467"/>
                  <a:gd name="connsiteY8" fmla="*/ 216538 h 216496"/>
                  <a:gd name="connsiteX9" fmla="*/ 77191 w 174467"/>
                  <a:gd name="connsiteY9" fmla="*/ 216538 h 216496"/>
                  <a:gd name="connsiteX10" fmla="*/ 77191 w 174467"/>
                  <a:gd name="connsiteY10" fmla="*/ 216538 h 216496"/>
                  <a:gd name="connsiteX11" fmla="*/ 98468 w 174467"/>
                  <a:gd name="connsiteY11" fmla="*/ 216538 h 216496"/>
                  <a:gd name="connsiteX12" fmla="*/ 98468 w 174467"/>
                  <a:gd name="connsiteY12" fmla="*/ 216538 h 216496"/>
                  <a:gd name="connsiteX13" fmla="*/ 108000 w 174467"/>
                  <a:gd name="connsiteY13" fmla="*/ 216538 h 216496"/>
                  <a:gd name="connsiteX14" fmla="*/ 153786 w 174467"/>
                  <a:gd name="connsiteY14" fmla="*/ 129939 h 216496"/>
                  <a:gd name="connsiteX15" fmla="*/ 141021 w 174467"/>
                  <a:gd name="connsiteY15" fmla="*/ 121280 h 216496"/>
                  <a:gd name="connsiteX16" fmla="*/ 101447 w 174467"/>
                  <a:gd name="connsiteY16" fmla="*/ 195971 h 216496"/>
                  <a:gd name="connsiteX17" fmla="*/ 97702 w 174467"/>
                  <a:gd name="connsiteY17" fmla="*/ 111537 h 216496"/>
                  <a:gd name="connsiteX18" fmla="*/ 77957 w 174467"/>
                  <a:gd name="connsiteY18" fmla="*/ 111537 h 216496"/>
                  <a:gd name="connsiteX19" fmla="*/ 74213 w 174467"/>
                  <a:gd name="connsiteY19" fmla="*/ 195971 h 216496"/>
                  <a:gd name="connsiteX20" fmla="*/ 52937 w 174467"/>
                  <a:gd name="connsiteY20" fmla="*/ 50919 h 216496"/>
                  <a:gd name="connsiteX21" fmla="*/ 122468 w 174467"/>
                  <a:gd name="connsiteY21" fmla="*/ 50919 h 216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74467" h="216496">
                    <a:moveTo>
                      <a:pt x="175063" y="77980"/>
                    </a:moveTo>
                    <a:lnTo>
                      <a:pt x="126851" y="48061"/>
                    </a:lnTo>
                    <a:cubicBezTo>
                      <a:pt x="142567" y="36853"/>
                      <a:pt x="152904" y="19415"/>
                      <a:pt x="155319" y="42"/>
                    </a:cubicBezTo>
                    <a:lnTo>
                      <a:pt x="20341" y="42"/>
                    </a:lnTo>
                    <a:cubicBezTo>
                      <a:pt x="22744" y="19431"/>
                      <a:pt x="33082" y="36886"/>
                      <a:pt x="48809" y="48104"/>
                    </a:cubicBezTo>
                    <a:lnTo>
                      <a:pt x="596" y="77980"/>
                    </a:lnTo>
                    <a:lnTo>
                      <a:pt x="34638" y="121280"/>
                    </a:lnTo>
                    <a:lnTo>
                      <a:pt x="21873" y="129939"/>
                    </a:lnTo>
                    <a:lnTo>
                      <a:pt x="67659" y="216538"/>
                    </a:lnTo>
                    <a:lnTo>
                      <a:pt x="77191" y="216538"/>
                    </a:lnTo>
                    <a:lnTo>
                      <a:pt x="77191" y="216538"/>
                    </a:lnTo>
                    <a:lnTo>
                      <a:pt x="98468" y="216538"/>
                    </a:lnTo>
                    <a:lnTo>
                      <a:pt x="98468" y="216538"/>
                    </a:lnTo>
                    <a:lnTo>
                      <a:pt x="108000" y="216538"/>
                    </a:lnTo>
                    <a:lnTo>
                      <a:pt x="153786" y="129939"/>
                    </a:lnTo>
                    <a:lnTo>
                      <a:pt x="141021" y="121280"/>
                    </a:lnTo>
                    <a:close/>
                    <a:moveTo>
                      <a:pt x="101447" y="195971"/>
                    </a:moveTo>
                    <a:lnTo>
                      <a:pt x="97702" y="111537"/>
                    </a:lnTo>
                    <a:lnTo>
                      <a:pt x="77957" y="111537"/>
                    </a:lnTo>
                    <a:lnTo>
                      <a:pt x="74213" y="195971"/>
                    </a:lnTo>
                    <a:lnTo>
                      <a:pt x="52937" y="50919"/>
                    </a:lnTo>
                    <a:cubicBezTo>
                      <a:pt x="74366" y="63869"/>
                      <a:pt x="101037" y="63869"/>
                      <a:pt x="122468" y="50919"/>
                    </a:cubicBezTo>
                    <a:close/>
                  </a:path>
                </a:pathLst>
              </a:custGeom>
              <a:solidFill>
                <a:srgbClr val="333F50"/>
              </a:solidFill>
              <a:ln w="7230" cap="flat">
                <a:noFill/>
                <a:prstDash val="solid"/>
                <a:miter/>
              </a:ln>
            </p:spPr>
            <p:txBody>
              <a:bodyPr rtlCol="0" anchor="ctr"/>
              <a:lstStyle/>
              <a:p>
                <a:endParaRPr lang="en-US" dirty="0"/>
              </a:p>
            </p:txBody>
          </p:sp>
        </p:grpSp>
        <p:sp>
          <p:nvSpPr>
            <p:cNvPr id="68" name="Freeform: Shape 67">
              <a:extLst>
                <a:ext uri="{FF2B5EF4-FFF2-40B4-BE49-F238E27FC236}">
                  <a16:creationId xmlns:a16="http://schemas.microsoft.com/office/drawing/2014/main" id="{AC961973-3F61-40E4-A634-FC2C8E1C6FFA}"/>
                </a:ext>
              </a:extLst>
            </p:cNvPr>
            <p:cNvSpPr/>
            <p:nvPr/>
          </p:nvSpPr>
          <p:spPr>
            <a:xfrm>
              <a:off x="10855707" y="2836688"/>
              <a:ext cx="222170" cy="2608716"/>
            </a:xfrm>
            <a:custGeom>
              <a:avLst/>
              <a:gdLst>
                <a:gd name="connsiteX0" fmla="*/ -209 w 222170"/>
                <a:gd name="connsiteY0" fmla="*/ -158 h 2608716"/>
                <a:gd name="connsiteX1" fmla="*/ 221962 w 222170"/>
                <a:gd name="connsiteY1" fmla="*/ -158 h 2608716"/>
                <a:gd name="connsiteX2" fmla="*/ 221962 w 222170"/>
                <a:gd name="connsiteY2" fmla="*/ 2608558 h 2608716"/>
                <a:gd name="connsiteX3" fmla="*/ -209 w 222170"/>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222170" h="2608716">
                  <a:moveTo>
                    <a:pt x="-209" y="-158"/>
                  </a:moveTo>
                  <a:lnTo>
                    <a:pt x="221962" y="-158"/>
                  </a:lnTo>
                  <a:lnTo>
                    <a:pt x="221962" y="2608558"/>
                  </a:lnTo>
                  <a:lnTo>
                    <a:pt x="-209" y="2608558"/>
                  </a:lnTo>
                  <a:close/>
                </a:path>
              </a:pathLst>
            </a:custGeom>
            <a:noFill/>
            <a:ln w="2389" cap="flat">
              <a:solidFill>
                <a:srgbClr val="000000"/>
              </a:solidFill>
              <a:prstDash val="solid"/>
              <a:miter/>
            </a:ln>
          </p:spPr>
          <p:txBody>
            <a:bodyPr rtlCol="0" anchor="ctr"/>
            <a:lstStyle/>
            <a:p>
              <a:endParaRPr lang="en-US" dirty="0"/>
            </a:p>
          </p:txBody>
        </p:sp>
        <p:sp>
          <p:nvSpPr>
            <p:cNvPr id="69" name="TextBox 68">
              <a:extLst>
                <a:ext uri="{FF2B5EF4-FFF2-40B4-BE49-F238E27FC236}">
                  <a16:creationId xmlns:a16="http://schemas.microsoft.com/office/drawing/2014/main" id="{98237CDD-F753-4291-B64F-2285FD2C0A90}"/>
                </a:ext>
              </a:extLst>
            </p:cNvPr>
            <p:cNvSpPr txBox="1"/>
            <p:nvPr/>
          </p:nvSpPr>
          <p:spPr>
            <a:xfrm>
              <a:off x="9293015" y="2565214"/>
              <a:ext cx="1702242" cy="284943"/>
            </a:xfrm>
            <a:prstGeom prst="rect">
              <a:avLst/>
            </a:prstGeom>
            <a:noFill/>
          </p:spPr>
          <p:txBody>
            <a:bodyPr wrap="none" rtlCol="0">
              <a:spAutoFit/>
            </a:bodyPr>
            <a:lstStyle/>
            <a:p>
              <a:pPr algn="l"/>
              <a:r>
                <a:rPr lang="en-US" sz="1354" spc="0" baseline="0" dirty="0">
                  <a:solidFill>
                    <a:srgbClr val="000000"/>
                  </a:solidFill>
                  <a:latin typeface="Arial"/>
                  <a:cs typeface="Arial"/>
                  <a:sym typeface="Arial"/>
                  <a:rtl val="0"/>
                </a:rPr>
                <a:t>Supporting services</a:t>
              </a:r>
            </a:p>
          </p:txBody>
        </p:sp>
        <p:sp>
          <p:nvSpPr>
            <p:cNvPr id="70" name="TextBox 69">
              <a:extLst>
                <a:ext uri="{FF2B5EF4-FFF2-40B4-BE49-F238E27FC236}">
                  <a16:creationId xmlns:a16="http://schemas.microsoft.com/office/drawing/2014/main" id="{F05CF1D0-845C-4985-B384-9D6168F24D19}"/>
                </a:ext>
              </a:extLst>
            </p:cNvPr>
            <p:cNvSpPr txBox="1"/>
            <p:nvPr/>
          </p:nvSpPr>
          <p:spPr>
            <a:xfrm rot="-5400000">
              <a:off x="10536828" y="3980657"/>
              <a:ext cx="842226" cy="241942"/>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Computing</a:t>
              </a:r>
            </a:p>
          </p:txBody>
        </p:sp>
        <p:sp>
          <p:nvSpPr>
            <p:cNvPr id="71" name="Freeform: Shape 70">
              <a:extLst>
                <a:ext uri="{FF2B5EF4-FFF2-40B4-BE49-F238E27FC236}">
                  <a16:creationId xmlns:a16="http://schemas.microsoft.com/office/drawing/2014/main" id="{9626713E-3C23-4108-B964-04F3FA816FBA}"/>
                </a:ext>
              </a:extLst>
            </p:cNvPr>
            <p:cNvSpPr/>
            <p:nvPr/>
          </p:nvSpPr>
          <p:spPr>
            <a:xfrm>
              <a:off x="11077878" y="2836688"/>
              <a:ext cx="222170" cy="2608716"/>
            </a:xfrm>
            <a:custGeom>
              <a:avLst/>
              <a:gdLst>
                <a:gd name="connsiteX0" fmla="*/ -209 w 222170"/>
                <a:gd name="connsiteY0" fmla="*/ -158 h 2608716"/>
                <a:gd name="connsiteX1" fmla="*/ 221962 w 222170"/>
                <a:gd name="connsiteY1" fmla="*/ -158 h 2608716"/>
                <a:gd name="connsiteX2" fmla="*/ 221962 w 222170"/>
                <a:gd name="connsiteY2" fmla="*/ 2608558 h 2608716"/>
                <a:gd name="connsiteX3" fmla="*/ -209 w 222170"/>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222170" h="2608716">
                  <a:moveTo>
                    <a:pt x="-209" y="-158"/>
                  </a:moveTo>
                  <a:lnTo>
                    <a:pt x="221962" y="-158"/>
                  </a:lnTo>
                  <a:lnTo>
                    <a:pt x="221962" y="2608558"/>
                  </a:lnTo>
                  <a:lnTo>
                    <a:pt x="-209" y="2608558"/>
                  </a:lnTo>
                  <a:close/>
                </a:path>
              </a:pathLst>
            </a:custGeom>
            <a:noFill/>
            <a:ln w="2389" cap="flat">
              <a:solidFill>
                <a:srgbClr val="000000"/>
              </a:solidFill>
              <a:prstDash val="solid"/>
              <a:miter/>
            </a:ln>
          </p:spPr>
          <p:txBody>
            <a:bodyPr rtlCol="0" anchor="ctr"/>
            <a:lstStyle/>
            <a:p>
              <a:endParaRPr lang="en-US" dirty="0"/>
            </a:p>
          </p:txBody>
        </p:sp>
        <p:sp>
          <p:nvSpPr>
            <p:cNvPr id="72" name="TextBox 71">
              <a:extLst>
                <a:ext uri="{FF2B5EF4-FFF2-40B4-BE49-F238E27FC236}">
                  <a16:creationId xmlns:a16="http://schemas.microsoft.com/office/drawing/2014/main" id="{687CDD1B-9DBD-4E1D-BEAC-D4C674B2C6E5}"/>
                </a:ext>
              </a:extLst>
            </p:cNvPr>
            <p:cNvSpPr txBox="1"/>
            <p:nvPr/>
          </p:nvSpPr>
          <p:spPr>
            <a:xfrm rot="16200000">
              <a:off x="10606748" y="3969388"/>
              <a:ext cx="1175322" cy="257315"/>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Networking, etc.</a:t>
              </a:r>
            </a:p>
          </p:txBody>
        </p:sp>
      </p:grpSp>
    </p:spTree>
    <p:extLst>
      <p:ext uri="{BB962C8B-B14F-4D97-AF65-F5344CB8AC3E}">
        <p14:creationId xmlns:p14="http://schemas.microsoft.com/office/powerpoint/2010/main" val="210786717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27DA4FA-C65D-4646-BF43-DE8EAAEEDA26}"/>
              </a:ext>
            </a:extLst>
          </p:cNvPr>
          <p:cNvSpPr>
            <a:spLocks noGrp="1"/>
          </p:cNvSpPr>
          <p:nvPr>
            <p:ph type="title"/>
          </p:nvPr>
        </p:nvSpPr>
        <p:spPr/>
        <p:txBody>
          <a:bodyPr/>
          <a:lstStyle/>
          <a:p>
            <a:r>
              <a:rPr lang="en-US" noProof="0" dirty="0"/>
              <a:t>A tentative organization</a:t>
            </a:r>
          </a:p>
        </p:txBody>
      </p:sp>
      <p:sp>
        <p:nvSpPr>
          <p:cNvPr id="3" name="Segnaposto contenuto 2">
            <a:extLst>
              <a:ext uri="{FF2B5EF4-FFF2-40B4-BE49-F238E27FC236}">
                <a16:creationId xmlns:a16="http://schemas.microsoft.com/office/drawing/2014/main" id="{2BFEA8D2-1486-4D33-B179-897CF8F1E4A8}"/>
              </a:ext>
            </a:extLst>
          </p:cNvPr>
          <p:cNvSpPr>
            <a:spLocks noGrp="1"/>
          </p:cNvSpPr>
          <p:nvPr>
            <p:ph sz="half" idx="1"/>
          </p:nvPr>
        </p:nvSpPr>
        <p:spPr/>
        <p:txBody>
          <a:bodyPr/>
          <a:lstStyle/>
          <a:p>
            <a:r>
              <a:rPr lang="en-US" noProof="0" dirty="0"/>
              <a:t>This is not a sharp taxonomy</a:t>
            </a:r>
          </a:p>
          <a:p>
            <a:endParaRPr lang="en-US" noProof="0" dirty="0"/>
          </a:p>
          <a:p>
            <a:r>
              <a:rPr lang="en-US" noProof="0" dirty="0"/>
              <a:t>Storage vs Serving</a:t>
            </a:r>
          </a:p>
          <a:p>
            <a:pPr lvl="1"/>
            <a:r>
              <a:rPr lang="en-US" noProof="0" dirty="0"/>
              <a:t>Databases are storage</a:t>
            </a:r>
          </a:p>
          <a:p>
            <a:pPr lvl="1"/>
            <a:r>
              <a:rPr lang="en-US" noProof="0" dirty="0"/>
              <a:t>... with processing capability</a:t>
            </a:r>
          </a:p>
          <a:p>
            <a:pPr lvl="1"/>
            <a:r>
              <a:rPr lang="en-US" noProof="0" dirty="0"/>
              <a:t>... and with serving capability</a:t>
            </a:r>
          </a:p>
        </p:txBody>
      </p:sp>
      <p:sp>
        <p:nvSpPr>
          <p:cNvPr id="4" name="Segnaposto piè di pagina 3">
            <a:extLst>
              <a:ext uri="{FF2B5EF4-FFF2-40B4-BE49-F238E27FC236}">
                <a16:creationId xmlns:a16="http://schemas.microsoft.com/office/drawing/2014/main" id="{6F417C20-FA64-4D55-804B-F3BABE04BC0F}"/>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9811CD8F-F257-4977-8723-F26E3E3FF932}"/>
              </a:ext>
            </a:extLst>
          </p:cNvPr>
          <p:cNvSpPr>
            <a:spLocks noGrp="1"/>
          </p:cNvSpPr>
          <p:nvPr>
            <p:ph type="sldNum" sz="quarter" idx="12"/>
          </p:nvPr>
        </p:nvSpPr>
        <p:spPr/>
        <p:txBody>
          <a:bodyPr/>
          <a:lstStyle/>
          <a:p>
            <a:fld id="{5DD6F1BA-2510-46FC-9346-AB1F3CA1593B}" type="slidenum">
              <a:rPr lang="it-IT" smtClean="0"/>
              <a:pPr/>
              <a:t>116</a:t>
            </a:fld>
            <a:endParaRPr lang="it-IT" dirty="0"/>
          </a:p>
        </p:txBody>
      </p:sp>
      <p:sp>
        <p:nvSpPr>
          <p:cNvPr id="7" name="Content Placeholder 6">
            <a:extLst>
              <a:ext uri="{FF2B5EF4-FFF2-40B4-BE49-F238E27FC236}">
                <a16:creationId xmlns:a16="http://schemas.microsoft.com/office/drawing/2014/main" id="{CBBBFD12-1DAD-4F88-9916-26A1915A670C}"/>
              </a:ext>
            </a:extLst>
          </p:cNvPr>
          <p:cNvSpPr>
            <a:spLocks noGrp="1"/>
          </p:cNvSpPr>
          <p:nvPr>
            <p:ph idx="13"/>
          </p:nvPr>
        </p:nvSpPr>
        <p:spPr/>
        <p:txBody>
          <a:bodyPr/>
          <a:lstStyle/>
          <a:p>
            <a:endParaRPr lang="en-US" dirty="0"/>
          </a:p>
        </p:txBody>
      </p:sp>
      <p:grpSp>
        <p:nvGrpSpPr>
          <p:cNvPr id="9" name="Segnaposto contenuto 9">
            <a:extLst>
              <a:ext uri="{FF2B5EF4-FFF2-40B4-BE49-F238E27FC236}">
                <a16:creationId xmlns:a16="http://schemas.microsoft.com/office/drawing/2014/main" id="{71ABA6C0-A284-4E2D-8FAC-F18DC9A736A5}"/>
              </a:ext>
            </a:extLst>
          </p:cNvPr>
          <p:cNvGrpSpPr/>
          <p:nvPr/>
        </p:nvGrpSpPr>
        <p:grpSpPr>
          <a:xfrm>
            <a:off x="6168410" y="2565214"/>
            <a:ext cx="5154657" cy="2887357"/>
            <a:chOff x="6168410" y="2565214"/>
            <a:chExt cx="5154657" cy="2887357"/>
          </a:xfrm>
        </p:grpSpPr>
        <p:sp>
          <p:nvSpPr>
            <p:cNvPr id="10" name="Freeform: Shape 9">
              <a:extLst>
                <a:ext uri="{FF2B5EF4-FFF2-40B4-BE49-F238E27FC236}">
                  <a16:creationId xmlns:a16="http://schemas.microsoft.com/office/drawing/2014/main" id="{3579493E-5092-47D3-9E43-F204495D4BAE}"/>
                </a:ext>
              </a:extLst>
            </p:cNvPr>
            <p:cNvSpPr/>
            <p:nvPr/>
          </p:nvSpPr>
          <p:spPr>
            <a:xfrm>
              <a:off x="6197283" y="4778892"/>
              <a:ext cx="1999538" cy="673679"/>
            </a:xfrm>
            <a:custGeom>
              <a:avLst/>
              <a:gdLst>
                <a:gd name="connsiteX0" fmla="*/ -209 w 1999538"/>
                <a:gd name="connsiteY0" fmla="*/ -158 h 673679"/>
                <a:gd name="connsiteX1" fmla="*/ 1999330 w 1999538"/>
                <a:gd name="connsiteY1" fmla="*/ -158 h 673679"/>
                <a:gd name="connsiteX2" fmla="*/ 1999330 w 1999538"/>
                <a:gd name="connsiteY2" fmla="*/ 673522 h 673679"/>
                <a:gd name="connsiteX3" fmla="*/ -209 w 1999538"/>
                <a:gd name="connsiteY3" fmla="*/ 673522 h 673679"/>
              </a:gdLst>
              <a:ahLst/>
              <a:cxnLst>
                <a:cxn ang="0">
                  <a:pos x="connsiteX0" y="connsiteY0"/>
                </a:cxn>
                <a:cxn ang="0">
                  <a:pos x="connsiteX1" y="connsiteY1"/>
                </a:cxn>
                <a:cxn ang="0">
                  <a:pos x="connsiteX2" y="connsiteY2"/>
                </a:cxn>
                <a:cxn ang="0">
                  <a:pos x="connsiteX3" y="connsiteY3"/>
                </a:cxn>
              </a:cxnLst>
              <a:rect l="l" t="t" r="r" b="b"/>
              <a:pathLst>
                <a:path w="1999538" h="673679">
                  <a:moveTo>
                    <a:pt x="-209" y="-158"/>
                  </a:moveTo>
                  <a:lnTo>
                    <a:pt x="1999330" y="-158"/>
                  </a:lnTo>
                  <a:lnTo>
                    <a:pt x="1999330" y="673522"/>
                  </a:lnTo>
                  <a:lnTo>
                    <a:pt x="-209" y="673522"/>
                  </a:lnTo>
                  <a:close/>
                </a:path>
              </a:pathLst>
            </a:custGeom>
            <a:noFill/>
            <a:ln w="2389" cap="flat">
              <a:solidFill>
                <a:srgbClr val="000000"/>
              </a:solidFill>
              <a:prstDash val="solid"/>
              <a:miter/>
            </a:ln>
          </p:spPr>
          <p:txBody>
            <a:bodyPr rtlCol="0" anchor="ctr"/>
            <a:lstStyle/>
            <a:p>
              <a:endParaRPr lang="en-US" dirty="0"/>
            </a:p>
          </p:txBody>
        </p:sp>
        <p:sp>
          <p:nvSpPr>
            <p:cNvPr id="11" name="TextBox 10">
              <a:extLst>
                <a:ext uri="{FF2B5EF4-FFF2-40B4-BE49-F238E27FC236}">
                  <a16:creationId xmlns:a16="http://schemas.microsoft.com/office/drawing/2014/main" id="{2BD91242-60DE-448C-BE34-D33F2CDF2A5B}"/>
                </a:ext>
              </a:extLst>
            </p:cNvPr>
            <p:cNvSpPr txBox="1"/>
            <p:nvPr/>
          </p:nvSpPr>
          <p:spPr>
            <a:xfrm>
              <a:off x="6169922" y="4858591"/>
              <a:ext cx="1408403" cy="241942"/>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Ingestion (acquiring)</a:t>
              </a:r>
            </a:p>
          </p:txBody>
        </p:sp>
        <p:sp>
          <p:nvSpPr>
            <p:cNvPr id="12" name="TextBox 11">
              <a:extLst>
                <a:ext uri="{FF2B5EF4-FFF2-40B4-BE49-F238E27FC236}">
                  <a16:creationId xmlns:a16="http://schemas.microsoft.com/office/drawing/2014/main" id="{A6501AAC-1879-4F8E-9565-EAAD922F40C1}"/>
                </a:ext>
              </a:extLst>
            </p:cNvPr>
            <p:cNvSpPr txBox="1"/>
            <p:nvPr/>
          </p:nvSpPr>
          <p:spPr>
            <a:xfrm>
              <a:off x="6169922" y="5023427"/>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13" name="TextBox 12">
              <a:extLst>
                <a:ext uri="{FF2B5EF4-FFF2-40B4-BE49-F238E27FC236}">
                  <a16:creationId xmlns:a16="http://schemas.microsoft.com/office/drawing/2014/main" id="{85AEA633-4DB1-44BD-A5C3-E7F4BB7DC3CE}"/>
                </a:ext>
              </a:extLst>
            </p:cNvPr>
            <p:cNvSpPr txBox="1"/>
            <p:nvPr/>
          </p:nvSpPr>
          <p:spPr>
            <a:xfrm>
              <a:off x="6384926" y="5023427"/>
              <a:ext cx="469552"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Batch</a:t>
              </a:r>
            </a:p>
          </p:txBody>
        </p:sp>
        <p:sp>
          <p:nvSpPr>
            <p:cNvPr id="14" name="TextBox 13">
              <a:extLst>
                <a:ext uri="{FF2B5EF4-FFF2-40B4-BE49-F238E27FC236}">
                  <a16:creationId xmlns:a16="http://schemas.microsoft.com/office/drawing/2014/main" id="{FB5CF179-3DD3-4E58-B45E-ED79CBDFB786}"/>
                </a:ext>
              </a:extLst>
            </p:cNvPr>
            <p:cNvSpPr txBox="1"/>
            <p:nvPr/>
          </p:nvSpPr>
          <p:spPr>
            <a:xfrm>
              <a:off x="6169922" y="5159596"/>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15" name="TextBox 14">
              <a:extLst>
                <a:ext uri="{FF2B5EF4-FFF2-40B4-BE49-F238E27FC236}">
                  <a16:creationId xmlns:a16="http://schemas.microsoft.com/office/drawing/2014/main" id="{94F1ACEE-8CE2-4823-81E5-4ABF6B6E536E}"/>
                </a:ext>
              </a:extLst>
            </p:cNvPr>
            <p:cNvSpPr txBox="1"/>
            <p:nvPr/>
          </p:nvSpPr>
          <p:spPr>
            <a:xfrm>
              <a:off x="6384926" y="5159596"/>
              <a:ext cx="698889"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Streaming</a:t>
              </a:r>
            </a:p>
          </p:txBody>
        </p:sp>
        <p:sp>
          <p:nvSpPr>
            <p:cNvPr id="16" name="Freeform: Shape 15">
              <a:extLst>
                <a:ext uri="{FF2B5EF4-FFF2-40B4-BE49-F238E27FC236}">
                  <a16:creationId xmlns:a16="http://schemas.microsoft.com/office/drawing/2014/main" id="{7A82775D-DE1A-4C18-A9DE-9AB060F20E7C}"/>
                </a:ext>
              </a:extLst>
            </p:cNvPr>
            <p:cNvSpPr/>
            <p:nvPr/>
          </p:nvSpPr>
          <p:spPr>
            <a:xfrm>
              <a:off x="6197283" y="3410032"/>
              <a:ext cx="1999538" cy="1368859"/>
            </a:xfrm>
            <a:custGeom>
              <a:avLst/>
              <a:gdLst>
                <a:gd name="connsiteX0" fmla="*/ -209 w 1999538"/>
                <a:gd name="connsiteY0" fmla="*/ -158 h 1368859"/>
                <a:gd name="connsiteX1" fmla="*/ 1999330 w 1999538"/>
                <a:gd name="connsiteY1" fmla="*/ -158 h 1368859"/>
                <a:gd name="connsiteX2" fmla="*/ 1999330 w 1999538"/>
                <a:gd name="connsiteY2" fmla="*/ 1368701 h 1368859"/>
                <a:gd name="connsiteX3" fmla="*/ -209 w 1999538"/>
                <a:gd name="connsiteY3" fmla="*/ 1368701 h 1368859"/>
              </a:gdLst>
              <a:ahLst/>
              <a:cxnLst>
                <a:cxn ang="0">
                  <a:pos x="connsiteX0" y="connsiteY0"/>
                </a:cxn>
                <a:cxn ang="0">
                  <a:pos x="connsiteX1" y="connsiteY1"/>
                </a:cxn>
                <a:cxn ang="0">
                  <a:pos x="connsiteX2" y="connsiteY2"/>
                </a:cxn>
                <a:cxn ang="0">
                  <a:pos x="connsiteX3" y="connsiteY3"/>
                </a:cxn>
              </a:cxnLst>
              <a:rect l="l" t="t" r="r" b="b"/>
              <a:pathLst>
                <a:path w="1999538" h="1368859">
                  <a:moveTo>
                    <a:pt x="-209" y="-158"/>
                  </a:moveTo>
                  <a:lnTo>
                    <a:pt x="1999330" y="-158"/>
                  </a:lnTo>
                  <a:lnTo>
                    <a:pt x="1999330" y="1368701"/>
                  </a:lnTo>
                  <a:lnTo>
                    <a:pt x="-209" y="1368701"/>
                  </a:lnTo>
                  <a:close/>
                </a:path>
              </a:pathLst>
            </a:custGeom>
            <a:noFill/>
            <a:ln w="2389" cap="flat">
              <a:solidFill>
                <a:srgbClr val="000000"/>
              </a:solidFill>
              <a:prstDash val="solid"/>
              <a:miter/>
            </a:ln>
          </p:spPr>
          <p:txBody>
            <a:bodyPr rtlCol="0" anchor="ctr"/>
            <a:lstStyle/>
            <a:p>
              <a:endParaRPr lang="en-US" dirty="0"/>
            </a:p>
          </p:txBody>
        </p:sp>
        <p:sp>
          <p:nvSpPr>
            <p:cNvPr id="17" name="TextBox 16">
              <a:extLst>
                <a:ext uri="{FF2B5EF4-FFF2-40B4-BE49-F238E27FC236}">
                  <a16:creationId xmlns:a16="http://schemas.microsoft.com/office/drawing/2014/main" id="{B147C89D-8E4B-4A3B-BB72-B9DE1A26ABCD}"/>
                </a:ext>
              </a:extLst>
            </p:cNvPr>
            <p:cNvSpPr txBox="1"/>
            <p:nvPr/>
          </p:nvSpPr>
          <p:spPr>
            <a:xfrm>
              <a:off x="6168410" y="3697569"/>
              <a:ext cx="1394070" cy="241942"/>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Analytics (analyzing)</a:t>
              </a:r>
            </a:p>
          </p:txBody>
        </p:sp>
        <p:sp>
          <p:nvSpPr>
            <p:cNvPr id="18" name="TextBox 17">
              <a:extLst>
                <a:ext uri="{FF2B5EF4-FFF2-40B4-BE49-F238E27FC236}">
                  <a16:creationId xmlns:a16="http://schemas.microsoft.com/office/drawing/2014/main" id="{687FC5E5-5DF2-46C7-937D-9BC61B72E240}"/>
                </a:ext>
              </a:extLst>
            </p:cNvPr>
            <p:cNvSpPr txBox="1"/>
            <p:nvPr/>
          </p:nvSpPr>
          <p:spPr>
            <a:xfrm>
              <a:off x="6168410" y="3862405"/>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19" name="TextBox 18">
              <a:extLst>
                <a:ext uri="{FF2B5EF4-FFF2-40B4-BE49-F238E27FC236}">
                  <a16:creationId xmlns:a16="http://schemas.microsoft.com/office/drawing/2014/main" id="{32396B16-DF73-49CE-A637-3782D64605E0}"/>
                </a:ext>
              </a:extLst>
            </p:cNvPr>
            <p:cNvSpPr txBox="1"/>
            <p:nvPr/>
          </p:nvSpPr>
          <p:spPr>
            <a:xfrm>
              <a:off x="6383414" y="3862405"/>
              <a:ext cx="749057"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Processing</a:t>
              </a:r>
            </a:p>
          </p:txBody>
        </p:sp>
        <p:sp>
          <p:nvSpPr>
            <p:cNvPr id="20" name="TextBox 19">
              <a:extLst>
                <a:ext uri="{FF2B5EF4-FFF2-40B4-BE49-F238E27FC236}">
                  <a16:creationId xmlns:a16="http://schemas.microsoft.com/office/drawing/2014/main" id="{69A51602-3D0D-4436-92B3-497454E4CF39}"/>
                </a:ext>
              </a:extLst>
            </p:cNvPr>
            <p:cNvSpPr txBox="1"/>
            <p:nvPr/>
          </p:nvSpPr>
          <p:spPr>
            <a:xfrm>
              <a:off x="6512416" y="3998574"/>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21" name="TextBox 20">
              <a:extLst>
                <a:ext uri="{FF2B5EF4-FFF2-40B4-BE49-F238E27FC236}">
                  <a16:creationId xmlns:a16="http://schemas.microsoft.com/office/drawing/2014/main" id="{2F93F51C-B740-446D-83F4-80E581A72662}"/>
                </a:ext>
              </a:extLst>
            </p:cNvPr>
            <p:cNvSpPr txBox="1"/>
            <p:nvPr/>
          </p:nvSpPr>
          <p:spPr>
            <a:xfrm>
              <a:off x="6727420" y="3998574"/>
              <a:ext cx="469552"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Batch</a:t>
              </a:r>
            </a:p>
          </p:txBody>
        </p:sp>
        <p:sp>
          <p:nvSpPr>
            <p:cNvPr id="22" name="TextBox 21">
              <a:extLst>
                <a:ext uri="{FF2B5EF4-FFF2-40B4-BE49-F238E27FC236}">
                  <a16:creationId xmlns:a16="http://schemas.microsoft.com/office/drawing/2014/main" id="{A12656DA-3940-48BD-A338-383ACE0CDE91}"/>
                </a:ext>
              </a:extLst>
            </p:cNvPr>
            <p:cNvSpPr txBox="1"/>
            <p:nvPr/>
          </p:nvSpPr>
          <p:spPr>
            <a:xfrm>
              <a:off x="6512416" y="4134744"/>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23" name="TextBox 22">
              <a:extLst>
                <a:ext uri="{FF2B5EF4-FFF2-40B4-BE49-F238E27FC236}">
                  <a16:creationId xmlns:a16="http://schemas.microsoft.com/office/drawing/2014/main" id="{123FDD04-72C0-4958-BCA3-A8E2C0FD963E}"/>
                </a:ext>
              </a:extLst>
            </p:cNvPr>
            <p:cNvSpPr txBox="1"/>
            <p:nvPr/>
          </p:nvSpPr>
          <p:spPr>
            <a:xfrm>
              <a:off x="6727420" y="4134744"/>
              <a:ext cx="698889"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Streaming</a:t>
              </a:r>
            </a:p>
          </p:txBody>
        </p:sp>
        <p:sp>
          <p:nvSpPr>
            <p:cNvPr id="24" name="TextBox 23">
              <a:extLst>
                <a:ext uri="{FF2B5EF4-FFF2-40B4-BE49-F238E27FC236}">
                  <a16:creationId xmlns:a16="http://schemas.microsoft.com/office/drawing/2014/main" id="{A6861815-6E9D-4BD6-8DD0-3E0E6E00764E}"/>
                </a:ext>
              </a:extLst>
            </p:cNvPr>
            <p:cNvSpPr txBox="1"/>
            <p:nvPr/>
          </p:nvSpPr>
          <p:spPr>
            <a:xfrm>
              <a:off x="6168410" y="4278080"/>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25" name="TextBox 24">
              <a:extLst>
                <a:ext uri="{FF2B5EF4-FFF2-40B4-BE49-F238E27FC236}">
                  <a16:creationId xmlns:a16="http://schemas.microsoft.com/office/drawing/2014/main" id="{82D26A8A-5414-4467-AE96-7453D31297C8}"/>
                </a:ext>
              </a:extLst>
            </p:cNvPr>
            <p:cNvSpPr txBox="1"/>
            <p:nvPr/>
          </p:nvSpPr>
          <p:spPr>
            <a:xfrm>
              <a:off x="6383414" y="4278080"/>
              <a:ext cx="1028562"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Machine learning</a:t>
              </a:r>
            </a:p>
          </p:txBody>
        </p:sp>
        <p:sp>
          <p:nvSpPr>
            <p:cNvPr id="26" name="Freeform: Shape 25">
              <a:extLst>
                <a:ext uri="{FF2B5EF4-FFF2-40B4-BE49-F238E27FC236}">
                  <a16:creationId xmlns:a16="http://schemas.microsoft.com/office/drawing/2014/main" id="{C6A12E04-3787-4531-B395-125F29CED93A}"/>
                </a:ext>
              </a:extLst>
            </p:cNvPr>
            <p:cNvSpPr/>
            <p:nvPr/>
          </p:nvSpPr>
          <p:spPr>
            <a:xfrm>
              <a:off x="6197283" y="2836688"/>
              <a:ext cx="1999538" cy="573344"/>
            </a:xfrm>
            <a:custGeom>
              <a:avLst/>
              <a:gdLst>
                <a:gd name="connsiteX0" fmla="*/ -209 w 1999538"/>
                <a:gd name="connsiteY0" fmla="*/ -158 h 573344"/>
                <a:gd name="connsiteX1" fmla="*/ 1999330 w 1999538"/>
                <a:gd name="connsiteY1" fmla="*/ -158 h 573344"/>
                <a:gd name="connsiteX2" fmla="*/ 1999330 w 1999538"/>
                <a:gd name="connsiteY2" fmla="*/ 573186 h 573344"/>
                <a:gd name="connsiteX3" fmla="*/ -209 w 1999538"/>
                <a:gd name="connsiteY3" fmla="*/ 573186 h 573344"/>
              </a:gdLst>
              <a:ahLst/>
              <a:cxnLst>
                <a:cxn ang="0">
                  <a:pos x="connsiteX0" y="connsiteY0"/>
                </a:cxn>
                <a:cxn ang="0">
                  <a:pos x="connsiteX1" y="connsiteY1"/>
                </a:cxn>
                <a:cxn ang="0">
                  <a:pos x="connsiteX2" y="connsiteY2"/>
                </a:cxn>
                <a:cxn ang="0">
                  <a:pos x="connsiteX3" y="connsiteY3"/>
                </a:cxn>
              </a:cxnLst>
              <a:rect l="l" t="t" r="r" b="b"/>
              <a:pathLst>
                <a:path w="1999538" h="573344">
                  <a:moveTo>
                    <a:pt x="-209" y="-158"/>
                  </a:moveTo>
                  <a:lnTo>
                    <a:pt x="1999330" y="-158"/>
                  </a:lnTo>
                  <a:lnTo>
                    <a:pt x="1999330" y="573186"/>
                  </a:lnTo>
                  <a:lnTo>
                    <a:pt x="-209" y="573186"/>
                  </a:lnTo>
                  <a:close/>
                </a:path>
              </a:pathLst>
            </a:custGeom>
            <a:solidFill>
              <a:srgbClr val="FFC000"/>
            </a:solidFill>
            <a:ln w="2389" cap="flat">
              <a:solidFill>
                <a:srgbClr val="000000"/>
              </a:solidFill>
              <a:prstDash val="solid"/>
              <a:miter/>
            </a:ln>
          </p:spPr>
          <p:txBody>
            <a:bodyPr rtlCol="0" anchor="ctr"/>
            <a:lstStyle/>
            <a:p>
              <a:endParaRPr lang="en-US" dirty="0"/>
            </a:p>
          </p:txBody>
        </p:sp>
        <p:sp>
          <p:nvSpPr>
            <p:cNvPr id="27" name="TextBox 26">
              <a:extLst>
                <a:ext uri="{FF2B5EF4-FFF2-40B4-BE49-F238E27FC236}">
                  <a16:creationId xmlns:a16="http://schemas.microsoft.com/office/drawing/2014/main" id="{70954FB2-17C4-4803-B08E-6F5D307704EA}"/>
                </a:ext>
              </a:extLst>
            </p:cNvPr>
            <p:cNvSpPr txBox="1"/>
            <p:nvPr/>
          </p:nvSpPr>
          <p:spPr>
            <a:xfrm>
              <a:off x="6168410" y="2866219"/>
              <a:ext cx="1179065" cy="241942"/>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Serve (deciding)</a:t>
              </a:r>
            </a:p>
          </p:txBody>
        </p:sp>
        <p:sp>
          <p:nvSpPr>
            <p:cNvPr id="28" name="TextBox 27">
              <a:extLst>
                <a:ext uri="{FF2B5EF4-FFF2-40B4-BE49-F238E27FC236}">
                  <a16:creationId xmlns:a16="http://schemas.microsoft.com/office/drawing/2014/main" id="{487EBCB8-E813-47F5-9AEB-74CC3B394459}"/>
                </a:ext>
              </a:extLst>
            </p:cNvPr>
            <p:cNvSpPr txBox="1"/>
            <p:nvPr/>
          </p:nvSpPr>
          <p:spPr>
            <a:xfrm>
              <a:off x="6168410" y="3031056"/>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29" name="TextBox 28">
              <a:extLst>
                <a:ext uri="{FF2B5EF4-FFF2-40B4-BE49-F238E27FC236}">
                  <a16:creationId xmlns:a16="http://schemas.microsoft.com/office/drawing/2014/main" id="{6ACE812D-BC21-41AE-AF74-3E3F160CA8C9}"/>
                </a:ext>
              </a:extLst>
            </p:cNvPr>
            <p:cNvSpPr txBox="1"/>
            <p:nvPr/>
          </p:nvSpPr>
          <p:spPr>
            <a:xfrm>
              <a:off x="6383414" y="3031056"/>
              <a:ext cx="412217"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SQL</a:t>
              </a:r>
            </a:p>
          </p:txBody>
        </p:sp>
        <p:sp>
          <p:nvSpPr>
            <p:cNvPr id="30" name="TextBox 29">
              <a:extLst>
                <a:ext uri="{FF2B5EF4-FFF2-40B4-BE49-F238E27FC236}">
                  <a16:creationId xmlns:a16="http://schemas.microsoft.com/office/drawing/2014/main" id="{816BD7D7-6865-4929-96B4-0A3D8288466D}"/>
                </a:ext>
              </a:extLst>
            </p:cNvPr>
            <p:cNvSpPr txBox="1"/>
            <p:nvPr/>
          </p:nvSpPr>
          <p:spPr>
            <a:xfrm>
              <a:off x="6168410" y="3167225"/>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31" name="TextBox 30">
              <a:extLst>
                <a:ext uri="{FF2B5EF4-FFF2-40B4-BE49-F238E27FC236}">
                  <a16:creationId xmlns:a16="http://schemas.microsoft.com/office/drawing/2014/main" id="{303C2437-B05E-4272-BF17-ED2DAE0414AD}"/>
                </a:ext>
              </a:extLst>
            </p:cNvPr>
            <p:cNvSpPr txBox="1"/>
            <p:nvPr/>
          </p:nvSpPr>
          <p:spPr>
            <a:xfrm>
              <a:off x="6383414" y="3167225"/>
              <a:ext cx="1279401"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BI tools (e.g., Tableau)</a:t>
              </a:r>
            </a:p>
          </p:txBody>
        </p:sp>
        <p:grpSp>
          <p:nvGrpSpPr>
            <p:cNvPr id="32" name="Segnaposto contenuto 9">
              <a:extLst>
                <a:ext uri="{FF2B5EF4-FFF2-40B4-BE49-F238E27FC236}">
                  <a16:creationId xmlns:a16="http://schemas.microsoft.com/office/drawing/2014/main" id="{71ABA6C0-A284-4E2D-8FAC-F18DC9A736A5}"/>
                </a:ext>
              </a:extLst>
            </p:cNvPr>
            <p:cNvGrpSpPr/>
            <p:nvPr/>
          </p:nvGrpSpPr>
          <p:grpSpPr>
            <a:xfrm>
              <a:off x="7764201" y="2883608"/>
              <a:ext cx="342064" cy="336167"/>
              <a:chOff x="7764201" y="2883608"/>
              <a:chExt cx="342064" cy="336167"/>
            </a:xfrm>
            <a:solidFill>
              <a:srgbClr val="333F50"/>
            </a:solidFill>
          </p:grpSpPr>
          <p:sp>
            <p:nvSpPr>
              <p:cNvPr id="33" name="Freeform: Shape 32">
                <a:extLst>
                  <a:ext uri="{FF2B5EF4-FFF2-40B4-BE49-F238E27FC236}">
                    <a16:creationId xmlns:a16="http://schemas.microsoft.com/office/drawing/2014/main" id="{ADB795C4-D72C-4071-9331-1D1C408E8E19}"/>
                  </a:ext>
                </a:extLst>
              </p:cNvPr>
              <p:cNvSpPr/>
              <p:nvPr/>
            </p:nvSpPr>
            <p:spPr>
              <a:xfrm>
                <a:off x="7885006" y="2883608"/>
                <a:ext cx="221259" cy="217019"/>
              </a:xfrm>
              <a:custGeom>
                <a:avLst/>
                <a:gdLst>
                  <a:gd name="connsiteX0" fmla="*/ 182508 w 221259"/>
                  <a:gd name="connsiteY0" fmla="*/ 38339 h 217019"/>
                  <a:gd name="connsiteX1" fmla="*/ 178178 w 221259"/>
                  <a:gd name="connsiteY1" fmla="*/ 42 h 217019"/>
                  <a:gd name="connsiteX2" fmla="*/ 130549 w 221259"/>
                  <a:gd name="connsiteY2" fmla="*/ 46850 h 217019"/>
                  <a:gd name="connsiteX3" fmla="*/ 133146 w 221259"/>
                  <a:gd name="connsiteY3" fmla="*/ 68977 h 217019"/>
                  <a:gd name="connsiteX4" fmla="*/ 63867 w 221259"/>
                  <a:gd name="connsiteY4" fmla="*/ 137062 h 217019"/>
                  <a:gd name="connsiteX5" fmla="*/ 43517 w 221259"/>
                  <a:gd name="connsiteY5" fmla="*/ 131956 h 217019"/>
                  <a:gd name="connsiteX6" fmla="*/ 218 w 221259"/>
                  <a:gd name="connsiteY6" fmla="*/ 174509 h 217019"/>
                  <a:gd name="connsiteX7" fmla="*/ 43517 w 221259"/>
                  <a:gd name="connsiteY7" fmla="*/ 217062 h 217019"/>
                  <a:gd name="connsiteX8" fmla="*/ 86816 w 221259"/>
                  <a:gd name="connsiteY8" fmla="*/ 174509 h 217019"/>
                  <a:gd name="connsiteX9" fmla="*/ 82053 w 221259"/>
                  <a:gd name="connsiteY9" fmla="*/ 154935 h 217019"/>
                  <a:gd name="connsiteX10" fmla="*/ 151332 w 221259"/>
                  <a:gd name="connsiteY10" fmla="*/ 86850 h 217019"/>
                  <a:gd name="connsiteX11" fmla="*/ 173848 w 221259"/>
                  <a:gd name="connsiteY11" fmla="*/ 89403 h 217019"/>
                  <a:gd name="connsiteX12" fmla="*/ 221477 w 221259"/>
                  <a:gd name="connsiteY12" fmla="*/ 42595 h 217019"/>
                  <a:gd name="connsiteX13" fmla="*/ 182508 w 221259"/>
                  <a:gd name="connsiteY13" fmla="*/ 38339 h 217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1259" h="217019">
                    <a:moveTo>
                      <a:pt x="182508" y="38339"/>
                    </a:moveTo>
                    <a:lnTo>
                      <a:pt x="178178" y="42"/>
                    </a:lnTo>
                    <a:lnTo>
                      <a:pt x="130549" y="46850"/>
                    </a:lnTo>
                    <a:lnTo>
                      <a:pt x="133146" y="68977"/>
                    </a:lnTo>
                    <a:lnTo>
                      <a:pt x="63867" y="137062"/>
                    </a:lnTo>
                    <a:cubicBezTo>
                      <a:pt x="57806" y="134084"/>
                      <a:pt x="50878" y="131956"/>
                      <a:pt x="43517" y="131956"/>
                    </a:cubicBezTo>
                    <a:cubicBezTo>
                      <a:pt x="19703" y="131956"/>
                      <a:pt x="218" y="151105"/>
                      <a:pt x="218" y="174509"/>
                    </a:cubicBezTo>
                    <a:cubicBezTo>
                      <a:pt x="218" y="197913"/>
                      <a:pt x="19703" y="217062"/>
                      <a:pt x="43517" y="217062"/>
                    </a:cubicBezTo>
                    <a:cubicBezTo>
                      <a:pt x="67331" y="217062"/>
                      <a:pt x="86816" y="197913"/>
                      <a:pt x="86816" y="174509"/>
                    </a:cubicBezTo>
                    <a:cubicBezTo>
                      <a:pt x="86816" y="167275"/>
                      <a:pt x="85084" y="160892"/>
                      <a:pt x="82053" y="154935"/>
                    </a:cubicBezTo>
                    <a:lnTo>
                      <a:pt x="151332" y="86850"/>
                    </a:lnTo>
                    <a:lnTo>
                      <a:pt x="173848" y="89403"/>
                    </a:lnTo>
                    <a:lnTo>
                      <a:pt x="221477" y="42595"/>
                    </a:lnTo>
                    <a:lnTo>
                      <a:pt x="182508" y="38339"/>
                    </a:lnTo>
                    <a:close/>
                  </a:path>
                </a:pathLst>
              </a:custGeom>
              <a:solidFill>
                <a:srgbClr val="333F50"/>
              </a:solidFill>
              <a:ln w="7230" cap="flat">
                <a:no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6931B875-285A-4328-ABAE-8FBD9EE2C7B9}"/>
                  </a:ext>
                </a:extLst>
              </p:cNvPr>
              <p:cNvSpPr/>
              <p:nvPr/>
            </p:nvSpPr>
            <p:spPr>
              <a:xfrm>
                <a:off x="7764201" y="2896374"/>
                <a:ext cx="329074" cy="323401"/>
              </a:xfrm>
              <a:custGeom>
                <a:avLst/>
                <a:gdLst>
                  <a:gd name="connsiteX0" fmla="*/ 306777 w 329074"/>
                  <a:gd name="connsiteY0" fmla="*/ 88552 h 323401"/>
                  <a:gd name="connsiteX1" fmla="*/ 301147 w 329074"/>
                  <a:gd name="connsiteY1" fmla="*/ 94510 h 323401"/>
                  <a:gd name="connsiteX2" fmla="*/ 292921 w 329074"/>
                  <a:gd name="connsiteY2" fmla="*/ 93658 h 323401"/>
                  <a:gd name="connsiteX3" fmla="*/ 283828 w 329074"/>
                  <a:gd name="connsiteY3" fmla="*/ 92382 h 323401"/>
                  <a:gd name="connsiteX4" fmla="*/ 303313 w 329074"/>
                  <a:gd name="connsiteY4" fmla="*/ 161743 h 323401"/>
                  <a:gd name="connsiteX5" fmla="*/ 164755 w 329074"/>
                  <a:gd name="connsiteY5" fmla="*/ 297912 h 323401"/>
                  <a:gd name="connsiteX6" fmla="*/ 26197 w 329074"/>
                  <a:gd name="connsiteY6" fmla="*/ 161743 h 323401"/>
                  <a:gd name="connsiteX7" fmla="*/ 164755 w 329074"/>
                  <a:gd name="connsiteY7" fmla="*/ 25574 h 323401"/>
                  <a:gd name="connsiteX8" fmla="*/ 235333 w 329074"/>
                  <a:gd name="connsiteY8" fmla="*/ 44723 h 323401"/>
                  <a:gd name="connsiteX9" fmla="*/ 234467 w 329074"/>
                  <a:gd name="connsiteY9" fmla="*/ 36212 h 323401"/>
                  <a:gd name="connsiteX10" fmla="*/ 233167 w 329074"/>
                  <a:gd name="connsiteY10" fmla="*/ 27701 h 323401"/>
                  <a:gd name="connsiteX11" fmla="*/ 239230 w 329074"/>
                  <a:gd name="connsiteY11" fmla="*/ 21744 h 323401"/>
                  <a:gd name="connsiteX12" fmla="*/ 242260 w 329074"/>
                  <a:gd name="connsiteY12" fmla="*/ 18765 h 323401"/>
                  <a:gd name="connsiteX13" fmla="*/ 164755 w 329074"/>
                  <a:gd name="connsiteY13" fmla="*/ 42 h 323401"/>
                  <a:gd name="connsiteX14" fmla="*/ 217 w 329074"/>
                  <a:gd name="connsiteY14" fmla="*/ 161743 h 323401"/>
                  <a:gd name="connsiteX15" fmla="*/ 164755 w 329074"/>
                  <a:gd name="connsiteY15" fmla="*/ 323444 h 323401"/>
                  <a:gd name="connsiteX16" fmla="*/ 329292 w 329074"/>
                  <a:gd name="connsiteY16" fmla="*/ 161743 h 323401"/>
                  <a:gd name="connsiteX17" fmla="*/ 309807 w 329074"/>
                  <a:gd name="connsiteY17" fmla="*/ 85999 h 323401"/>
                  <a:gd name="connsiteX18" fmla="*/ 306777 w 329074"/>
                  <a:gd name="connsiteY18" fmla="*/ 88552 h 323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29074" h="323401">
                    <a:moveTo>
                      <a:pt x="306777" y="88552"/>
                    </a:moveTo>
                    <a:lnTo>
                      <a:pt x="301147" y="94510"/>
                    </a:lnTo>
                    <a:lnTo>
                      <a:pt x="292921" y="93658"/>
                    </a:lnTo>
                    <a:lnTo>
                      <a:pt x="283828" y="92382"/>
                    </a:lnTo>
                    <a:cubicBezTo>
                      <a:pt x="295952" y="112807"/>
                      <a:pt x="303313" y="136211"/>
                      <a:pt x="303313" y="161743"/>
                    </a:cubicBezTo>
                    <a:cubicBezTo>
                      <a:pt x="303313" y="236636"/>
                      <a:pt x="240962" y="297912"/>
                      <a:pt x="164755" y="297912"/>
                    </a:cubicBezTo>
                    <a:cubicBezTo>
                      <a:pt x="88548" y="297912"/>
                      <a:pt x="26197" y="236636"/>
                      <a:pt x="26197" y="161743"/>
                    </a:cubicBezTo>
                    <a:cubicBezTo>
                      <a:pt x="26197" y="86850"/>
                      <a:pt x="88548" y="25574"/>
                      <a:pt x="164755" y="25574"/>
                    </a:cubicBezTo>
                    <a:cubicBezTo>
                      <a:pt x="190301" y="25574"/>
                      <a:pt x="214549" y="32382"/>
                      <a:pt x="235333" y="44723"/>
                    </a:cubicBezTo>
                    <a:lnTo>
                      <a:pt x="234467" y="36212"/>
                    </a:lnTo>
                    <a:lnTo>
                      <a:pt x="233167" y="27701"/>
                    </a:lnTo>
                    <a:lnTo>
                      <a:pt x="239230" y="21744"/>
                    </a:lnTo>
                    <a:lnTo>
                      <a:pt x="242260" y="18765"/>
                    </a:lnTo>
                    <a:cubicBezTo>
                      <a:pt x="218879" y="6850"/>
                      <a:pt x="192900" y="42"/>
                      <a:pt x="164755" y="42"/>
                    </a:cubicBezTo>
                    <a:cubicBezTo>
                      <a:pt x="73826" y="42"/>
                      <a:pt x="217" y="72382"/>
                      <a:pt x="217" y="161743"/>
                    </a:cubicBezTo>
                    <a:cubicBezTo>
                      <a:pt x="217" y="251104"/>
                      <a:pt x="73826" y="323444"/>
                      <a:pt x="164755" y="323444"/>
                    </a:cubicBezTo>
                    <a:cubicBezTo>
                      <a:pt x="255683" y="323444"/>
                      <a:pt x="329292" y="251104"/>
                      <a:pt x="329292" y="161743"/>
                    </a:cubicBezTo>
                    <a:cubicBezTo>
                      <a:pt x="329292" y="134084"/>
                      <a:pt x="322364" y="108552"/>
                      <a:pt x="309807" y="85999"/>
                    </a:cubicBezTo>
                    <a:lnTo>
                      <a:pt x="306777" y="88552"/>
                    </a:lnTo>
                    <a:close/>
                  </a:path>
                </a:pathLst>
              </a:custGeom>
              <a:solidFill>
                <a:srgbClr val="333F50"/>
              </a:solidFill>
              <a:ln w="7230"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FB011292-BF5D-4869-A1E6-B665DFB671DC}"/>
                  </a:ext>
                </a:extLst>
              </p:cNvPr>
              <p:cNvSpPr/>
              <p:nvPr/>
            </p:nvSpPr>
            <p:spPr>
              <a:xfrm>
                <a:off x="7824820" y="2955948"/>
                <a:ext cx="207836" cy="204253"/>
              </a:xfrm>
              <a:custGeom>
                <a:avLst/>
                <a:gdLst>
                  <a:gd name="connsiteX0" fmla="*/ 176445 w 207836"/>
                  <a:gd name="connsiteY0" fmla="*/ 73233 h 204253"/>
                  <a:gd name="connsiteX1" fmla="*/ 182074 w 207836"/>
                  <a:gd name="connsiteY1" fmla="*/ 102169 h 204253"/>
                  <a:gd name="connsiteX2" fmla="*/ 104136 w 207836"/>
                  <a:gd name="connsiteY2" fmla="*/ 178764 h 204253"/>
                  <a:gd name="connsiteX3" fmla="*/ 26197 w 207836"/>
                  <a:gd name="connsiteY3" fmla="*/ 102169 h 204253"/>
                  <a:gd name="connsiteX4" fmla="*/ 104136 w 207836"/>
                  <a:gd name="connsiteY4" fmla="*/ 25574 h 204253"/>
                  <a:gd name="connsiteX5" fmla="*/ 133579 w 207836"/>
                  <a:gd name="connsiteY5" fmla="*/ 31106 h 204253"/>
                  <a:gd name="connsiteX6" fmla="*/ 153063 w 207836"/>
                  <a:gd name="connsiteY6" fmla="*/ 11957 h 204253"/>
                  <a:gd name="connsiteX7" fmla="*/ 104136 w 207836"/>
                  <a:gd name="connsiteY7" fmla="*/ 42 h 204253"/>
                  <a:gd name="connsiteX8" fmla="*/ 217 w 207836"/>
                  <a:gd name="connsiteY8" fmla="*/ 102169 h 204253"/>
                  <a:gd name="connsiteX9" fmla="*/ 104136 w 207836"/>
                  <a:gd name="connsiteY9" fmla="*/ 204296 h 204253"/>
                  <a:gd name="connsiteX10" fmla="*/ 208054 w 207836"/>
                  <a:gd name="connsiteY10" fmla="*/ 102169 h 204253"/>
                  <a:gd name="connsiteX11" fmla="*/ 195930 w 207836"/>
                  <a:gd name="connsiteY11" fmla="*/ 54084 h 204253"/>
                  <a:gd name="connsiteX12" fmla="*/ 176445 w 207836"/>
                  <a:gd name="connsiteY12" fmla="*/ 73233 h 204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7836" h="204253">
                    <a:moveTo>
                      <a:pt x="176445" y="73233"/>
                    </a:moveTo>
                    <a:cubicBezTo>
                      <a:pt x="180342" y="82169"/>
                      <a:pt x="182074" y="91956"/>
                      <a:pt x="182074" y="102169"/>
                    </a:cubicBezTo>
                    <a:cubicBezTo>
                      <a:pt x="182074" y="144296"/>
                      <a:pt x="147002" y="178764"/>
                      <a:pt x="104136" y="178764"/>
                    </a:cubicBezTo>
                    <a:cubicBezTo>
                      <a:pt x="61269" y="178764"/>
                      <a:pt x="26197" y="144296"/>
                      <a:pt x="26197" y="102169"/>
                    </a:cubicBezTo>
                    <a:cubicBezTo>
                      <a:pt x="26197" y="60042"/>
                      <a:pt x="61269" y="25574"/>
                      <a:pt x="104136" y="25574"/>
                    </a:cubicBezTo>
                    <a:cubicBezTo>
                      <a:pt x="114528" y="25574"/>
                      <a:pt x="124486" y="27702"/>
                      <a:pt x="133579" y="31106"/>
                    </a:cubicBezTo>
                    <a:lnTo>
                      <a:pt x="153063" y="11957"/>
                    </a:lnTo>
                    <a:cubicBezTo>
                      <a:pt x="138342" y="4298"/>
                      <a:pt x="121888" y="42"/>
                      <a:pt x="104136" y="42"/>
                    </a:cubicBezTo>
                    <a:cubicBezTo>
                      <a:pt x="46981" y="42"/>
                      <a:pt x="217" y="45999"/>
                      <a:pt x="217" y="102169"/>
                    </a:cubicBezTo>
                    <a:cubicBezTo>
                      <a:pt x="217" y="158339"/>
                      <a:pt x="46981" y="204296"/>
                      <a:pt x="104136" y="204296"/>
                    </a:cubicBezTo>
                    <a:cubicBezTo>
                      <a:pt x="161291" y="204296"/>
                      <a:pt x="208054" y="158339"/>
                      <a:pt x="208054" y="102169"/>
                    </a:cubicBezTo>
                    <a:cubicBezTo>
                      <a:pt x="208054" y="84723"/>
                      <a:pt x="203724" y="68552"/>
                      <a:pt x="195930" y="54084"/>
                    </a:cubicBezTo>
                    <a:lnTo>
                      <a:pt x="176445" y="73233"/>
                    </a:lnTo>
                    <a:close/>
                  </a:path>
                </a:pathLst>
              </a:custGeom>
              <a:solidFill>
                <a:srgbClr val="333F50"/>
              </a:solidFill>
              <a:ln w="7230" cap="flat">
                <a:noFill/>
                <a:prstDash val="solid"/>
                <a:miter/>
              </a:ln>
            </p:spPr>
            <p:txBody>
              <a:bodyPr rtlCol="0" anchor="ctr"/>
              <a:lstStyle/>
              <a:p>
                <a:endParaRPr lang="en-US" dirty="0"/>
              </a:p>
            </p:txBody>
          </p:sp>
        </p:grpSp>
        <p:grpSp>
          <p:nvGrpSpPr>
            <p:cNvPr id="36" name="Segnaposto contenuto 9">
              <a:extLst>
                <a:ext uri="{FF2B5EF4-FFF2-40B4-BE49-F238E27FC236}">
                  <a16:creationId xmlns:a16="http://schemas.microsoft.com/office/drawing/2014/main" id="{71ABA6C0-A284-4E2D-8FAC-F18DC9A736A5}"/>
                </a:ext>
              </a:extLst>
            </p:cNvPr>
            <p:cNvGrpSpPr/>
            <p:nvPr/>
          </p:nvGrpSpPr>
          <p:grpSpPr>
            <a:xfrm>
              <a:off x="7760585" y="3442385"/>
              <a:ext cx="336702" cy="343040"/>
              <a:chOff x="7760585" y="3442385"/>
              <a:chExt cx="336702" cy="343040"/>
            </a:xfrm>
            <a:solidFill>
              <a:srgbClr val="333F50"/>
            </a:solidFill>
          </p:grpSpPr>
          <p:sp>
            <p:nvSpPr>
              <p:cNvPr id="37" name="Freeform: Shape 36">
                <a:extLst>
                  <a:ext uri="{FF2B5EF4-FFF2-40B4-BE49-F238E27FC236}">
                    <a16:creationId xmlns:a16="http://schemas.microsoft.com/office/drawing/2014/main" id="{DF499376-A3CA-4AE1-BC8F-6BF68C557F72}"/>
                  </a:ext>
                </a:extLst>
              </p:cNvPr>
              <p:cNvSpPr/>
              <p:nvPr/>
            </p:nvSpPr>
            <p:spPr>
              <a:xfrm>
                <a:off x="7760585" y="3442385"/>
                <a:ext cx="336702" cy="343040"/>
              </a:xfrm>
              <a:custGeom>
                <a:avLst/>
                <a:gdLst>
                  <a:gd name="connsiteX0" fmla="*/ 275537 w 336702"/>
                  <a:gd name="connsiteY0" fmla="*/ 237403 h 343040"/>
                  <a:gd name="connsiteX1" fmla="*/ 249154 w 336702"/>
                  <a:gd name="connsiteY1" fmla="*/ 229176 h 343040"/>
                  <a:gd name="connsiteX2" fmla="*/ 230005 w 336702"/>
                  <a:gd name="connsiteY2" fmla="*/ 210124 h 343040"/>
                  <a:gd name="connsiteX3" fmla="*/ 256388 w 336702"/>
                  <a:gd name="connsiteY3" fmla="*/ 131319 h 343040"/>
                  <a:gd name="connsiteX4" fmla="*/ 128729 w 336702"/>
                  <a:gd name="connsiteY4" fmla="*/ 123 h 343040"/>
                  <a:gd name="connsiteX5" fmla="*/ 219 w 336702"/>
                  <a:gd name="connsiteY5" fmla="*/ 130021 h 343040"/>
                  <a:gd name="connsiteX6" fmla="*/ 127878 w 336702"/>
                  <a:gd name="connsiteY6" fmla="*/ 260785 h 343040"/>
                  <a:gd name="connsiteX7" fmla="*/ 206176 w 336702"/>
                  <a:gd name="connsiteY7" fmla="*/ 233939 h 343040"/>
                  <a:gd name="connsiteX8" fmla="*/ 224899 w 336702"/>
                  <a:gd name="connsiteY8" fmla="*/ 252990 h 343040"/>
                  <a:gd name="connsiteX9" fmla="*/ 232984 w 336702"/>
                  <a:gd name="connsiteY9" fmla="*/ 280270 h 343040"/>
                  <a:gd name="connsiteX10" fmla="*/ 286175 w 336702"/>
                  <a:gd name="connsiteY10" fmla="*/ 334393 h 343040"/>
                  <a:gd name="connsiteX11" fmla="*/ 328302 w 336702"/>
                  <a:gd name="connsiteY11" fmla="*/ 334393 h 343040"/>
                  <a:gd name="connsiteX12" fmla="*/ 328302 w 336702"/>
                  <a:gd name="connsiteY12" fmla="*/ 291527 h 343040"/>
                  <a:gd name="connsiteX13" fmla="*/ 275537 w 336702"/>
                  <a:gd name="connsiteY13" fmla="*/ 237403 h 343040"/>
                  <a:gd name="connsiteX14" fmla="*/ 128729 w 336702"/>
                  <a:gd name="connsiteY14" fmla="*/ 234805 h 343040"/>
                  <a:gd name="connsiteX15" fmla="*/ 26602 w 336702"/>
                  <a:gd name="connsiteY15" fmla="*/ 130887 h 343040"/>
                  <a:gd name="connsiteX16" fmla="*/ 128729 w 336702"/>
                  <a:gd name="connsiteY16" fmla="*/ 26969 h 343040"/>
                  <a:gd name="connsiteX17" fmla="*/ 230856 w 336702"/>
                  <a:gd name="connsiteY17" fmla="*/ 130887 h 343040"/>
                  <a:gd name="connsiteX18" fmla="*/ 128729 w 336702"/>
                  <a:gd name="connsiteY18" fmla="*/ 234805 h 343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36702" h="343040">
                    <a:moveTo>
                      <a:pt x="275537" y="237403"/>
                    </a:moveTo>
                    <a:cubicBezTo>
                      <a:pt x="268728" y="230475"/>
                      <a:pt x="258516" y="227011"/>
                      <a:pt x="249154" y="229176"/>
                    </a:cubicBezTo>
                    <a:lnTo>
                      <a:pt x="230005" y="210124"/>
                    </a:lnTo>
                    <a:cubicBezTo>
                      <a:pt x="247027" y="187609"/>
                      <a:pt x="256388" y="159897"/>
                      <a:pt x="256388" y="131319"/>
                    </a:cubicBezTo>
                    <a:cubicBezTo>
                      <a:pt x="256814" y="59010"/>
                      <a:pt x="199367" y="556"/>
                      <a:pt x="128729" y="123"/>
                    </a:cubicBezTo>
                    <a:cubicBezTo>
                      <a:pt x="58092" y="-310"/>
                      <a:pt x="645" y="58144"/>
                      <a:pt x="219" y="130021"/>
                    </a:cubicBezTo>
                    <a:cubicBezTo>
                      <a:pt x="-206" y="201898"/>
                      <a:pt x="57240" y="260352"/>
                      <a:pt x="127878" y="260785"/>
                    </a:cubicBezTo>
                    <a:cubicBezTo>
                      <a:pt x="155963" y="260785"/>
                      <a:pt x="183623" y="251259"/>
                      <a:pt x="206176" y="233939"/>
                    </a:cubicBezTo>
                    <a:lnTo>
                      <a:pt x="224899" y="252990"/>
                    </a:lnTo>
                    <a:cubicBezTo>
                      <a:pt x="223197" y="262950"/>
                      <a:pt x="226175" y="272909"/>
                      <a:pt x="232984" y="280270"/>
                    </a:cubicBezTo>
                    <a:lnTo>
                      <a:pt x="286175" y="334393"/>
                    </a:lnTo>
                    <a:cubicBezTo>
                      <a:pt x="297664" y="346084"/>
                      <a:pt x="316813" y="346084"/>
                      <a:pt x="328302" y="334393"/>
                    </a:cubicBezTo>
                    <a:cubicBezTo>
                      <a:pt x="339792" y="322702"/>
                      <a:pt x="339792" y="303218"/>
                      <a:pt x="328302" y="291527"/>
                    </a:cubicBezTo>
                    <a:lnTo>
                      <a:pt x="275537" y="237403"/>
                    </a:lnTo>
                    <a:close/>
                    <a:moveTo>
                      <a:pt x="128729" y="234805"/>
                    </a:moveTo>
                    <a:cubicBezTo>
                      <a:pt x="72134" y="234805"/>
                      <a:pt x="26602" y="188475"/>
                      <a:pt x="26602" y="130887"/>
                    </a:cubicBezTo>
                    <a:cubicBezTo>
                      <a:pt x="26602" y="73299"/>
                      <a:pt x="72134" y="26969"/>
                      <a:pt x="128729" y="26969"/>
                    </a:cubicBezTo>
                    <a:cubicBezTo>
                      <a:pt x="185325" y="26969"/>
                      <a:pt x="230856" y="73299"/>
                      <a:pt x="230856" y="130887"/>
                    </a:cubicBezTo>
                    <a:cubicBezTo>
                      <a:pt x="230856" y="188042"/>
                      <a:pt x="184899" y="234805"/>
                      <a:pt x="128729" y="234805"/>
                    </a:cubicBezTo>
                    <a:close/>
                  </a:path>
                </a:pathLst>
              </a:custGeom>
              <a:solidFill>
                <a:srgbClr val="333F50"/>
              </a:solidFill>
              <a:ln w="7230" cap="flat">
                <a:noFill/>
                <a:prstDash val="solid"/>
                <a:miter/>
              </a:ln>
            </p:spPr>
            <p:txBody>
              <a:bodyPr rtlCol="0" anchor="ctr"/>
              <a:lstStyle/>
              <a:p>
                <a:endParaRPr lang="en-US" dirty="0"/>
              </a:p>
            </p:txBody>
          </p:sp>
          <p:sp>
            <p:nvSpPr>
              <p:cNvPr id="38" name="Freeform: Shape 37">
                <a:extLst>
                  <a:ext uri="{FF2B5EF4-FFF2-40B4-BE49-F238E27FC236}">
                    <a16:creationId xmlns:a16="http://schemas.microsoft.com/office/drawing/2014/main" id="{D107BFE5-884F-4287-A1BA-62EA84063A88}"/>
                  </a:ext>
                </a:extLst>
              </p:cNvPr>
              <p:cNvSpPr/>
              <p:nvPr/>
            </p:nvSpPr>
            <p:spPr>
              <a:xfrm>
                <a:off x="7797609" y="3506737"/>
                <a:ext cx="183402" cy="136991"/>
              </a:xfrm>
              <a:custGeom>
                <a:avLst/>
                <a:gdLst>
                  <a:gd name="connsiteX0" fmla="*/ 183194 w 183402"/>
                  <a:gd name="connsiteY0" fmla="*/ 60040 h 136991"/>
                  <a:gd name="connsiteX1" fmla="*/ 158940 w 183402"/>
                  <a:gd name="connsiteY1" fmla="*/ 60040 h 136991"/>
                  <a:gd name="connsiteX2" fmla="*/ 153408 w 183402"/>
                  <a:gd name="connsiteY2" fmla="*/ 63504 h 136991"/>
                  <a:gd name="connsiteX3" fmla="*/ 137237 w 183402"/>
                  <a:gd name="connsiteY3" fmla="*/ 81256 h 136991"/>
                  <a:gd name="connsiteX4" fmla="*/ 123620 w 183402"/>
                  <a:gd name="connsiteY4" fmla="*/ 33194 h 136991"/>
                  <a:gd name="connsiteX5" fmla="*/ 114259 w 183402"/>
                  <a:gd name="connsiteY5" fmla="*/ 27998 h 136991"/>
                  <a:gd name="connsiteX6" fmla="*/ 109153 w 183402"/>
                  <a:gd name="connsiteY6" fmla="*/ 32760 h 136991"/>
                  <a:gd name="connsiteX7" fmla="*/ 83621 w 183402"/>
                  <a:gd name="connsiteY7" fmla="*/ 101606 h 136991"/>
                  <a:gd name="connsiteX8" fmla="*/ 66174 w 183402"/>
                  <a:gd name="connsiteY8" fmla="*/ 6348 h 136991"/>
                  <a:gd name="connsiteX9" fmla="*/ 57663 w 183402"/>
                  <a:gd name="connsiteY9" fmla="*/ 286 h 136991"/>
                  <a:gd name="connsiteX10" fmla="*/ 51706 w 183402"/>
                  <a:gd name="connsiteY10" fmla="*/ 5482 h 136991"/>
                  <a:gd name="connsiteX11" fmla="*/ 33408 w 183402"/>
                  <a:gd name="connsiteY11" fmla="*/ 60040 h 136991"/>
                  <a:gd name="connsiteX12" fmla="*/ 217 w 183402"/>
                  <a:gd name="connsiteY12" fmla="*/ 60040 h 136991"/>
                  <a:gd name="connsiteX13" fmla="*/ 217 w 183402"/>
                  <a:gd name="connsiteY13" fmla="*/ 77359 h 136991"/>
                  <a:gd name="connsiteX14" fmla="*/ 38940 w 183402"/>
                  <a:gd name="connsiteY14" fmla="*/ 77359 h 136991"/>
                  <a:gd name="connsiteX15" fmla="*/ 46174 w 183402"/>
                  <a:gd name="connsiteY15" fmla="*/ 70864 h 136991"/>
                  <a:gd name="connsiteX16" fmla="*/ 56813 w 183402"/>
                  <a:gd name="connsiteY16" fmla="*/ 37956 h 136991"/>
                  <a:gd name="connsiteX17" fmla="*/ 73834 w 183402"/>
                  <a:gd name="connsiteY17" fmla="*/ 131050 h 136991"/>
                  <a:gd name="connsiteX18" fmla="*/ 80642 w 183402"/>
                  <a:gd name="connsiteY18" fmla="*/ 137112 h 136991"/>
                  <a:gd name="connsiteX19" fmla="*/ 81493 w 183402"/>
                  <a:gd name="connsiteY19" fmla="*/ 137112 h 136991"/>
                  <a:gd name="connsiteX20" fmla="*/ 88727 w 183402"/>
                  <a:gd name="connsiteY20" fmla="*/ 132349 h 136991"/>
                  <a:gd name="connsiteX21" fmla="*/ 115961 w 183402"/>
                  <a:gd name="connsiteY21" fmla="*/ 59606 h 136991"/>
                  <a:gd name="connsiteX22" fmla="*/ 127024 w 183402"/>
                  <a:gd name="connsiteY22" fmla="*/ 98575 h 136991"/>
                  <a:gd name="connsiteX23" fmla="*/ 136386 w 183402"/>
                  <a:gd name="connsiteY23" fmla="*/ 103771 h 136991"/>
                  <a:gd name="connsiteX24" fmla="*/ 139791 w 183402"/>
                  <a:gd name="connsiteY24" fmla="*/ 101606 h 136991"/>
                  <a:gd name="connsiteX25" fmla="*/ 162769 w 183402"/>
                  <a:gd name="connsiteY25" fmla="*/ 77359 h 136991"/>
                  <a:gd name="connsiteX26" fmla="*/ 183620 w 183402"/>
                  <a:gd name="connsiteY26" fmla="*/ 77359 h 136991"/>
                  <a:gd name="connsiteX27" fmla="*/ 183620 w 183402"/>
                  <a:gd name="connsiteY27" fmla="*/ 60040 h 136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83402" h="136991">
                    <a:moveTo>
                      <a:pt x="183194" y="60040"/>
                    </a:moveTo>
                    <a:lnTo>
                      <a:pt x="158940" y="60040"/>
                    </a:lnTo>
                    <a:cubicBezTo>
                      <a:pt x="156812" y="60472"/>
                      <a:pt x="154684" y="61772"/>
                      <a:pt x="153408" y="63504"/>
                    </a:cubicBezTo>
                    <a:lnTo>
                      <a:pt x="137237" y="81256"/>
                    </a:lnTo>
                    <a:lnTo>
                      <a:pt x="123620" y="33194"/>
                    </a:lnTo>
                    <a:cubicBezTo>
                      <a:pt x="122344" y="29297"/>
                      <a:pt x="118088" y="26699"/>
                      <a:pt x="114259" y="27998"/>
                    </a:cubicBezTo>
                    <a:cubicBezTo>
                      <a:pt x="112131" y="28864"/>
                      <a:pt x="110003" y="30163"/>
                      <a:pt x="109153" y="32760"/>
                    </a:cubicBezTo>
                    <a:lnTo>
                      <a:pt x="83621" y="101606"/>
                    </a:lnTo>
                    <a:lnTo>
                      <a:pt x="66174" y="6348"/>
                    </a:lnTo>
                    <a:cubicBezTo>
                      <a:pt x="65323" y="2018"/>
                      <a:pt x="61493" y="-579"/>
                      <a:pt x="57663" y="286"/>
                    </a:cubicBezTo>
                    <a:cubicBezTo>
                      <a:pt x="55110" y="719"/>
                      <a:pt x="52983" y="2884"/>
                      <a:pt x="51706" y="5482"/>
                    </a:cubicBezTo>
                    <a:lnTo>
                      <a:pt x="33408" y="60040"/>
                    </a:lnTo>
                    <a:lnTo>
                      <a:pt x="217" y="60040"/>
                    </a:lnTo>
                    <a:lnTo>
                      <a:pt x="217" y="77359"/>
                    </a:lnTo>
                    <a:lnTo>
                      <a:pt x="38940" y="77359"/>
                    </a:lnTo>
                    <a:cubicBezTo>
                      <a:pt x="42344" y="76926"/>
                      <a:pt x="45323" y="74328"/>
                      <a:pt x="46174" y="70864"/>
                    </a:cubicBezTo>
                    <a:lnTo>
                      <a:pt x="56813" y="37956"/>
                    </a:lnTo>
                    <a:lnTo>
                      <a:pt x="73834" y="131050"/>
                    </a:lnTo>
                    <a:cubicBezTo>
                      <a:pt x="74259" y="134514"/>
                      <a:pt x="77237" y="137112"/>
                      <a:pt x="80642" y="137112"/>
                    </a:cubicBezTo>
                    <a:lnTo>
                      <a:pt x="81493" y="137112"/>
                    </a:lnTo>
                    <a:cubicBezTo>
                      <a:pt x="84472" y="137112"/>
                      <a:pt x="87451" y="135380"/>
                      <a:pt x="88727" y="132349"/>
                    </a:cubicBezTo>
                    <a:lnTo>
                      <a:pt x="115961" y="59606"/>
                    </a:lnTo>
                    <a:lnTo>
                      <a:pt x="127024" y="98575"/>
                    </a:lnTo>
                    <a:cubicBezTo>
                      <a:pt x="128301" y="102473"/>
                      <a:pt x="132131" y="105071"/>
                      <a:pt x="136386" y="103771"/>
                    </a:cubicBezTo>
                    <a:cubicBezTo>
                      <a:pt x="137663" y="103339"/>
                      <a:pt x="138939" y="102473"/>
                      <a:pt x="139791" y="101606"/>
                    </a:cubicBezTo>
                    <a:lnTo>
                      <a:pt x="162769" y="77359"/>
                    </a:lnTo>
                    <a:lnTo>
                      <a:pt x="183620" y="77359"/>
                    </a:lnTo>
                    <a:lnTo>
                      <a:pt x="183620" y="60040"/>
                    </a:lnTo>
                    <a:close/>
                  </a:path>
                </a:pathLst>
              </a:custGeom>
              <a:solidFill>
                <a:srgbClr val="333F50"/>
              </a:solidFill>
              <a:ln w="7230" cap="flat">
                <a:noFill/>
                <a:prstDash val="solid"/>
                <a:miter/>
              </a:ln>
            </p:spPr>
            <p:txBody>
              <a:bodyPr rtlCol="0" anchor="ctr"/>
              <a:lstStyle/>
              <a:p>
                <a:endParaRPr lang="en-US" dirty="0"/>
              </a:p>
            </p:txBody>
          </p:sp>
        </p:grpSp>
        <p:sp>
          <p:nvSpPr>
            <p:cNvPr id="39" name="Freeform: Shape 38">
              <a:extLst>
                <a:ext uri="{FF2B5EF4-FFF2-40B4-BE49-F238E27FC236}">
                  <a16:creationId xmlns:a16="http://schemas.microsoft.com/office/drawing/2014/main" id="{1E8B3789-3DFA-42C9-B909-EACEE8350C1F}"/>
                </a:ext>
              </a:extLst>
            </p:cNvPr>
            <p:cNvSpPr/>
            <p:nvPr/>
          </p:nvSpPr>
          <p:spPr>
            <a:xfrm>
              <a:off x="7799477" y="4844128"/>
              <a:ext cx="264345" cy="299534"/>
            </a:xfrm>
            <a:custGeom>
              <a:avLst/>
              <a:gdLst>
                <a:gd name="connsiteX0" fmla="*/ 228866 w 264345"/>
                <a:gd name="connsiteY0" fmla="*/ 228896 h 299534"/>
                <a:gd name="connsiteX1" fmla="*/ 194774 w 264345"/>
                <a:gd name="connsiteY1" fmla="*/ 255320 h 299534"/>
                <a:gd name="connsiteX2" fmla="*/ 140772 w 264345"/>
                <a:gd name="connsiteY2" fmla="*/ 255320 h 299534"/>
                <a:gd name="connsiteX3" fmla="*/ 140772 w 264345"/>
                <a:gd name="connsiteY3" fmla="*/ 183702 h 299534"/>
                <a:gd name="connsiteX4" fmla="*/ 165956 w 264345"/>
                <a:gd name="connsiteY4" fmla="*/ 140701 h 299534"/>
                <a:gd name="connsiteX5" fmla="*/ 140772 w 264345"/>
                <a:gd name="connsiteY5" fmla="*/ 115517 h 299534"/>
                <a:gd name="connsiteX6" fmla="*/ 140772 w 264345"/>
                <a:gd name="connsiteY6" fmla="*/ 26283 h 299534"/>
                <a:gd name="connsiteX7" fmla="*/ 69154 w 264345"/>
                <a:gd name="connsiteY7" fmla="*/ 26283 h 299534"/>
                <a:gd name="connsiteX8" fmla="*/ 26225 w 264345"/>
                <a:gd name="connsiteY8" fmla="*/ 970 h 299534"/>
                <a:gd name="connsiteX9" fmla="*/ 919 w 264345"/>
                <a:gd name="connsiteY9" fmla="*/ 43899 h 299534"/>
                <a:gd name="connsiteX10" fmla="*/ 43848 w 264345"/>
                <a:gd name="connsiteY10" fmla="*/ 69205 h 299534"/>
                <a:gd name="connsiteX11" fmla="*/ 69154 w 264345"/>
                <a:gd name="connsiteY11" fmla="*/ 43899 h 299534"/>
                <a:gd name="connsiteX12" fmla="*/ 123156 w 264345"/>
                <a:gd name="connsiteY12" fmla="*/ 43899 h 299534"/>
                <a:gd name="connsiteX13" fmla="*/ 123156 w 264345"/>
                <a:gd name="connsiteY13" fmla="*/ 115517 h 299534"/>
                <a:gd name="connsiteX14" fmla="*/ 97972 w 264345"/>
                <a:gd name="connsiteY14" fmla="*/ 158518 h 299534"/>
                <a:gd name="connsiteX15" fmla="*/ 123156 w 264345"/>
                <a:gd name="connsiteY15" fmla="*/ 183702 h 299534"/>
                <a:gd name="connsiteX16" fmla="*/ 123156 w 264345"/>
                <a:gd name="connsiteY16" fmla="*/ 272936 h 299534"/>
                <a:gd name="connsiteX17" fmla="*/ 194774 w 264345"/>
                <a:gd name="connsiteY17" fmla="*/ 272936 h 299534"/>
                <a:gd name="connsiteX18" fmla="*/ 237703 w 264345"/>
                <a:gd name="connsiteY18" fmla="*/ 298249 h 299534"/>
                <a:gd name="connsiteX19" fmla="*/ 263009 w 264345"/>
                <a:gd name="connsiteY19" fmla="*/ 255320 h 299534"/>
                <a:gd name="connsiteX20" fmla="*/ 228866 w 264345"/>
                <a:gd name="connsiteY20" fmla="*/ 228896 h 299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64345" h="299534">
                  <a:moveTo>
                    <a:pt x="228866" y="228896"/>
                  </a:moveTo>
                  <a:cubicBezTo>
                    <a:pt x="212805" y="228903"/>
                    <a:pt x="198787" y="239775"/>
                    <a:pt x="194774" y="255320"/>
                  </a:cubicBezTo>
                  <a:lnTo>
                    <a:pt x="140772" y="255320"/>
                  </a:lnTo>
                  <a:lnTo>
                    <a:pt x="140772" y="183702"/>
                  </a:lnTo>
                  <a:cubicBezTo>
                    <a:pt x="159599" y="178778"/>
                    <a:pt x="170872" y="159528"/>
                    <a:pt x="165956" y="140701"/>
                  </a:cubicBezTo>
                  <a:cubicBezTo>
                    <a:pt x="162731" y="128367"/>
                    <a:pt x="153106" y="118742"/>
                    <a:pt x="140772" y="115517"/>
                  </a:cubicBezTo>
                  <a:lnTo>
                    <a:pt x="140772" y="26283"/>
                  </a:lnTo>
                  <a:lnTo>
                    <a:pt x="69154" y="26283"/>
                  </a:lnTo>
                  <a:cubicBezTo>
                    <a:pt x="64288" y="7434"/>
                    <a:pt x="45066" y="-3896"/>
                    <a:pt x="26225" y="970"/>
                  </a:cubicBezTo>
                  <a:cubicBezTo>
                    <a:pt x="7383" y="5836"/>
                    <a:pt x="-3947" y="25057"/>
                    <a:pt x="919" y="43899"/>
                  </a:cubicBezTo>
                  <a:cubicBezTo>
                    <a:pt x="5785" y="62741"/>
                    <a:pt x="25006" y="74071"/>
                    <a:pt x="43848" y="69205"/>
                  </a:cubicBezTo>
                  <a:cubicBezTo>
                    <a:pt x="56254" y="66002"/>
                    <a:pt x="65950" y="56312"/>
                    <a:pt x="69154" y="43899"/>
                  </a:cubicBezTo>
                  <a:lnTo>
                    <a:pt x="123156" y="43899"/>
                  </a:lnTo>
                  <a:lnTo>
                    <a:pt x="123156" y="115517"/>
                  </a:lnTo>
                  <a:cubicBezTo>
                    <a:pt x="104329" y="120440"/>
                    <a:pt x="93055" y="139690"/>
                    <a:pt x="97972" y="158518"/>
                  </a:cubicBezTo>
                  <a:cubicBezTo>
                    <a:pt x="101197" y="170852"/>
                    <a:pt x="110822" y="180477"/>
                    <a:pt x="123156" y="183702"/>
                  </a:cubicBezTo>
                  <a:lnTo>
                    <a:pt x="123156" y="272936"/>
                  </a:lnTo>
                  <a:lnTo>
                    <a:pt x="194774" y="272936"/>
                  </a:lnTo>
                  <a:cubicBezTo>
                    <a:pt x="199640" y="291784"/>
                    <a:pt x="218861" y="303115"/>
                    <a:pt x="237703" y="298249"/>
                  </a:cubicBezTo>
                  <a:cubicBezTo>
                    <a:pt x="256544" y="293382"/>
                    <a:pt x="267875" y="274161"/>
                    <a:pt x="263009" y="255320"/>
                  </a:cubicBezTo>
                  <a:cubicBezTo>
                    <a:pt x="258988" y="239753"/>
                    <a:pt x="244941" y="228881"/>
                    <a:pt x="228866" y="228896"/>
                  </a:cubicBezTo>
                  <a:close/>
                </a:path>
              </a:pathLst>
            </a:custGeom>
            <a:solidFill>
              <a:srgbClr val="333F50"/>
            </a:solidFill>
            <a:ln w="7167" cap="flat">
              <a:noFill/>
              <a:prstDash val="solid"/>
              <a:miter/>
            </a:ln>
          </p:spPr>
          <p:txBody>
            <a:bodyPr rtlCol="0" anchor="ctr"/>
            <a:lstStyle/>
            <a:p>
              <a:endParaRPr lang="en-US" dirty="0"/>
            </a:p>
          </p:txBody>
        </p:sp>
        <p:sp>
          <p:nvSpPr>
            <p:cNvPr id="40" name="TextBox 39">
              <a:extLst>
                <a:ext uri="{FF2B5EF4-FFF2-40B4-BE49-F238E27FC236}">
                  <a16:creationId xmlns:a16="http://schemas.microsoft.com/office/drawing/2014/main" id="{CE9D7B7F-6B50-432C-8C48-22BA22282BD4}"/>
                </a:ext>
              </a:extLst>
            </p:cNvPr>
            <p:cNvSpPr txBox="1"/>
            <p:nvPr/>
          </p:nvSpPr>
          <p:spPr>
            <a:xfrm>
              <a:off x="6347064" y="2572381"/>
              <a:ext cx="591387" cy="284943"/>
            </a:xfrm>
            <a:prstGeom prst="rect">
              <a:avLst/>
            </a:prstGeom>
            <a:noFill/>
          </p:spPr>
          <p:txBody>
            <a:bodyPr wrap="none" rtlCol="0">
              <a:spAutoFit/>
            </a:bodyPr>
            <a:lstStyle/>
            <a:p>
              <a:pPr algn="l"/>
              <a:r>
                <a:rPr lang="en-US" sz="1354" spc="0" baseline="0" dirty="0">
                  <a:solidFill>
                    <a:srgbClr val="000000"/>
                  </a:solidFill>
                  <a:latin typeface="Arial"/>
                  <a:cs typeface="Arial"/>
                  <a:sym typeface="Arial"/>
                  <a:rtl val="0"/>
                </a:rPr>
                <a:t>Data </a:t>
              </a:r>
            </a:p>
          </p:txBody>
        </p:sp>
        <p:sp>
          <p:nvSpPr>
            <p:cNvPr id="41" name="TextBox 40">
              <a:extLst>
                <a:ext uri="{FF2B5EF4-FFF2-40B4-BE49-F238E27FC236}">
                  <a16:creationId xmlns:a16="http://schemas.microsoft.com/office/drawing/2014/main" id="{BBB18E54-D26D-4E46-8301-DB07A037AD7E}"/>
                </a:ext>
              </a:extLst>
            </p:cNvPr>
            <p:cNvSpPr txBox="1"/>
            <p:nvPr/>
          </p:nvSpPr>
          <p:spPr>
            <a:xfrm>
              <a:off x="6757960" y="2572381"/>
              <a:ext cx="1286567" cy="284943"/>
            </a:xfrm>
            <a:prstGeom prst="rect">
              <a:avLst/>
            </a:prstGeom>
            <a:noFill/>
          </p:spPr>
          <p:txBody>
            <a:bodyPr wrap="none" rtlCol="0">
              <a:spAutoFit/>
            </a:bodyPr>
            <a:lstStyle/>
            <a:p>
              <a:pPr algn="l"/>
              <a:r>
                <a:rPr lang="en-US" sz="1354" spc="0" baseline="0" dirty="0">
                  <a:solidFill>
                    <a:srgbClr val="000000"/>
                  </a:solidFill>
                  <a:latin typeface="Arial"/>
                  <a:cs typeface="Arial"/>
                  <a:sym typeface="Arial"/>
                  <a:rtl val="0"/>
                </a:rPr>
                <a:t>transformation</a:t>
              </a:r>
            </a:p>
          </p:txBody>
        </p:sp>
        <p:sp>
          <p:nvSpPr>
            <p:cNvPr id="42" name="Freeform: Shape 41">
              <a:extLst>
                <a:ext uri="{FF2B5EF4-FFF2-40B4-BE49-F238E27FC236}">
                  <a16:creationId xmlns:a16="http://schemas.microsoft.com/office/drawing/2014/main" id="{23350003-D4AA-4C08-B4C4-E784065E2E22}"/>
                </a:ext>
              </a:extLst>
            </p:cNvPr>
            <p:cNvSpPr/>
            <p:nvPr/>
          </p:nvSpPr>
          <p:spPr>
            <a:xfrm>
              <a:off x="8784500" y="2836688"/>
              <a:ext cx="938851" cy="2608716"/>
            </a:xfrm>
            <a:custGeom>
              <a:avLst/>
              <a:gdLst>
                <a:gd name="connsiteX0" fmla="*/ -209 w 938851"/>
                <a:gd name="connsiteY0" fmla="*/ -158 h 2608716"/>
                <a:gd name="connsiteX1" fmla="*/ 938642 w 938851"/>
                <a:gd name="connsiteY1" fmla="*/ -158 h 2608716"/>
                <a:gd name="connsiteX2" fmla="*/ 938642 w 938851"/>
                <a:gd name="connsiteY2" fmla="*/ 2608558 h 2608716"/>
                <a:gd name="connsiteX3" fmla="*/ -209 w 938851"/>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938851" h="2608716">
                  <a:moveTo>
                    <a:pt x="-209" y="-158"/>
                  </a:moveTo>
                  <a:lnTo>
                    <a:pt x="938642" y="-158"/>
                  </a:lnTo>
                  <a:lnTo>
                    <a:pt x="938642" y="2608558"/>
                  </a:lnTo>
                  <a:lnTo>
                    <a:pt x="-209" y="2608558"/>
                  </a:lnTo>
                  <a:close/>
                </a:path>
              </a:pathLst>
            </a:custGeom>
            <a:solidFill>
              <a:srgbClr val="FFC000"/>
            </a:solidFill>
            <a:ln w="2389" cap="flat">
              <a:solidFill>
                <a:srgbClr val="000000"/>
              </a:solidFill>
              <a:prstDash val="solid"/>
              <a:miter/>
            </a:ln>
          </p:spPr>
          <p:txBody>
            <a:bodyPr rtlCol="0" anchor="ctr"/>
            <a:lstStyle/>
            <a:p>
              <a:endParaRPr lang="en-US" dirty="0"/>
            </a:p>
          </p:txBody>
        </p:sp>
        <p:sp>
          <p:nvSpPr>
            <p:cNvPr id="43" name="TextBox 42">
              <a:extLst>
                <a:ext uri="{FF2B5EF4-FFF2-40B4-BE49-F238E27FC236}">
                  <a16:creationId xmlns:a16="http://schemas.microsoft.com/office/drawing/2014/main" id="{66E4DACA-1825-4EC1-B8D5-4CD29D5938AB}"/>
                </a:ext>
              </a:extLst>
            </p:cNvPr>
            <p:cNvSpPr txBox="1"/>
            <p:nvPr/>
          </p:nvSpPr>
          <p:spPr>
            <a:xfrm>
              <a:off x="8761374" y="3654568"/>
              <a:ext cx="698889" cy="241942"/>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Storage </a:t>
              </a:r>
            </a:p>
          </p:txBody>
        </p:sp>
        <p:sp>
          <p:nvSpPr>
            <p:cNvPr id="44" name="TextBox 43">
              <a:extLst>
                <a:ext uri="{FF2B5EF4-FFF2-40B4-BE49-F238E27FC236}">
                  <a16:creationId xmlns:a16="http://schemas.microsoft.com/office/drawing/2014/main" id="{B2409B0C-7E87-4202-97ED-013F35D451F8}"/>
                </a:ext>
              </a:extLst>
            </p:cNvPr>
            <p:cNvSpPr txBox="1"/>
            <p:nvPr/>
          </p:nvSpPr>
          <p:spPr>
            <a:xfrm>
              <a:off x="8761374" y="3819404"/>
              <a:ext cx="885226" cy="241942"/>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(organizing)</a:t>
              </a:r>
            </a:p>
          </p:txBody>
        </p:sp>
        <p:sp>
          <p:nvSpPr>
            <p:cNvPr id="45" name="TextBox 44">
              <a:extLst>
                <a:ext uri="{FF2B5EF4-FFF2-40B4-BE49-F238E27FC236}">
                  <a16:creationId xmlns:a16="http://schemas.microsoft.com/office/drawing/2014/main" id="{76213AA3-6E1D-400C-9715-FD453CECCC7A}"/>
                </a:ext>
              </a:extLst>
            </p:cNvPr>
            <p:cNvSpPr txBox="1"/>
            <p:nvPr/>
          </p:nvSpPr>
          <p:spPr>
            <a:xfrm>
              <a:off x="8761374" y="3977074"/>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46" name="TextBox 45">
              <a:extLst>
                <a:ext uri="{FF2B5EF4-FFF2-40B4-BE49-F238E27FC236}">
                  <a16:creationId xmlns:a16="http://schemas.microsoft.com/office/drawing/2014/main" id="{6270F9A7-6BAB-4033-ADCE-1E3832CB6CC7}"/>
                </a:ext>
              </a:extLst>
            </p:cNvPr>
            <p:cNvSpPr txBox="1"/>
            <p:nvPr/>
          </p:nvSpPr>
          <p:spPr>
            <a:xfrm>
              <a:off x="8976378" y="3977074"/>
              <a:ext cx="369216"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File</a:t>
              </a:r>
            </a:p>
          </p:txBody>
        </p:sp>
        <p:sp>
          <p:nvSpPr>
            <p:cNvPr id="47" name="TextBox 46">
              <a:extLst>
                <a:ext uri="{FF2B5EF4-FFF2-40B4-BE49-F238E27FC236}">
                  <a16:creationId xmlns:a16="http://schemas.microsoft.com/office/drawing/2014/main" id="{AC936517-5CE7-4872-8CAF-97803B8064D2}"/>
                </a:ext>
              </a:extLst>
            </p:cNvPr>
            <p:cNvSpPr txBox="1"/>
            <p:nvPr/>
          </p:nvSpPr>
          <p:spPr>
            <a:xfrm>
              <a:off x="8761374" y="4120410"/>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48" name="TextBox 47">
              <a:extLst>
                <a:ext uri="{FF2B5EF4-FFF2-40B4-BE49-F238E27FC236}">
                  <a16:creationId xmlns:a16="http://schemas.microsoft.com/office/drawing/2014/main" id="{F7745442-C2CC-4655-9A08-97D61D36627B}"/>
                </a:ext>
              </a:extLst>
            </p:cNvPr>
            <p:cNvSpPr txBox="1"/>
            <p:nvPr/>
          </p:nvSpPr>
          <p:spPr>
            <a:xfrm>
              <a:off x="8976378" y="4120410"/>
              <a:ext cx="505386"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Object</a:t>
              </a:r>
            </a:p>
          </p:txBody>
        </p:sp>
        <p:sp>
          <p:nvSpPr>
            <p:cNvPr id="49" name="TextBox 48">
              <a:extLst>
                <a:ext uri="{FF2B5EF4-FFF2-40B4-BE49-F238E27FC236}">
                  <a16:creationId xmlns:a16="http://schemas.microsoft.com/office/drawing/2014/main" id="{6309F4E8-9333-49D6-99B9-C2CB1CC696B5}"/>
                </a:ext>
              </a:extLst>
            </p:cNvPr>
            <p:cNvSpPr txBox="1"/>
            <p:nvPr/>
          </p:nvSpPr>
          <p:spPr>
            <a:xfrm>
              <a:off x="8761374" y="4256579"/>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50" name="TextBox 49">
              <a:extLst>
                <a:ext uri="{FF2B5EF4-FFF2-40B4-BE49-F238E27FC236}">
                  <a16:creationId xmlns:a16="http://schemas.microsoft.com/office/drawing/2014/main" id="{8FB443F2-02E4-4A0E-B5BB-0E4438FE6371}"/>
                </a:ext>
              </a:extLst>
            </p:cNvPr>
            <p:cNvSpPr txBox="1"/>
            <p:nvPr/>
          </p:nvSpPr>
          <p:spPr>
            <a:xfrm>
              <a:off x="8976378" y="4256579"/>
              <a:ext cx="347716"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DB</a:t>
              </a:r>
            </a:p>
          </p:txBody>
        </p:sp>
        <p:grpSp>
          <p:nvGrpSpPr>
            <p:cNvPr id="51" name="Segnaposto contenuto 9">
              <a:extLst>
                <a:ext uri="{FF2B5EF4-FFF2-40B4-BE49-F238E27FC236}">
                  <a16:creationId xmlns:a16="http://schemas.microsoft.com/office/drawing/2014/main" id="{71ABA6C0-A284-4E2D-8FAC-F18DC9A736A5}"/>
                </a:ext>
              </a:extLst>
            </p:cNvPr>
            <p:cNvGrpSpPr/>
            <p:nvPr/>
          </p:nvGrpSpPr>
          <p:grpSpPr>
            <a:xfrm>
              <a:off x="9403533" y="2882828"/>
              <a:ext cx="238296" cy="323401"/>
              <a:chOff x="9403533" y="2882828"/>
              <a:chExt cx="238296" cy="323401"/>
            </a:xfrm>
            <a:solidFill>
              <a:srgbClr val="333F50"/>
            </a:solidFill>
          </p:grpSpPr>
          <p:sp>
            <p:nvSpPr>
              <p:cNvPr id="52" name="Freeform: Shape 51">
                <a:extLst>
                  <a:ext uri="{FF2B5EF4-FFF2-40B4-BE49-F238E27FC236}">
                    <a16:creationId xmlns:a16="http://schemas.microsoft.com/office/drawing/2014/main" id="{B9603CEF-7579-4DA3-939B-826DF99B323D}"/>
                  </a:ext>
                </a:extLst>
              </p:cNvPr>
              <p:cNvSpPr/>
              <p:nvPr/>
            </p:nvSpPr>
            <p:spPr>
              <a:xfrm>
                <a:off x="9403533" y="2882828"/>
                <a:ext cx="238296" cy="68084"/>
              </a:xfrm>
              <a:custGeom>
                <a:avLst/>
                <a:gdLst>
                  <a:gd name="connsiteX0" fmla="*/ 238087 w 238296"/>
                  <a:gd name="connsiteY0" fmla="*/ 33884 h 68084"/>
                  <a:gd name="connsiteX1" fmla="*/ 118939 w 238296"/>
                  <a:gd name="connsiteY1" fmla="*/ 67927 h 68084"/>
                  <a:gd name="connsiteX2" fmla="*/ -209 w 238296"/>
                  <a:gd name="connsiteY2" fmla="*/ 33884 h 68084"/>
                  <a:gd name="connsiteX3" fmla="*/ 118939 w 238296"/>
                  <a:gd name="connsiteY3" fmla="*/ -158 h 68084"/>
                  <a:gd name="connsiteX4" fmla="*/ 238087 w 238296"/>
                  <a:gd name="connsiteY4" fmla="*/ 33884 h 68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296" h="68084">
                    <a:moveTo>
                      <a:pt x="238087" y="33884"/>
                    </a:moveTo>
                    <a:cubicBezTo>
                      <a:pt x="238087" y="52683"/>
                      <a:pt x="184745" y="67927"/>
                      <a:pt x="118939" y="67927"/>
                    </a:cubicBezTo>
                    <a:cubicBezTo>
                      <a:pt x="53133" y="67927"/>
                      <a:pt x="-209" y="52683"/>
                      <a:pt x="-209" y="33884"/>
                    </a:cubicBezTo>
                    <a:cubicBezTo>
                      <a:pt x="-209" y="15079"/>
                      <a:pt x="53133" y="-158"/>
                      <a:pt x="118939" y="-158"/>
                    </a:cubicBezTo>
                    <a:cubicBezTo>
                      <a:pt x="184745" y="-158"/>
                      <a:pt x="238087" y="15079"/>
                      <a:pt x="238087" y="33884"/>
                    </a:cubicBezTo>
                    <a:close/>
                  </a:path>
                </a:pathLst>
              </a:custGeom>
              <a:solidFill>
                <a:srgbClr val="333F50"/>
              </a:solidFill>
              <a:ln w="7167"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F9A90C63-85FC-4D11-A03E-5C3ED5D61856}"/>
                  </a:ext>
                </a:extLst>
              </p:cNvPr>
              <p:cNvSpPr/>
              <p:nvPr/>
            </p:nvSpPr>
            <p:spPr>
              <a:xfrm>
                <a:off x="9403533" y="2933891"/>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E36BE4CC-1D89-47A2-8D2F-C3B1BB7B660A}"/>
                  </a:ext>
                </a:extLst>
              </p:cNvPr>
              <p:cNvSpPr/>
              <p:nvPr/>
            </p:nvSpPr>
            <p:spPr>
              <a:xfrm>
                <a:off x="9403533" y="3018997"/>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149A7A32-F79C-4D97-883D-045756C09A42}"/>
                  </a:ext>
                </a:extLst>
              </p:cNvPr>
              <p:cNvSpPr/>
              <p:nvPr/>
            </p:nvSpPr>
            <p:spPr>
              <a:xfrm>
                <a:off x="9403533" y="3104103"/>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dirty="0"/>
              </a:p>
            </p:txBody>
          </p:sp>
        </p:grpSp>
        <p:sp>
          <p:nvSpPr>
            <p:cNvPr id="56" name="Freeform: Shape 55">
              <a:extLst>
                <a:ext uri="{FF2B5EF4-FFF2-40B4-BE49-F238E27FC236}">
                  <a16:creationId xmlns:a16="http://schemas.microsoft.com/office/drawing/2014/main" id="{B5901C26-6661-4E2C-A0E4-284BE4434BCB}"/>
                </a:ext>
              </a:extLst>
            </p:cNvPr>
            <p:cNvSpPr/>
            <p:nvPr/>
          </p:nvSpPr>
          <p:spPr>
            <a:xfrm>
              <a:off x="9723351" y="2836688"/>
              <a:ext cx="1132355" cy="2608716"/>
            </a:xfrm>
            <a:custGeom>
              <a:avLst/>
              <a:gdLst>
                <a:gd name="connsiteX0" fmla="*/ -209 w 1132355"/>
                <a:gd name="connsiteY0" fmla="*/ -158 h 2608716"/>
                <a:gd name="connsiteX1" fmla="*/ 1132146 w 1132355"/>
                <a:gd name="connsiteY1" fmla="*/ -158 h 2608716"/>
                <a:gd name="connsiteX2" fmla="*/ 1132146 w 1132355"/>
                <a:gd name="connsiteY2" fmla="*/ 2608558 h 2608716"/>
                <a:gd name="connsiteX3" fmla="*/ -209 w 1132355"/>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1132355" h="2608716">
                  <a:moveTo>
                    <a:pt x="-209" y="-158"/>
                  </a:moveTo>
                  <a:lnTo>
                    <a:pt x="1132146" y="-158"/>
                  </a:lnTo>
                  <a:lnTo>
                    <a:pt x="1132146" y="2608558"/>
                  </a:lnTo>
                  <a:lnTo>
                    <a:pt x="-209" y="2608558"/>
                  </a:lnTo>
                  <a:close/>
                </a:path>
              </a:pathLst>
            </a:custGeom>
            <a:noFill/>
            <a:ln w="2389" cap="flat">
              <a:solidFill>
                <a:srgbClr val="000000"/>
              </a:solidFill>
              <a:prstDash val="solid"/>
              <a:miter/>
            </a:ln>
          </p:spPr>
          <p:txBody>
            <a:bodyPr rtlCol="0" anchor="ctr"/>
            <a:lstStyle/>
            <a:p>
              <a:endParaRPr lang="en-US" dirty="0"/>
            </a:p>
          </p:txBody>
        </p:sp>
        <p:sp>
          <p:nvSpPr>
            <p:cNvPr id="57" name="TextBox 56">
              <a:extLst>
                <a:ext uri="{FF2B5EF4-FFF2-40B4-BE49-F238E27FC236}">
                  <a16:creationId xmlns:a16="http://schemas.microsoft.com/office/drawing/2014/main" id="{AE39917F-20FA-46E8-B771-BCCD23C92921}"/>
                </a:ext>
              </a:extLst>
            </p:cNvPr>
            <p:cNvSpPr txBox="1"/>
            <p:nvPr/>
          </p:nvSpPr>
          <p:spPr>
            <a:xfrm>
              <a:off x="9697273" y="3797904"/>
              <a:ext cx="670222" cy="241942"/>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Security</a:t>
              </a:r>
            </a:p>
          </p:txBody>
        </p:sp>
        <p:sp>
          <p:nvSpPr>
            <p:cNvPr id="58" name="TextBox 57">
              <a:extLst>
                <a:ext uri="{FF2B5EF4-FFF2-40B4-BE49-F238E27FC236}">
                  <a16:creationId xmlns:a16="http://schemas.microsoft.com/office/drawing/2014/main" id="{334C230B-0ECA-4921-A429-64CCBC5F3F46}"/>
                </a:ext>
              </a:extLst>
            </p:cNvPr>
            <p:cNvSpPr txBox="1"/>
            <p:nvPr/>
          </p:nvSpPr>
          <p:spPr>
            <a:xfrm>
              <a:off x="9697273" y="3962740"/>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59" name="TextBox 58">
              <a:extLst>
                <a:ext uri="{FF2B5EF4-FFF2-40B4-BE49-F238E27FC236}">
                  <a16:creationId xmlns:a16="http://schemas.microsoft.com/office/drawing/2014/main" id="{68431CBC-99BA-400A-A1E7-0A05E60946E6}"/>
                </a:ext>
              </a:extLst>
            </p:cNvPr>
            <p:cNvSpPr txBox="1"/>
            <p:nvPr/>
          </p:nvSpPr>
          <p:spPr>
            <a:xfrm>
              <a:off x="9912277" y="3962740"/>
              <a:ext cx="942561"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Access Control</a:t>
              </a:r>
            </a:p>
          </p:txBody>
        </p:sp>
        <p:sp>
          <p:nvSpPr>
            <p:cNvPr id="60" name="TextBox 59">
              <a:extLst>
                <a:ext uri="{FF2B5EF4-FFF2-40B4-BE49-F238E27FC236}">
                  <a16:creationId xmlns:a16="http://schemas.microsoft.com/office/drawing/2014/main" id="{F4890470-96EB-4A26-91B7-BFD5A11DD094}"/>
                </a:ext>
              </a:extLst>
            </p:cNvPr>
            <p:cNvSpPr txBox="1"/>
            <p:nvPr/>
          </p:nvSpPr>
          <p:spPr>
            <a:xfrm>
              <a:off x="9697273" y="4098910"/>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61" name="TextBox 60">
              <a:extLst>
                <a:ext uri="{FF2B5EF4-FFF2-40B4-BE49-F238E27FC236}">
                  <a16:creationId xmlns:a16="http://schemas.microsoft.com/office/drawing/2014/main" id="{CC1725BF-5D96-421B-A98D-3638956496FA}"/>
                </a:ext>
              </a:extLst>
            </p:cNvPr>
            <p:cNvSpPr txBox="1"/>
            <p:nvPr/>
          </p:nvSpPr>
          <p:spPr>
            <a:xfrm>
              <a:off x="9912277" y="4098910"/>
              <a:ext cx="827892"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Authorization</a:t>
              </a:r>
            </a:p>
          </p:txBody>
        </p:sp>
        <p:grpSp>
          <p:nvGrpSpPr>
            <p:cNvPr id="62" name="Segnaposto contenuto 9">
              <a:extLst>
                <a:ext uri="{FF2B5EF4-FFF2-40B4-BE49-F238E27FC236}">
                  <a16:creationId xmlns:a16="http://schemas.microsoft.com/office/drawing/2014/main" id="{71ABA6C0-A284-4E2D-8FAC-F18DC9A736A5}"/>
                </a:ext>
              </a:extLst>
            </p:cNvPr>
            <p:cNvGrpSpPr/>
            <p:nvPr/>
          </p:nvGrpSpPr>
          <p:grpSpPr>
            <a:xfrm>
              <a:off x="10511700" y="2869213"/>
              <a:ext cx="272338" cy="326112"/>
              <a:chOff x="10511700" y="2869213"/>
              <a:chExt cx="272338" cy="326112"/>
            </a:xfrm>
            <a:solidFill>
              <a:srgbClr val="333F50"/>
            </a:solidFill>
          </p:grpSpPr>
          <p:sp>
            <p:nvSpPr>
              <p:cNvPr id="63" name="Freeform: Shape 62">
                <a:extLst>
                  <a:ext uri="{FF2B5EF4-FFF2-40B4-BE49-F238E27FC236}">
                    <a16:creationId xmlns:a16="http://schemas.microsoft.com/office/drawing/2014/main" id="{937717BF-99C0-4091-955C-14208B55BFCA}"/>
                  </a:ext>
                </a:extLst>
              </p:cNvPr>
              <p:cNvSpPr/>
              <p:nvPr/>
            </p:nvSpPr>
            <p:spPr>
              <a:xfrm>
                <a:off x="10677657" y="3075213"/>
                <a:ext cx="106381" cy="120111"/>
              </a:xfrm>
              <a:custGeom>
                <a:avLst/>
                <a:gdLst>
                  <a:gd name="connsiteX0" fmla="*/ 93361 w 106381"/>
                  <a:gd name="connsiteY0" fmla="*/ 23163 h 120111"/>
                  <a:gd name="connsiteX1" fmla="*/ 54467 w 106381"/>
                  <a:gd name="connsiteY1" fmla="*/ 42 h 120111"/>
                  <a:gd name="connsiteX2" fmla="*/ 36425 w 106381"/>
                  <a:gd name="connsiteY2" fmla="*/ 22947 h 120111"/>
                  <a:gd name="connsiteX3" fmla="*/ 41489 w 106381"/>
                  <a:gd name="connsiteY3" fmla="*/ 26368 h 120111"/>
                  <a:gd name="connsiteX4" fmla="*/ 47915 w 106381"/>
                  <a:gd name="connsiteY4" fmla="*/ 30697 h 120111"/>
                  <a:gd name="connsiteX5" fmla="*/ 44255 w 106381"/>
                  <a:gd name="connsiteY5" fmla="*/ 37885 h 120111"/>
                  <a:gd name="connsiteX6" fmla="*/ 596 w 106381"/>
                  <a:gd name="connsiteY6" fmla="*/ 120154 h 120111"/>
                  <a:gd name="connsiteX7" fmla="*/ 106978 w 106381"/>
                  <a:gd name="connsiteY7" fmla="*/ 120154 h 120111"/>
                  <a:gd name="connsiteX8" fmla="*/ 106978 w 106381"/>
                  <a:gd name="connsiteY8" fmla="*/ 50875 h 120111"/>
                  <a:gd name="connsiteX9" fmla="*/ 93361 w 106381"/>
                  <a:gd name="connsiteY9" fmla="*/ 23163 h 120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6381" h="120111">
                    <a:moveTo>
                      <a:pt x="93361" y="23163"/>
                    </a:moveTo>
                    <a:cubicBezTo>
                      <a:pt x="81549" y="13604"/>
                      <a:pt x="68452" y="5817"/>
                      <a:pt x="54467" y="42"/>
                    </a:cubicBezTo>
                    <a:lnTo>
                      <a:pt x="36425" y="22947"/>
                    </a:lnTo>
                    <a:lnTo>
                      <a:pt x="41489" y="26368"/>
                    </a:lnTo>
                    <a:lnTo>
                      <a:pt x="47915" y="30697"/>
                    </a:lnTo>
                    <a:lnTo>
                      <a:pt x="44255" y="37885"/>
                    </a:lnTo>
                    <a:lnTo>
                      <a:pt x="596" y="120154"/>
                    </a:lnTo>
                    <a:lnTo>
                      <a:pt x="106978" y="120154"/>
                    </a:lnTo>
                    <a:lnTo>
                      <a:pt x="106978" y="50875"/>
                    </a:lnTo>
                    <a:cubicBezTo>
                      <a:pt x="106756" y="40027"/>
                      <a:pt x="101757" y="29853"/>
                      <a:pt x="93361" y="23163"/>
                    </a:cubicBezTo>
                    <a:close/>
                  </a:path>
                </a:pathLst>
              </a:custGeom>
              <a:solidFill>
                <a:srgbClr val="333F50"/>
              </a:solidFill>
              <a:ln w="7230"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ECEAE14D-B59A-4B6F-924A-EE423DF798F4}"/>
                  </a:ext>
                </a:extLst>
              </p:cNvPr>
              <p:cNvSpPr/>
              <p:nvPr/>
            </p:nvSpPr>
            <p:spPr>
              <a:xfrm>
                <a:off x="10511700" y="3075776"/>
                <a:ext cx="106382" cy="119548"/>
              </a:xfrm>
              <a:custGeom>
                <a:avLst/>
                <a:gdLst>
                  <a:gd name="connsiteX0" fmla="*/ 63319 w 106382"/>
                  <a:gd name="connsiteY0" fmla="*/ 37322 h 119548"/>
                  <a:gd name="connsiteX1" fmla="*/ 59659 w 106382"/>
                  <a:gd name="connsiteY1" fmla="*/ 30351 h 119548"/>
                  <a:gd name="connsiteX2" fmla="*/ 66085 w 106382"/>
                  <a:gd name="connsiteY2" fmla="*/ 26021 h 119548"/>
                  <a:gd name="connsiteX3" fmla="*/ 71149 w 106382"/>
                  <a:gd name="connsiteY3" fmla="*/ 22600 h 119548"/>
                  <a:gd name="connsiteX4" fmla="*/ 53404 w 106382"/>
                  <a:gd name="connsiteY4" fmla="*/ 42 h 119548"/>
                  <a:gd name="connsiteX5" fmla="*/ 14213 w 106382"/>
                  <a:gd name="connsiteY5" fmla="*/ 22600 h 119548"/>
                  <a:gd name="connsiteX6" fmla="*/ 596 w 106382"/>
                  <a:gd name="connsiteY6" fmla="*/ 50312 h 119548"/>
                  <a:gd name="connsiteX7" fmla="*/ 596 w 106382"/>
                  <a:gd name="connsiteY7" fmla="*/ 119591 h 119548"/>
                  <a:gd name="connsiteX8" fmla="*/ 106979 w 106382"/>
                  <a:gd name="connsiteY8" fmla="*/ 119591 h 119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382" h="119548">
                    <a:moveTo>
                      <a:pt x="63319" y="37322"/>
                    </a:moveTo>
                    <a:lnTo>
                      <a:pt x="59659" y="30351"/>
                    </a:lnTo>
                    <a:lnTo>
                      <a:pt x="66085" y="26021"/>
                    </a:lnTo>
                    <a:lnTo>
                      <a:pt x="71149" y="22600"/>
                    </a:lnTo>
                    <a:lnTo>
                      <a:pt x="53404" y="42"/>
                    </a:lnTo>
                    <a:cubicBezTo>
                      <a:pt x="39606" y="6156"/>
                      <a:pt x="26472" y="13717"/>
                      <a:pt x="14213" y="22600"/>
                    </a:cubicBezTo>
                    <a:cubicBezTo>
                      <a:pt x="5817" y="29291"/>
                      <a:pt x="818" y="39464"/>
                      <a:pt x="596" y="50312"/>
                    </a:cubicBezTo>
                    <a:lnTo>
                      <a:pt x="596" y="119591"/>
                    </a:lnTo>
                    <a:lnTo>
                      <a:pt x="106979" y="119591"/>
                    </a:lnTo>
                    <a:close/>
                  </a:path>
                </a:pathLst>
              </a:custGeom>
              <a:solidFill>
                <a:srgbClr val="333F50"/>
              </a:solidFill>
              <a:ln w="7230" cap="flat">
                <a:no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8DBDAE14-6629-4679-A46F-920C4B0D3850}"/>
                  </a:ext>
                </a:extLst>
              </p:cNvPr>
              <p:cNvSpPr/>
              <p:nvPr/>
            </p:nvSpPr>
            <p:spPr>
              <a:xfrm>
                <a:off x="10549980" y="2869213"/>
                <a:ext cx="191733" cy="96629"/>
              </a:xfrm>
              <a:custGeom>
                <a:avLst/>
                <a:gdLst>
                  <a:gd name="connsiteX0" fmla="*/ 180442 w 191733"/>
                  <a:gd name="connsiteY0" fmla="*/ 73719 h 96629"/>
                  <a:gd name="connsiteX1" fmla="*/ 162315 w 191733"/>
                  <a:gd name="connsiteY1" fmla="*/ 73719 h 96629"/>
                  <a:gd name="connsiteX2" fmla="*/ 143549 w 191733"/>
                  <a:gd name="connsiteY2" fmla="*/ 16521 h 96629"/>
                  <a:gd name="connsiteX3" fmla="*/ 123039 w 191733"/>
                  <a:gd name="connsiteY3" fmla="*/ 566 h 96629"/>
                  <a:gd name="connsiteX4" fmla="*/ 112230 w 191733"/>
                  <a:gd name="connsiteY4" fmla="*/ 6172 h 96629"/>
                  <a:gd name="connsiteX5" fmla="*/ 112230 w 191733"/>
                  <a:gd name="connsiteY5" fmla="*/ 6172 h 96629"/>
                  <a:gd name="connsiteX6" fmla="*/ 84261 w 191733"/>
                  <a:gd name="connsiteY6" fmla="*/ 7056 h 96629"/>
                  <a:gd name="connsiteX7" fmla="*/ 83762 w 191733"/>
                  <a:gd name="connsiteY7" fmla="*/ 6562 h 96629"/>
                  <a:gd name="connsiteX8" fmla="*/ 82485 w 191733"/>
                  <a:gd name="connsiteY8" fmla="*/ 5263 h 96629"/>
                  <a:gd name="connsiteX9" fmla="*/ 56673 w 191733"/>
                  <a:gd name="connsiteY9" fmla="*/ 5704 h 96629"/>
                  <a:gd name="connsiteX10" fmla="*/ 51677 w 191733"/>
                  <a:gd name="connsiteY10" fmla="*/ 16348 h 96629"/>
                  <a:gd name="connsiteX11" fmla="*/ 30401 w 191733"/>
                  <a:gd name="connsiteY11" fmla="*/ 73719 h 96629"/>
                  <a:gd name="connsiteX12" fmla="*/ 12273 w 191733"/>
                  <a:gd name="connsiteY12" fmla="*/ 73719 h 96629"/>
                  <a:gd name="connsiteX13" fmla="*/ 826 w 191733"/>
                  <a:gd name="connsiteY13" fmla="*/ 82899 h 96629"/>
                  <a:gd name="connsiteX14" fmla="*/ 9620 w 191733"/>
                  <a:gd name="connsiteY14" fmla="*/ 96436 h 96629"/>
                  <a:gd name="connsiteX15" fmla="*/ 11890 w 191733"/>
                  <a:gd name="connsiteY15" fmla="*/ 96668 h 96629"/>
                  <a:gd name="connsiteX16" fmla="*/ 180825 w 191733"/>
                  <a:gd name="connsiteY16" fmla="*/ 96668 h 96629"/>
                  <a:gd name="connsiteX17" fmla="*/ 192327 w 191733"/>
                  <a:gd name="connsiteY17" fmla="*/ 85428 h 96629"/>
                  <a:gd name="connsiteX18" fmla="*/ 192102 w 191733"/>
                  <a:gd name="connsiteY18" fmla="*/ 82899 h 96629"/>
                  <a:gd name="connsiteX19" fmla="*/ 180442 w 191733"/>
                  <a:gd name="connsiteY19" fmla="*/ 73719 h 96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91733" h="96629">
                    <a:moveTo>
                      <a:pt x="180442" y="73719"/>
                    </a:moveTo>
                    <a:lnTo>
                      <a:pt x="162315" y="73719"/>
                    </a:lnTo>
                    <a:lnTo>
                      <a:pt x="143549" y="16521"/>
                    </a:lnTo>
                    <a:cubicBezTo>
                      <a:pt x="142215" y="6352"/>
                      <a:pt x="133033" y="-791"/>
                      <a:pt x="123039" y="566"/>
                    </a:cubicBezTo>
                    <a:cubicBezTo>
                      <a:pt x="118913" y="1126"/>
                      <a:pt x="115099" y="3104"/>
                      <a:pt x="112230" y="6172"/>
                    </a:cubicBezTo>
                    <a:lnTo>
                      <a:pt x="112230" y="6172"/>
                    </a:lnTo>
                    <a:cubicBezTo>
                      <a:pt x="104746" y="14275"/>
                      <a:pt x="92224" y="14671"/>
                      <a:pt x="84261" y="7056"/>
                    </a:cubicBezTo>
                    <a:cubicBezTo>
                      <a:pt x="84091" y="6894"/>
                      <a:pt x="83925" y="6730"/>
                      <a:pt x="83762" y="6562"/>
                    </a:cubicBezTo>
                    <a:lnTo>
                      <a:pt x="82485" y="5263"/>
                    </a:lnTo>
                    <a:cubicBezTo>
                      <a:pt x="75238" y="-1868"/>
                      <a:pt x="63681" y="-1671"/>
                      <a:pt x="56673" y="5704"/>
                    </a:cubicBezTo>
                    <a:cubicBezTo>
                      <a:pt x="53915" y="8606"/>
                      <a:pt x="52162" y="12342"/>
                      <a:pt x="51677" y="16348"/>
                    </a:cubicBezTo>
                    <a:lnTo>
                      <a:pt x="30401" y="73719"/>
                    </a:lnTo>
                    <a:lnTo>
                      <a:pt x="12273" y="73719"/>
                    </a:lnTo>
                    <a:cubicBezTo>
                      <a:pt x="6795" y="73610"/>
                      <a:pt x="2002" y="77453"/>
                      <a:pt x="826" y="82899"/>
                    </a:cubicBezTo>
                    <a:cubicBezTo>
                      <a:pt x="-420" y="89108"/>
                      <a:pt x="3518" y="95168"/>
                      <a:pt x="9620" y="96436"/>
                    </a:cubicBezTo>
                    <a:cubicBezTo>
                      <a:pt x="10366" y="96591"/>
                      <a:pt x="11128" y="96669"/>
                      <a:pt x="11890" y="96668"/>
                    </a:cubicBezTo>
                    <a:lnTo>
                      <a:pt x="180825" y="96668"/>
                    </a:lnTo>
                    <a:cubicBezTo>
                      <a:pt x="187052" y="96796"/>
                      <a:pt x="192202" y="91764"/>
                      <a:pt x="192327" y="85428"/>
                    </a:cubicBezTo>
                    <a:cubicBezTo>
                      <a:pt x="192345" y="84579"/>
                      <a:pt x="192269" y="83731"/>
                      <a:pt x="192102" y="82899"/>
                    </a:cubicBezTo>
                    <a:cubicBezTo>
                      <a:pt x="190911" y="77371"/>
                      <a:pt x="186000" y="73504"/>
                      <a:pt x="180442" y="73719"/>
                    </a:cubicBezTo>
                    <a:close/>
                  </a:path>
                </a:pathLst>
              </a:custGeom>
              <a:solidFill>
                <a:srgbClr val="333F50"/>
              </a:solidFill>
              <a:ln w="7230" cap="flat">
                <a:noFill/>
                <a:prstDash val="solid"/>
                <a:miter/>
              </a:ln>
            </p:spPr>
            <p:txBody>
              <a:bodyPr rtlCol="0" anchor="ctr"/>
              <a:lstStyle/>
              <a:p>
                <a:endParaRPr lang="en-US" dirty="0"/>
              </a:p>
            </p:txBody>
          </p:sp>
          <p:sp>
            <p:nvSpPr>
              <p:cNvPr id="66" name="Freeform: Shape 65">
                <a:extLst>
                  <a:ext uri="{FF2B5EF4-FFF2-40B4-BE49-F238E27FC236}">
                    <a16:creationId xmlns:a16="http://schemas.microsoft.com/office/drawing/2014/main" id="{33CF0AB0-C530-49B5-BD06-250A2583F407}"/>
                  </a:ext>
                </a:extLst>
              </p:cNvPr>
              <p:cNvSpPr/>
              <p:nvPr/>
            </p:nvSpPr>
            <p:spPr>
              <a:xfrm>
                <a:off x="10630848" y="3055686"/>
                <a:ext cx="34042" cy="25979"/>
              </a:xfrm>
              <a:custGeom>
                <a:avLst/>
                <a:gdLst>
                  <a:gd name="connsiteX0" fmla="*/ 28043 w 34042"/>
                  <a:gd name="connsiteY0" fmla="*/ 26021 h 25979"/>
                  <a:gd name="connsiteX1" fmla="*/ 34638 w 34042"/>
                  <a:gd name="connsiteY1" fmla="*/ 42 h 25979"/>
                  <a:gd name="connsiteX2" fmla="*/ 596 w 34042"/>
                  <a:gd name="connsiteY2" fmla="*/ 42 h 25979"/>
                  <a:gd name="connsiteX3" fmla="*/ 7192 w 34042"/>
                  <a:gd name="connsiteY3" fmla="*/ 26021 h 25979"/>
                  <a:gd name="connsiteX4" fmla="*/ 28043 w 34042"/>
                  <a:gd name="connsiteY4" fmla="*/ 26021 h 25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42" h="25979">
                    <a:moveTo>
                      <a:pt x="28043" y="26021"/>
                    </a:moveTo>
                    <a:lnTo>
                      <a:pt x="34638" y="42"/>
                    </a:lnTo>
                    <a:lnTo>
                      <a:pt x="596" y="42"/>
                    </a:lnTo>
                    <a:lnTo>
                      <a:pt x="7192" y="26021"/>
                    </a:lnTo>
                    <a:lnTo>
                      <a:pt x="28043" y="26021"/>
                    </a:lnTo>
                    <a:close/>
                  </a:path>
                </a:pathLst>
              </a:custGeom>
              <a:solidFill>
                <a:srgbClr val="333F50"/>
              </a:solidFill>
              <a:ln w="7230" cap="flat">
                <a:noFill/>
                <a:prstDash val="solid"/>
                <a:miter/>
              </a:ln>
            </p:spPr>
            <p:txBody>
              <a:bodyPr rtlCol="0" anchor="ctr"/>
              <a:lstStyle/>
              <a:p>
                <a:endParaRPr lang="en-US" dirty="0"/>
              </a:p>
            </p:txBody>
          </p:sp>
          <p:sp>
            <p:nvSpPr>
              <p:cNvPr id="67" name="Freeform: Shape 66">
                <a:extLst>
                  <a:ext uri="{FF2B5EF4-FFF2-40B4-BE49-F238E27FC236}">
                    <a16:creationId xmlns:a16="http://schemas.microsoft.com/office/drawing/2014/main" id="{7ADE7A1C-9BC2-455B-873A-E53B965E5590}"/>
                  </a:ext>
                </a:extLst>
              </p:cNvPr>
              <p:cNvSpPr/>
              <p:nvPr/>
            </p:nvSpPr>
            <p:spPr>
              <a:xfrm>
                <a:off x="10560636" y="2978829"/>
                <a:ext cx="174467" cy="216496"/>
              </a:xfrm>
              <a:custGeom>
                <a:avLst/>
                <a:gdLst>
                  <a:gd name="connsiteX0" fmla="*/ 175063 w 174467"/>
                  <a:gd name="connsiteY0" fmla="*/ 77980 h 216496"/>
                  <a:gd name="connsiteX1" fmla="*/ 126851 w 174467"/>
                  <a:gd name="connsiteY1" fmla="*/ 48061 h 216496"/>
                  <a:gd name="connsiteX2" fmla="*/ 155319 w 174467"/>
                  <a:gd name="connsiteY2" fmla="*/ 42 h 216496"/>
                  <a:gd name="connsiteX3" fmla="*/ 20341 w 174467"/>
                  <a:gd name="connsiteY3" fmla="*/ 42 h 216496"/>
                  <a:gd name="connsiteX4" fmla="*/ 48809 w 174467"/>
                  <a:gd name="connsiteY4" fmla="*/ 48104 h 216496"/>
                  <a:gd name="connsiteX5" fmla="*/ 596 w 174467"/>
                  <a:gd name="connsiteY5" fmla="*/ 77980 h 216496"/>
                  <a:gd name="connsiteX6" fmla="*/ 34638 w 174467"/>
                  <a:gd name="connsiteY6" fmla="*/ 121280 h 216496"/>
                  <a:gd name="connsiteX7" fmla="*/ 21873 w 174467"/>
                  <a:gd name="connsiteY7" fmla="*/ 129939 h 216496"/>
                  <a:gd name="connsiteX8" fmla="*/ 67659 w 174467"/>
                  <a:gd name="connsiteY8" fmla="*/ 216538 h 216496"/>
                  <a:gd name="connsiteX9" fmla="*/ 77191 w 174467"/>
                  <a:gd name="connsiteY9" fmla="*/ 216538 h 216496"/>
                  <a:gd name="connsiteX10" fmla="*/ 77191 w 174467"/>
                  <a:gd name="connsiteY10" fmla="*/ 216538 h 216496"/>
                  <a:gd name="connsiteX11" fmla="*/ 98468 w 174467"/>
                  <a:gd name="connsiteY11" fmla="*/ 216538 h 216496"/>
                  <a:gd name="connsiteX12" fmla="*/ 98468 w 174467"/>
                  <a:gd name="connsiteY12" fmla="*/ 216538 h 216496"/>
                  <a:gd name="connsiteX13" fmla="*/ 108000 w 174467"/>
                  <a:gd name="connsiteY13" fmla="*/ 216538 h 216496"/>
                  <a:gd name="connsiteX14" fmla="*/ 153786 w 174467"/>
                  <a:gd name="connsiteY14" fmla="*/ 129939 h 216496"/>
                  <a:gd name="connsiteX15" fmla="*/ 141021 w 174467"/>
                  <a:gd name="connsiteY15" fmla="*/ 121280 h 216496"/>
                  <a:gd name="connsiteX16" fmla="*/ 101447 w 174467"/>
                  <a:gd name="connsiteY16" fmla="*/ 195971 h 216496"/>
                  <a:gd name="connsiteX17" fmla="*/ 97702 w 174467"/>
                  <a:gd name="connsiteY17" fmla="*/ 111537 h 216496"/>
                  <a:gd name="connsiteX18" fmla="*/ 77957 w 174467"/>
                  <a:gd name="connsiteY18" fmla="*/ 111537 h 216496"/>
                  <a:gd name="connsiteX19" fmla="*/ 74213 w 174467"/>
                  <a:gd name="connsiteY19" fmla="*/ 195971 h 216496"/>
                  <a:gd name="connsiteX20" fmla="*/ 52937 w 174467"/>
                  <a:gd name="connsiteY20" fmla="*/ 50919 h 216496"/>
                  <a:gd name="connsiteX21" fmla="*/ 122468 w 174467"/>
                  <a:gd name="connsiteY21" fmla="*/ 50919 h 216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74467" h="216496">
                    <a:moveTo>
                      <a:pt x="175063" y="77980"/>
                    </a:moveTo>
                    <a:lnTo>
                      <a:pt x="126851" y="48061"/>
                    </a:lnTo>
                    <a:cubicBezTo>
                      <a:pt x="142567" y="36853"/>
                      <a:pt x="152904" y="19415"/>
                      <a:pt x="155319" y="42"/>
                    </a:cubicBezTo>
                    <a:lnTo>
                      <a:pt x="20341" y="42"/>
                    </a:lnTo>
                    <a:cubicBezTo>
                      <a:pt x="22744" y="19431"/>
                      <a:pt x="33082" y="36886"/>
                      <a:pt x="48809" y="48104"/>
                    </a:cubicBezTo>
                    <a:lnTo>
                      <a:pt x="596" y="77980"/>
                    </a:lnTo>
                    <a:lnTo>
                      <a:pt x="34638" y="121280"/>
                    </a:lnTo>
                    <a:lnTo>
                      <a:pt x="21873" y="129939"/>
                    </a:lnTo>
                    <a:lnTo>
                      <a:pt x="67659" y="216538"/>
                    </a:lnTo>
                    <a:lnTo>
                      <a:pt x="77191" y="216538"/>
                    </a:lnTo>
                    <a:lnTo>
                      <a:pt x="77191" y="216538"/>
                    </a:lnTo>
                    <a:lnTo>
                      <a:pt x="98468" y="216538"/>
                    </a:lnTo>
                    <a:lnTo>
                      <a:pt x="98468" y="216538"/>
                    </a:lnTo>
                    <a:lnTo>
                      <a:pt x="108000" y="216538"/>
                    </a:lnTo>
                    <a:lnTo>
                      <a:pt x="153786" y="129939"/>
                    </a:lnTo>
                    <a:lnTo>
                      <a:pt x="141021" y="121280"/>
                    </a:lnTo>
                    <a:close/>
                    <a:moveTo>
                      <a:pt x="101447" y="195971"/>
                    </a:moveTo>
                    <a:lnTo>
                      <a:pt x="97702" y="111537"/>
                    </a:lnTo>
                    <a:lnTo>
                      <a:pt x="77957" y="111537"/>
                    </a:lnTo>
                    <a:lnTo>
                      <a:pt x="74213" y="195971"/>
                    </a:lnTo>
                    <a:lnTo>
                      <a:pt x="52937" y="50919"/>
                    </a:lnTo>
                    <a:cubicBezTo>
                      <a:pt x="74366" y="63869"/>
                      <a:pt x="101037" y="63869"/>
                      <a:pt x="122468" y="50919"/>
                    </a:cubicBezTo>
                    <a:close/>
                  </a:path>
                </a:pathLst>
              </a:custGeom>
              <a:solidFill>
                <a:srgbClr val="333F50"/>
              </a:solidFill>
              <a:ln w="7230" cap="flat">
                <a:noFill/>
                <a:prstDash val="solid"/>
                <a:miter/>
              </a:ln>
            </p:spPr>
            <p:txBody>
              <a:bodyPr rtlCol="0" anchor="ctr"/>
              <a:lstStyle/>
              <a:p>
                <a:endParaRPr lang="en-US" dirty="0"/>
              </a:p>
            </p:txBody>
          </p:sp>
        </p:grpSp>
        <p:sp>
          <p:nvSpPr>
            <p:cNvPr id="68" name="Freeform: Shape 67">
              <a:extLst>
                <a:ext uri="{FF2B5EF4-FFF2-40B4-BE49-F238E27FC236}">
                  <a16:creationId xmlns:a16="http://schemas.microsoft.com/office/drawing/2014/main" id="{AC961973-3F61-40E4-A634-FC2C8E1C6FFA}"/>
                </a:ext>
              </a:extLst>
            </p:cNvPr>
            <p:cNvSpPr/>
            <p:nvPr/>
          </p:nvSpPr>
          <p:spPr>
            <a:xfrm>
              <a:off x="10855707" y="2836688"/>
              <a:ext cx="222170" cy="2608716"/>
            </a:xfrm>
            <a:custGeom>
              <a:avLst/>
              <a:gdLst>
                <a:gd name="connsiteX0" fmla="*/ -209 w 222170"/>
                <a:gd name="connsiteY0" fmla="*/ -158 h 2608716"/>
                <a:gd name="connsiteX1" fmla="*/ 221962 w 222170"/>
                <a:gd name="connsiteY1" fmla="*/ -158 h 2608716"/>
                <a:gd name="connsiteX2" fmla="*/ 221962 w 222170"/>
                <a:gd name="connsiteY2" fmla="*/ 2608558 h 2608716"/>
                <a:gd name="connsiteX3" fmla="*/ -209 w 222170"/>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222170" h="2608716">
                  <a:moveTo>
                    <a:pt x="-209" y="-158"/>
                  </a:moveTo>
                  <a:lnTo>
                    <a:pt x="221962" y="-158"/>
                  </a:lnTo>
                  <a:lnTo>
                    <a:pt x="221962" y="2608558"/>
                  </a:lnTo>
                  <a:lnTo>
                    <a:pt x="-209" y="2608558"/>
                  </a:lnTo>
                  <a:close/>
                </a:path>
              </a:pathLst>
            </a:custGeom>
            <a:noFill/>
            <a:ln w="2389" cap="flat">
              <a:solidFill>
                <a:srgbClr val="000000"/>
              </a:solidFill>
              <a:prstDash val="solid"/>
              <a:miter/>
            </a:ln>
          </p:spPr>
          <p:txBody>
            <a:bodyPr rtlCol="0" anchor="ctr"/>
            <a:lstStyle/>
            <a:p>
              <a:endParaRPr lang="en-US" dirty="0"/>
            </a:p>
          </p:txBody>
        </p:sp>
        <p:sp>
          <p:nvSpPr>
            <p:cNvPr id="69" name="TextBox 68">
              <a:extLst>
                <a:ext uri="{FF2B5EF4-FFF2-40B4-BE49-F238E27FC236}">
                  <a16:creationId xmlns:a16="http://schemas.microsoft.com/office/drawing/2014/main" id="{98237CDD-F753-4291-B64F-2285FD2C0A90}"/>
                </a:ext>
              </a:extLst>
            </p:cNvPr>
            <p:cNvSpPr txBox="1"/>
            <p:nvPr/>
          </p:nvSpPr>
          <p:spPr>
            <a:xfrm>
              <a:off x="9293015" y="2565214"/>
              <a:ext cx="1702242" cy="284943"/>
            </a:xfrm>
            <a:prstGeom prst="rect">
              <a:avLst/>
            </a:prstGeom>
            <a:noFill/>
          </p:spPr>
          <p:txBody>
            <a:bodyPr wrap="none" rtlCol="0">
              <a:spAutoFit/>
            </a:bodyPr>
            <a:lstStyle/>
            <a:p>
              <a:pPr algn="l"/>
              <a:r>
                <a:rPr lang="en-US" sz="1354" spc="0" baseline="0" dirty="0">
                  <a:solidFill>
                    <a:srgbClr val="000000"/>
                  </a:solidFill>
                  <a:latin typeface="Arial"/>
                  <a:cs typeface="Arial"/>
                  <a:sym typeface="Arial"/>
                  <a:rtl val="0"/>
                </a:rPr>
                <a:t>Supporting services</a:t>
              </a:r>
            </a:p>
          </p:txBody>
        </p:sp>
        <p:sp>
          <p:nvSpPr>
            <p:cNvPr id="70" name="TextBox 69">
              <a:extLst>
                <a:ext uri="{FF2B5EF4-FFF2-40B4-BE49-F238E27FC236}">
                  <a16:creationId xmlns:a16="http://schemas.microsoft.com/office/drawing/2014/main" id="{F05CF1D0-845C-4985-B384-9D6168F24D19}"/>
                </a:ext>
              </a:extLst>
            </p:cNvPr>
            <p:cNvSpPr txBox="1"/>
            <p:nvPr/>
          </p:nvSpPr>
          <p:spPr>
            <a:xfrm rot="-5400000">
              <a:off x="10536828" y="3980657"/>
              <a:ext cx="842226" cy="241942"/>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Computing</a:t>
              </a:r>
            </a:p>
          </p:txBody>
        </p:sp>
        <p:sp>
          <p:nvSpPr>
            <p:cNvPr id="71" name="Freeform: Shape 70">
              <a:extLst>
                <a:ext uri="{FF2B5EF4-FFF2-40B4-BE49-F238E27FC236}">
                  <a16:creationId xmlns:a16="http://schemas.microsoft.com/office/drawing/2014/main" id="{9626713E-3C23-4108-B964-04F3FA816FBA}"/>
                </a:ext>
              </a:extLst>
            </p:cNvPr>
            <p:cNvSpPr/>
            <p:nvPr/>
          </p:nvSpPr>
          <p:spPr>
            <a:xfrm>
              <a:off x="11077878" y="2836688"/>
              <a:ext cx="222170" cy="2608716"/>
            </a:xfrm>
            <a:custGeom>
              <a:avLst/>
              <a:gdLst>
                <a:gd name="connsiteX0" fmla="*/ -209 w 222170"/>
                <a:gd name="connsiteY0" fmla="*/ -158 h 2608716"/>
                <a:gd name="connsiteX1" fmla="*/ 221962 w 222170"/>
                <a:gd name="connsiteY1" fmla="*/ -158 h 2608716"/>
                <a:gd name="connsiteX2" fmla="*/ 221962 w 222170"/>
                <a:gd name="connsiteY2" fmla="*/ 2608558 h 2608716"/>
                <a:gd name="connsiteX3" fmla="*/ -209 w 222170"/>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222170" h="2608716">
                  <a:moveTo>
                    <a:pt x="-209" y="-158"/>
                  </a:moveTo>
                  <a:lnTo>
                    <a:pt x="221962" y="-158"/>
                  </a:lnTo>
                  <a:lnTo>
                    <a:pt x="221962" y="2608558"/>
                  </a:lnTo>
                  <a:lnTo>
                    <a:pt x="-209" y="2608558"/>
                  </a:lnTo>
                  <a:close/>
                </a:path>
              </a:pathLst>
            </a:custGeom>
            <a:noFill/>
            <a:ln w="2389" cap="flat">
              <a:solidFill>
                <a:srgbClr val="000000"/>
              </a:solidFill>
              <a:prstDash val="solid"/>
              <a:miter/>
            </a:ln>
          </p:spPr>
          <p:txBody>
            <a:bodyPr rtlCol="0" anchor="ctr"/>
            <a:lstStyle/>
            <a:p>
              <a:endParaRPr lang="en-US" dirty="0"/>
            </a:p>
          </p:txBody>
        </p:sp>
        <p:sp>
          <p:nvSpPr>
            <p:cNvPr id="72" name="TextBox 71">
              <a:extLst>
                <a:ext uri="{FF2B5EF4-FFF2-40B4-BE49-F238E27FC236}">
                  <a16:creationId xmlns:a16="http://schemas.microsoft.com/office/drawing/2014/main" id="{687CDD1B-9DBD-4E1D-BEAC-D4C674B2C6E5}"/>
                </a:ext>
              </a:extLst>
            </p:cNvPr>
            <p:cNvSpPr txBox="1"/>
            <p:nvPr/>
          </p:nvSpPr>
          <p:spPr>
            <a:xfrm rot="16200000">
              <a:off x="10606749" y="3969388"/>
              <a:ext cx="1175322" cy="257315"/>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Networking, etc.</a:t>
              </a:r>
            </a:p>
          </p:txBody>
        </p:sp>
      </p:grpSp>
    </p:spTree>
    <p:extLst>
      <p:ext uri="{BB962C8B-B14F-4D97-AF65-F5344CB8AC3E}">
        <p14:creationId xmlns:p14="http://schemas.microsoft.com/office/powerpoint/2010/main" val="21826703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a:xfrm>
            <a:off x="838200" y="365125"/>
            <a:ext cx="10515600" cy="1325563"/>
          </a:xfrm>
        </p:spPr>
        <p:txBody>
          <a:bodyPr/>
          <a:lstStyle/>
          <a:p>
            <a:r>
              <a:rPr lang="en-US" noProof="0" dirty="0"/>
              <a:t>A tentative organization</a:t>
            </a:r>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117</a:t>
            </a:fld>
            <a:endParaRPr lang="it-IT" dirty="0"/>
          </a:p>
        </p:txBody>
      </p:sp>
      <p:grpSp>
        <p:nvGrpSpPr>
          <p:cNvPr id="3" name="Segnaposto contenuto 9">
            <a:extLst>
              <a:ext uri="{FF2B5EF4-FFF2-40B4-BE49-F238E27FC236}">
                <a16:creationId xmlns:a16="http://schemas.microsoft.com/office/drawing/2014/main" id="{4C912274-53AB-4747-8AB2-F268FA4BF62B}"/>
              </a:ext>
            </a:extLst>
          </p:cNvPr>
          <p:cNvGrpSpPr/>
          <p:nvPr/>
        </p:nvGrpSpPr>
        <p:grpSpPr>
          <a:xfrm>
            <a:off x="2677762" y="1982311"/>
            <a:ext cx="6818966" cy="3822382"/>
            <a:chOff x="2677762" y="1982311"/>
            <a:chExt cx="6818966" cy="3822382"/>
          </a:xfrm>
        </p:grpSpPr>
        <p:sp>
          <p:nvSpPr>
            <p:cNvPr id="6" name="Freeform: Shape 5">
              <a:extLst>
                <a:ext uri="{FF2B5EF4-FFF2-40B4-BE49-F238E27FC236}">
                  <a16:creationId xmlns:a16="http://schemas.microsoft.com/office/drawing/2014/main" id="{5DE105E6-6ED9-4E3B-84B6-2C90A13F23A7}"/>
                </a:ext>
              </a:extLst>
            </p:cNvPr>
            <p:cNvSpPr/>
            <p:nvPr/>
          </p:nvSpPr>
          <p:spPr>
            <a:xfrm>
              <a:off x="2686049" y="4909343"/>
              <a:ext cx="2657475" cy="895350"/>
            </a:xfrm>
            <a:custGeom>
              <a:avLst/>
              <a:gdLst>
                <a:gd name="connsiteX0" fmla="*/ -209 w 2657475"/>
                <a:gd name="connsiteY0" fmla="*/ -158 h 895350"/>
                <a:gd name="connsiteX1" fmla="*/ 2657266 w 2657475"/>
                <a:gd name="connsiteY1" fmla="*/ -158 h 895350"/>
                <a:gd name="connsiteX2" fmla="*/ 2657266 w 2657475"/>
                <a:gd name="connsiteY2" fmla="*/ 895192 h 895350"/>
                <a:gd name="connsiteX3" fmla="*/ -209 w 2657475"/>
                <a:gd name="connsiteY3" fmla="*/ 895192 h 895350"/>
              </a:gdLst>
              <a:ahLst/>
              <a:cxnLst>
                <a:cxn ang="0">
                  <a:pos x="connsiteX0" y="connsiteY0"/>
                </a:cxn>
                <a:cxn ang="0">
                  <a:pos x="connsiteX1" y="connsiteY1"/>
                </a:cxn>
                <a:cxn ang="0">
                  <a:pos x="connsiteX2" y="connsiteY2"/>
                </a:cxn>
                <a:cxn ang="0">
                  <a:pos x="connsiteX3" y="connsiteY3"/>
                </a:cxn>
              </a:cxnLst>
              <a:rect l="l" t="t" r="r" b="b"/>
              <a:pathLst>
                <a:path w="2657475" h="895350">
                  <a:moveTo>
                    <a:pt x="-209" y="-158"/>
                  </a:moveTo>
                  <a:lnTo>
                    <a:pt x="2657266" y="-158"/>
                  </a:lnTo>
                  <a:lnTo>
                    <a:pt x="2657266" y="895192"/>
                  </a:lnTo>
                  <a:lnTo>
                    <a:pt x="-209" y="895192"/>
                  </a:lnTo>
                  <a:close/>
                </a:path>
              </a:pathLst>
            </a:custGeom>
            <a:noFill/>
            <a:ln w="3175" cap="flat">
              <a:solidFill>
                <a:srgbClr val="000000"/>
              </a:solidFill>
              <a:prstDash val="solid"/>
              <a:miter/>
            </a:ln>
          </p:spPr>
          <p:txBody>
            <a:bodyPr rtlCol="0" anchor="ctr"/>
            <a:lstStyle/>
            <a:p>
              <a:endParaRPr lang="en-US" dirty="0"/>
            </a:p>
          </p:txBody>
        </p:sp>
        <p:sp>
          <p:nvSpPr>
            <p:cNvPr id="7" name="TextBox 6">
              <a:extLst>
                <a:ext uri="{FF2B5EF4-FFF2-40B4-BE49-F238E27FC236}">
                  <a16:creationId xmlns:a16="http://schemas.microsoft.com/office/drawing/2014/main" id="{AC226B2B-E16F-4FE1-BD31-79BC38779486}"/>
                </a:ext>
              </a:extLst>
            </p:cNvPr>
            <p:cNvSpPr txBox="1"/>
            <p:nvPr/>
          </p:nvSpPr>
          <p:spPr>
            <a:xfrm>
              <a:off x="2679772" y="5030311"/>
              <a:ext cx="181165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Ingestion (acquiring)</a:t>
              </a:r>
            </a:p>
          </p:txBody>
        </p:sp>
        <p:sp>
          <p:nvSpPr>
            <p:cNvPr id="8" name="TextBox 7">
              <a:extLst>
                <a:ext uri="{FF2B5EF4-FFF2-40B4-BE49-F238E27FC236}">
                  <a16:creationId xmlns:a16="http://schemas.microsoft.com/office/drawing/2014/main" id="{C94EE1E9-7EBD-446C-AD6E-BBE6EBE4E876}"/>
                </a:ext>
              </a:extLst>
            </p:cNvPr>
            <p:cNvSpPr txBox="1"/>
            <p:nvPr/>
          </p:nvSpPr>
          <p:spPr>
            <a:xfrm>
              <a:off x="2679772" y="524938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9" name="TextBox 8">
              <a:extLst>
                <a:ext uri="{FF2B5EF4-FFF2-40B4-BE49-F238E27FC236}">
                  <a16:creationId xmlns:a16="http://schemas.microsoft.com/office/drawing/2014/main" id="{A3C644C8-38EF-463E-8353-7A98D47EB954}"/>
                </a:ext>
              </a:extLst>
            </p:cNvPr>
            <p:cNvSpPr txBox="1"/>
            <p:nvPr/>
          </p:nvSpPr>
          <p:spPr>
            <a:xfrm>
              <a:off x="2965522" y="5249386"/>
              <a:ext cx="5638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Batch</a:t>
              </a:r>
            </a:p>
          </p:txBody>
        </p:sp>
        <p:sp>
          <p:nvSpPr>
            <p:cNvPr id="11" name="TextBox 10">
              <a:extLst>
                <a:ext uri="{FF2B5EF4-FFF2-40B4-BE49-F238E27FC236}">
                  <a16:creationId xmlns:a16="http://schemas.microsoft.com/office/drawing/2014/main" id="{57D17A29-D36F-420D-ABC5-4B27F8F953CF}"/>
                </a:ext>
              </a:extLst>
            </p:cNvPr>
            <p:cNvSpPr txBox="1"/>
            <p:nvPr/>
          </p:nvSpPr>
          <p:spPr>
            <a:xfrm>
              <a:off x="2679772" y="543036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12" name="TextBox 11">
              <a:extLst>
                <a:ext uri="{FF2B5EF4-FFF2-40B4-BE49-F238E27FC236}">
                  <a16:creationId xmlns:a16="http://schemas.microsoft.com/office/drawing/2014/main" id="{27403B27-B194-4982-BB23-7DE309D98DA2}"/>
                </a:ext>
              </a:extLst>
            </p:cNvPr>
            <p:cNvSpPr txBox="1"/>
            <p:nvPr/>
          </p:nvSpPr>
          <p:spPr>
            <a:xfrm>
              <a:off x="2965522" y="5430361"/>
              <a:ext cx="8686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Streaming</a:t>
              </a:r>
            </a:p>
          </p:txBody>
        </p:sp>
        <p:sp>
          <p:nvSpPr>
            <p:cNvPr id="13" name="Freeform: Shape 12">
              <a:extLst>
                <a:ext uri="{FF2B5EF4-FFF2-40B4-BE49-F238E27FC236}">
                  <a16:creationId xmlns:a16="http://schemas.microsoft.com/office/drawing/2014/main" id="{8B278605-9465-49D5-A85B-4D32C6A5BDFE}"/>
                </a:ext>
              </a:extLst>
            </p:cNvPr>
            <p:cNvSpPr/>
            <p:nvPr/>
          </p:nvSpPr>
          <p:spPr>
            <a:xfrm>
              <a:off x="2686049" y="3090068"/>
              <a:ext cx="2657475" cy="1819275"/>
            </a:xfrm>
            <a:custGeom>
              <a:avLst/>
              <a:gdLst>
                <a:gd name="connsiteX0" fmla="*/ -209 w 2657475"/>
                <a:gd name="connsiteY0" fmla="*/ -158 h 1819275"/>
                <a:gd name="connsiteX1" fmla="*/ 2657266 w 2657475"/>
                <a:gd name="connsiteY1" fmla="*/ -158 h 1819275"/>
                <a:gd name="connsiteX2" fmla="*/ 2657266 w 2657475"/>
                <a:gd name="connsiteY2" fmla="*/ 1819117 h 1819275"/>
                <a:gd name="connsiteX3" fmla="*/ -209 w 2657475"/>
                <a:gd name="connsiteY3" fmla="*/ 1819117 h 1819275"/>
              </a:gdLst>
              <a:ahLst/>
              <a:cxnLst>
                <a:cxn ang="0">
                  <a:pos x="connsiteX0" y="connsiteY0"/>
                </a:cxn>
                <a:cxn ang="0">
                  <a:pos x="connsiteX1" y="connsiteY1"/>
                </a:cxn>
                <a:cxn ang="0">
                  <a:pos x="connsiteX2" y="connsiteY2"/>
                </a:cxn>
                <a:cxn ang="0">
                  <a:pos x="connsiteX3" y="connsiteY3"/>
                </a:cxn>
              </a:cxnLst>
              <a:rect l="l" t="t" r="r" b="b"/>
              <a:pathLst>
                <a:path w="2657475" h="1819275">
                  <a:moveTo>
                    <a:pt x="-209" y="-158"/>
                  </a:moveTo>
                  <a:lnTo>
                    <a:pt x="2657266" y="-158"/>
                  </a:lnTo>
                  <a:lnTo>
                    <a:pt x="2657266" y="1819117"/>
                  </a:lnTo>
                  <a:lnTo>
                    <a:pt x="-209" y="1819117"/>
                  </a:lnTo>
                  <a:close/>
                </a:path>
              </a:pathLst>
            </a:custGeom>
            <a:noFill/>
            <a:ln w="3175" cap="flat">
              <a:solidFill>
                <a:srgbClr val="000000"/>
              </a:solidFill>
              <a:prstDash val="solid"/>
              <a:miter/>
            </a:ln>
          </p:spPr>
          <p:txBody>
            <a:bodyPr rtlCol="0" anchor="ctr"/>
            <a:lstStyle/>
            <a:p>
              <a:endParaRPr lang="en-US" dirty="0"/>
            </a:p>
          </p:txBody>
        </p:sp>
        <p:sp>
          <p:nvSpPr>
            <p:cNvPr id="14" name="TextBox 13">
              <a:extLst>
                <a:ext uri="{FF2B5EF4-FFF2-40B4-BE49-F238E27FC236}">
                  <a16:creationId xmlns:a16="http://schemas.microsoft.com/office/drawing/2014/main" id="{62CC621A-04F0-4E43-B657-414942EE55E4}"/>
                </a:ext>
              </a:extLst>
            </p:cNvPr>
            <p:cNvSpPr txBox="1"/>
            <p:nvPr/>
          </p:nvSpPr>
          <p:spPr>
            <a:xfrm>
              <a:off x="2677762" y="3487261"/>
              <a:ext cx="179260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Analytics (analyzing)</a:t>
              </a:r>
            </a:p>
          </p:txBody>
        </p:sp>
        <p:sp>
          <p:nvSpPr>
            <p:cNvPr id="15" name="TextBox 14">
              <a:extLst>
                <a:ext uri="{FF2B5EF4-FFF2-40B4-BE49-F238E27FC236}">
                  <a16:creationId xmlns:a16="http://schemas.microsoft.com/office/drawing/2014/main" id="{CBA2F2BD-172A-432E-95B1-CBDB9476D54C}"/>
                </a:ext>
              </a:extLst>
            </p:cNvPr>
            <p:cNvSpPr txBox="1"/>
            <p:nvPr/>
          </p:nvSpPr>
          <p:spPr>
            <a:xfrm>
              <a:off x="2677762" y="370633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16" name="TextBox 15">
              <a:extLst>
                <a:ext uri="{FF2B5EF4-FFF2-40B4-BE49-F238E27FC236}">
                  <a16:creationId xmlns:a16="http://schemas.microsoft.com/office/drawing/2014/main" id="{1CDC4DB9-1A39-4C1B-A2A5-E843E3FC58F8}"/>
                </a:ext>
              </a:extLst>
            </p:cNvPr>
            <p:cNvSpPr txBox="1"/>
            <p:nvPr/>
          </p:nvSpPr>
          <p:spPr>
            <a:xfrm>
              <a:off x="2963512" y="3706336"/>
              <a:ext cx="935355"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Processing</a:t>
              </a:r>
            </a:p>
          </p:txBody>
        </p:sp>
        <p:sp>
          <p:nvSpPr>
            <p:cNvPr id="17" name="TextBox 16">
              <a:extLst>
                <a:ext uri="{FF2B5EF4-FFF2-40B4-BE49-F238E27FC236}">
                  <a16:creationId xmlns:a16="http://schemas.microsoft.com/office/drawing/2014/main" id="{6A01F16A-74FA-47ED-BD90-7CFBF58C5ACF}"/>
                </a:ext>
              </a:extLst>
            </p:cNvPr>
            <p:cNvSpPr txBox="1"/>
            <p:nvPr/>
          </p:nvSpPr>
          <p:spPr>
            <a:xfrm>
              <a:off x="3134962" y="388731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18" name="TextBox 17">
              <a:extLst>
                <a:ext uri="{FF2B5EF4-FFF2-40B4-BE49-F238E27FC236}">
                  <a16:creationId xmlns:a16="http://schemas.microsoft.com/office/drawing/2014/main" id="{01F09403-0D10-49BA-B721-FC650906F104}"/>
                </a:ext>
              </a:extLst>
            </p:cNvPr>
            <p:cNvSpPr txBox="1"/>
            <p:nvPr/>
          </p:nvSpPr>
          <p:spPr>
            <a:xfrm>
              <a:off x="3420712" y="3887311"/>
              <a:ext cx="5638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Batch</a:t>
              </a:r>
            </a:p>
          </p:txBody>
        </p:sp>
        <p:sp>
          <p:nvSpPr>
            <p:cNvPr id="19" name="TextBox 18">
              <a:extLst>
                <a:ext uri="{FF2B5EF4-FFF2-40B4-BE49-F238E27FC236}">
                  <a16:creationId xmlns:a16="http://schemas.microsoft.com/office/drawing/2014/main" id="{EBEB3D6B-505D-442A-A98F-7A52A742D6EA}"/>
                </a:ext>
              </a:extLst>
            </p:cNvPr>
            <p:cNvSpPr txBox="1"/>
            <p:nvPr/>
          </p:nvSpPr>
          <p:spPr>
            <a:xfrm>
              <a:off x="3134962" y="406828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20" name="TextBox 19">
              <a:extLst>
                <a:ext uri="{FF2B5EF4-FFF2-40B4-BE49-F238E27FC236}">
                  <a16:creationId xmlns:a16="http://schemas.microsoft.com/office/drawing/2014/main" id="{EB1D240A-77C5-4313-AB3A-F87A250D66A7}"/>
                </a:ext>
              </a:extLst>
            </p:cNvPr>
            <p:cNvSpPr txBox="1"/>
            <p:nvPr/>
          </p:nvSpPr>
          <p:spPr>
            <a:xfrm>
              <a:off x="3420712" y="4068286"/>
              <a:ext cx="8686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Streaming</a:t>
              </a:r>
            </a:p>
          </p:txBody>
        </p:sp>
        <p:sp>
          <p:nvSpPr>
            <p:cNvPr id="21" name="TextBox 20">
              <a:extLst>
                <a:ext uri="{FF2B5EF4-FFF2-40B4-BE49-F238E27FC236}">
                  <a16:creationId xmlns:a16="http://schemas.microsoft.com/office/drawing/2014/main" id="{05FCF2A4-3B92-49EA-BC81-52F72FF85BB7}"/>
                </a:ext>
              </a:extLst>
            </p:cNvPr>
            <p:cNvSpPr txBox="1"/>
            <p:nvPr/>
          </p:nvSpPr>
          <p:spPr>
            <a:xfrm>
              <a:off x="2677762" y="425878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22" name="TextBox 21">
              <a:extLst>
                <a:ext uri="{FF2B5EF4-FFF2-40B4-BE49-F238E27FC236}">
                  <a16:creationId xmlns:a16="http://schemas.microsoft.com/office/drawing/2014/main" id="{FB32FCA8-1D6F-4C76-B8F6-10A0F048EF3D}"/>
                </a:ext>
              </a:extLst>
            </p:cNvPr>
            <p:cNvSpPr txBox="1"/>
            <p:nvPr/>
          </p:nvSpPr>
          <p:spPr>
            <a:xfrm>
              <a:off x="2963512" y="4258786"/>
              <a:ext cx="13068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Machine learning</a:t>
              </a:r>
            </a:p>
          </p:txBody>
        </p:sp>
        <p:sp>
          <p:nvSpPr>
            <p:cNvPr id="23" name="Freeform: Shape 22">
              <a:extLst>
                <a:ext uri="{FF2B5EF4-FFF2-40B4-BE49-F238E27FC236}">
                  <a16:creationId xmlns:a16="http://schemas.microsoft.com/office/drawing/2014/main" id="{52771ED5-F3C0-4524-8A66-E4C042B48F0B}"/>
                </a:ext>
              </a:extLst>
            </p:cNvPr>
            <p:cNvSpPr/>
            <p:nvPr/>
          </p:nvSpPr>
          <p:spPr>
            <a:xfrm>
              <a:off x="2686049" y="2328068"/>
              <a:ext cx="2657475" cy="762000"/>
            </a:xfrm>
            <a:custGeom>
              <a:avLst/>
              <a:gdLst>
                <a:gd name="connsiteX0" fmla="*/ -209 w 2657475"/>
                <a:gd name="connsiteY0" fmla="*/ -158 h 762000"/>
                <a:gd name="connsiteX1" fmla="*/ 2657266 w 2657475"/>
                <a:gd name="connsiteY1" fmla="*/ -158 h 762000"/>
                <a:gd name="connsiteX2" fmla="*/ 2657266 w 2657475"/>
                <a:gd name="connsiteY2" fmla="*/ 761842 h 762000"/>
                <a:gd name="connsiteX3" fmla="*/ -209 w 2657475"/>
                <a:gd name="connsiteY3" fmla="*/ 761842 h 762000"/>
              </a:gdLst>
              <a:ahLst/>
              <a:cxnLst>
                <a:cxn ang="0">
                  <a:pos x="connsiteX0" y="connsiteY0"/>
                </a:cxn>
                <a:cxn ang="0">
                  <a:pos x="connsiteX1" y="connsiteY1"/>
                </a:cxn>
                <a:cxn ang="0">
                  <a:pos x="connsiteX2" y="connsiteY2"/>
                </a:cxn>
                <a:cxn ang="0">
                  <a:pos x="connsiteX3" y="connsiteY3"/>
                </a:cxn>
              </a:cxnLst>
              <a:rect l="l" t="t" r="r" b="b"/>
              <a:pathLst>
                <a:path w="2657475" h="762000">
                  <a:moveTo>
                    <a:pt x="-209" y="-158"/>
                  </a:moveTo>
                  <a:lnTo>
                    <a:pt x="2657266" y="-158"/>
                  </a:lnTo>
                  <a:lnTo>
                    <a:pt x="2657266" y="761842"/>
                  </a:lnTo>
                  <a:lnTo>
                    <a:pt x="-209" y="761842"/>
                  </a:lnTo>
                  <a:close/>
                </a:path>
              </a:pathLst>
            </a:custGeom>
            <a:solidFill>
              <a:srgbClr val="FFC000"/>
            </a:solidFill>
            <a:ln w="3175" cap="flat">
              <a:solidFill>
                <a:srgbClr val="000000"/>
              </a:solidFill>
              <a:prstDash val="solid"/>
              <a:miter/>
            </a:ln>
          </p:spPr>
          <p:txBody>
            <a:bodyPr rtlCol="0" anchor="ctr"/>
            <a:lstStyle/>
            <a:p>
              <a:endParaRPr lang="en-US" dirty="0"/>
            </a:p>
          </p:txBody>
        </p:sp>
        <p:sp>
          <p:nvSpPr>
            <p:cNvPr id="24" name="TextBox 23">
              <a:extLst>
                <a:ext uri="{FF2B5EF4-FFF2-40B4-BE49-F238E27FC236}">
                  <a16:creationId xmlns:a16="http://schemas.microsoft.com/office/drawing/2014/main" id="{1155E4A0-BB56-4C1D-A4BF-C397A091CB70}"/>
                </a:ext>
              </a:extLst>
            </p:cNvPr>
            <p:cNvSpPr txBox="1"/>
            <p:nvPr/>
          </p:nvSpPr>
          <p:spPr>
            <a:xfrm>
              <a:off x="2677762" y="2382361"/>
              <a:ext cx="150685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Serve (deciding)</a:t>
              </a:r>
            </a:p>
          </p:txBody>
        </p:sp>
        <p:sp>
          <p:nvSpPr>
            <p:cNvPr id="25" name="TextBox 24">
              <a:extLst>
                <a:ext uri="{FF2B5EF4-FFF2-40B4-BE49-F238E27FC236}">
                  <a16:creationId xmlns:a16="http://schemas.microsoft.com/office/drawing/2014/main" id="{F6940257-FAA7-45EF-A04B-6080F7077440}"/>
                </a:ext>
              </a:extLst>
            </p:cNvPr>
            <p:cNvSpPr txBox="1"/>
            <p:nvPr/>
          </p:nvSpPr>
          <p:spPr>
            <a:xfrm>
              <a:off x="2677762" y="260143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26" name="TextBox 25">
              <a:extLst>
                <a:ext uri="{FF2B5EF4-FFF2-40B4-BE49-F238E27FC236}">
                  <a16:creationId xmlns:a16="http://schemas.microsoft.com/office/drawing/2014/main" id="{C9D0DF67-DEB1-4A3C-807D-AE5B08AE2049}"/>
                </a:ext>
              </a:extLst>
            </p:cNvPr>
            <p:cNvSpPr txBox="1"/>
            <p:nvPr/>
          </p:nvSpPr>
          <p:spPr>
            <a:xfrm>
              <a:off x="2963512" y="2601436"/>
              <a:ext cx="4876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SQL</a:t>
              </a:r>
            </a:p>
          </p:txBody>
        </p:sp>
        <p:sp>
          <p:nvSpPr>
            <p:cNvPr id="27" name="TextBox 26">
              <a:extLst>
                <a:ext uri="{FF2B5EF4-FFF2-40B4-BE49-F238E27FC236}">
                  <a16:creationId xmlns:a16="http://schemas.microsoft.com/office/drawing/2014/main" id="{EED63C6F-ADB0-4078-876E-AFDEF8D0E4D4}"/>
                </a:ext>
              </a:extLst>
            </p:cNvPr>
            <p:cNvSpPr txBox="1"/>
            <p:nvPr/>
          </p:nvSpPr>
          <p:spPr>
            <a:xfrm>
              <a:off x="2677762" y="278241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28" name="TextBox 27">
              <a:extLst>
                <a:ext uri="{FF2B5EF4-FFF2-40B4-BE49-F238E27FC236}">
                  <a16:creationId xmlns:a16="http://schemas.microsoft.com/office/drawing/2014/main" id="{438A7990-048A-4A7B-88BA-AC7CDFBCC6FA}"/>
                </a:ext>
              </a:extLst>
            </p:cNvPr>
            <p:cNvSpPr txBox="1"/>
            <p:nvPr/>
          </p:nvSpPr>
          <p:spPr>
            <a:xfrm>
              <a:off x="2963512" y="2782411"/>
              <a:ext cx="1640205"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BI tools (e.g., Tableau)</a:t>
              </a:r>
            </a:p>
          </p:txBody>
        </p:sp>
        <p:grpSp>
          <p:nvGrpSpPr>
            <p:cNvPr id="29" name="Segnaposto contenuto 9">
              <a:extLst>
                <a:ext uri="{FF2B5EF4-FFF2-40B4-BE49-F238E27FC236}">
                  <a16:creationId xmlns:a16="http://schemas.microsoft.com/office/drawing/2014/main" id="{4C912274-53AB-4747-8AB2-F268FA4BF62B}"/>
                </a:ext>
              </a:extLst>
            </p:cNvPr>
            <p:cNvGrpSpPr/>
            <p:nvPr/>
          </p:nvGrpSpPr>
          <p:grpSpPr>
            <a:xfrm>
              <a:off x="4768551" y="2390427"/>
              <a:ext cx="454618" cy="446781"/>
              <a:chOff x="4768551" y="2390427"/>
              <a:chExt cx="454618" cy="446781"/>
            </a:xfrm>
            <a:solidFill>
              <a:srgbClr val="333F50"/>
            </a:solidFill>
          </p:grpSpPr>
          <p:sp>
            <p:nvSpPr>
              <p:cNvPr id="30" name="Freeform: Shape 29">
                <a:extLst>
                  <a:ext uri="{FF2B5EF4-FFF2-40B4-BE49-F238E27FC236}">
                    <a16:creationId xmlns:a16="http://schemas.microsoft.com/office/drawing/2014/main" id="{FF66ECD2-5C9D-4ABD-A663-AEDEBD1C8087}"/>
                  </a:ext>
                </a:extLst>
              </p:cNvPr>
              <p:cNvSpPr/>
              <p:nvPr/>
            </p:nvSpPr>
            <p:spPr>
              <a:xfrm>
                <a:off x="4929106" y="2390427"/>
                <a:ext cx="294063" cy="288428"/>
              </a:xfrm>
              <a:custGeom>
                <a:avLst/>
                <a:gdLst>
                  <a:gd name="connsiteX0" fmla="*/ 242489 w 294063"/>
                  <a:gd name="connsiteY0" fmla="*/ 50941 h 288428"/>
                  <a:gd name="connsiteX1" fmla="*/ 236734 w 294063"/>
                  <a:gd name="connsiteY1" fmla="*/ 42 h 288428"/>
                  <a:gd name="connsiteX2" fmla="*/ 173433 w 294063"/>
                  <a:gd name="connsiteY2" fmla="*/ 62252 h 288428"/>
                  <a:gd name="connsiteX3" fmla="*/ 176886 w 294063"/>
                  <a:gd name="connsiteY3" fmla="*/ 91660 h 288428"/>
                  <a:gd name="connsiteX4" fmla="*/ 84811 w 294063"/>
                  <a:gd name="connsiteY4" fmla="*/ 182148 h 288428"/>
                  <a:gd name="connsiteX5" fmla="*/ 57764 w 294063"/>
                  <a:gd name="connsiteY5" fmla="*/ 175361 h 288428"/>
                  <a:gd name="connsiteX6" fmla="*/ 218 w 294063"/>
                  <a:gd name="connsiteY6" fmla="*/ 231916 h 288428"/>
                  <a:gd name="connsiteX7" fmla="*/ 57764 w 294063"/>
                  <a:gd name="connsiteY7" fmla="*/ 288471 h 288428"/>
                  <a:gd name="connsiteX8" fmla="*/ 115311 w 294063"/>
                  <a:gd name="connsiteY8" fmla="*/ 231916 h 288428"/>
                  <a:gd name="connsiteX9" fmla="*/ 108981 w 294063"/>
                  <a:gd name="connsiteY9" fmla="*/ 205901 h 288428"/>
                  <a:gd name="connsiteX10" fmla="*/ 201056 w 294063"/>
                  <a:gd name="connsiteY10" fmla="*/ 115414 h 288428"/>
                  <a:gd name="connsiteX11" fmla="*/ 230980 w 294063"/>
                  <a:gd name="connsiteY11" fmla="*/ 118807 h 288428"/>
                  <a:gd name="connsiteX12" fmla="*/ 294281 w 294063"/>
                  <a:gd name="connsiteY12" fmla="*/ 56597 h 288428"/>
                  <a:gd name="connsiteX13" fmla="*/ 242489 w 294063"/>
                  <a:gd name="connsiteY13" fmla="*/ 50941 h 288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4063" h="288428">
                    <a:moveTo>
                      <a:pt x="242489" y="50941"/>
                    </a:moveTo>
                    <a:lnTo>
                      <a:pt x="236734" y="42"/>
                    </a:lnTo>
                    <a:lnTo>
                      <a:pt x="173433" y="62252"/>
                    </a:lnTo>
                    <a:lnTo>
                      <a:pt x="176886" y="91660"/>
                    </a:lnTo>
                    <a:lnTo>
                      <a:pt x="84811" y="182148"/>
                    </a:lnTo>
                    <a:cubicBezTo>
                      <a:pt x="76755" y="178189"/>
                      <a:pt x="67547" y="175361"/>
                      <a:pt x="57764" y="175361"/>
                    </a:cubicBezTo>
                    <a:cubicBezTo>
                      <a:pt x="26114" y="175361"/>
                      <a:pt x="218" y="200811"/>
                      <a:pt x="218" y="231916"/>
                    </a:cubicBezTo>
                    <a:cubicBezTo>
                      <a:pt x="218" y="263022"/>
                      <a:pt x="26114" y="288471"/>
                      <a:pt x="57764" y="288471"/>
                    </a:cubicBezTo>
                    <a:cubicBezTo>
                      <a:pt x="89415" y="288471"/>
                      <a:pt x="115311" y="263022"/>
                      <a:pt x="115311" y="231916"/>
                    </a:cubicBezTo>
                    <a:cubicBezTo>
                      <a:pt x="115311" y="222302"/>
                      <a:pt x="113009" y="213818"/>
                      <a:pt x="108981" y="205901"/>
                    </a:cubicBezTo>
                    <a:lnTo>
                      <a:pt x="201056" y="115414"/>
                    </a:lnTo>
                    <a:lnTo>
                      <a:pt x="230980" y="118807"/>
                    </a:lnTo>
                    <a:lnTo>
                      <a:pt x="294281" y="56597"/>
                    </a:lnTo>
                    <a:lnTo>
                      <a:pt x="242489" y="50941"/>
                    </a:lnTo>
                    <a:close/>
                  </a:path>
                </a:pathLst>
              </a:custGeom>
              <a:solidFill>
                <a:srgbClr val="333F50"/>
              </a:solidFill>
              <a:ln w="9609"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C3800801-0F80-4CC3-A944-39B4A716252E}"/>
                  </a:ext>
                </a:extLst>
              </p:cNvPr>
              <p:cNvSpPr/>
              <p:nvPr/>
            </p:nvSpPr>
            <p:spPr>
              <a:xfrm>
                <a:off x="4768551" y="2407393"/>
                <a:ext cx="437354" cy="429815"/>
              </a:xfrm>
              <a:custGeom>
                <a:avLst/>
                <a:gdLst>
                  <a:gd name="connsiteX0" fmla="*/ 407648 w 437354"/>
                  <a:gd name="connsiteY0" fmla="*/ 117675 h 429815"/>
                  <a:gd name="connsiteX1" fmla="*/ 400167 w 437354"/>
                  <a:gd name="connsiteY1" fmla="*/ 125594 h 429815"/>
                  <a:gd name="connsiteX2" fmla="*/ 389233 w 437354"/>
                  <a:gd name="connsiteY2" fmla="*/ 124462 h 429815"/>
                  <a:gd name="connsiteX3" fmla="*/ 377148 w 437354"/>
                  <a:gd name="connsiteY3" fmla="*/ 122766 h 429815"/>
                  <a:gd name="connsiteX4" fmla="*/ 403044 w 437354"/>
                  <a:gd name="connsiteY4" fmla="*/ 214950 h 429815"/>
                  <a:gd name="connsiteX5" fmla="*/ 218895 w 437354"/>
                  <a:gd name="connsiteY5" fmla="*/ 395925 h 429815"/>
                  <a:gd name="connsiteX6" fmla="*/ 34745 w 437354"/>
                  <a:gd name="connsiteY6" fmla="*/ 214950 h 429815"/>
                  <a:gd name="connsiteX7" fmla="*/ 218895 w 437354"/>
                  <a:gd name="connsiteY7" fmla="*/ 33975 h 429815"/>
                  <a:gd name="connsiteX8" fmla="*/ 312696 w 437354"/>
                  <a:gd name="connsiteY8" fmla="*/ 59424 h 429815"/>
                  <a:gd name="connsiteX9" fmla="*/ 311545 w 437354"/>
                  <a:gd name="connsiteY9" fmla="*/ 48113 h 429815"/>
                  <a:gd name="connsiteX10" fmla="*/ 309818 w 437354"/>
                  <a:gd name="connsiteY10" fmla="*/ 36803 h 429815"/>
                  <a:gd name="connsiteX11" fmla="*/ 317875 w 437354"/>
                  <a:gd name="connsiteY11" fmla="*/ 28885 h 429815"/>
                  <a:gd name="connsiteX12" fmla="*/ 321903 w 437354"/>
                  <a:gd name="connsiteY12" fmla="*/ 24926 h 429815"/>
                  <a:gd name="connsiteX13" fmla="*/ 218895 w 437354"/>
                  <a:gd name="connsiteY13" fmla="*/ 42 h 429815"/>
                  <a:gd name="connsiteX14" fmla="*/ 217 w 437354"/>
                  <a:gd name="connsiteY14" fmla="*/ 214950 h 429815"/>
                  <a:gd name="connsiteX15" fmla="*/ 218895 w 437354"/>
                  <a:gd name="connsiteY15" fmla="*/ 429857 h 429815"/>
                  <a:gd name="connsiteX16" fmla="*/ 437572 w 437354"/>
                  <a:gd name="connsiteY16" fmla="*/ 214950 h 429815"/>
                  <a:gd name="connsiteX17" fmla="*/ 411676 w 437354"/>
                  <a:gd name="connsiteY17" fmla="*/ 114283 h 429815"/>
                  <a:gd name="connsiteX18" fmla="*/ 407648 w 437354"/>
                  <a:gd name="connsiteY18" fmla="*/ 117675 h 429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37354" h="429815">
                    <a:moveTo>
                      <a:pt x="407648" y="117675"/>
                    </a:moveTo>
                    <a:lnTo>
                      <a:pt x="400167" y="125594"/>
                    </a:lnTo>
                    <a:lnTo>
                      <a:pt x="389233" y="124462"/>
                    </a:lnTo>
                    <a:lnTo>
                      <a:pt x="377148" y="122766"/>
                    </a:lnTo>
                    <a:cubicBezTo>
                      <a:pt x="393261" y="149912"/>
                      <a:pt x="403044" y="181017"/>
                      <a:pt x="403044" y="214950"/>
                    </a:cubicBezTo>
                    <a:cubicBezTo>
                      <a:pt x="403044" y="314486"/>
                      <a:pt x="320177" y="395925"/>
                      <a:pt x="218895" y="395925"/>
                    </a:cubicBezTo>
                    <a:cubicBezTo>
                      <a:pt x="117613" y="395925"/>
                      <a:pt x="34745" y="314486"/>
                      <a:pt x="34745" y="214950"/>
                    </a:cubicBezTo>
                    <a:cubicBezTo>
                      <a:pt x="34745" y="115413"/>
                      <a:pt x="117613" y="33975"/>
                      <a:pt x="218895" y="33975"/>
                    </a:cubicBezTo>
                    <a:cubicBezTo>
                      <a:pt x="252847" y="33975"/>
                      <a:pt x="285073" y="43023"/>
                      <a:pt x="312696" y="59424"/>
                    </a:cubicBezTo>
                    <a:lnTo>
                      <a:pt x="311545" y="48113"/>
                    </a:lnTo>
                    <a:lnTo>
                      <a:pt x="309818" y="36803"/>
                    </a:lnTo>
                    <a:lnTo>
                      <a:pt x="317875" y="28885"/>
                    </a:lnTo>
                    <a:lnTo>
                      <a:pt x="321903" y="24926"/>
                    </a:lnTo>
                    <a:cubicBezTo>
                      <a:pt x="290829" y="9091"/>
                      <a:pt x="256301" y="42"/>
                      <a:pt x="218895" y="42"/>
                    </a:cubicBezTo>
                    <a:cubicBezTo>
                      <a:pt x="98047" y="42"/>
                      <a:pt x="217" y="96185"/>
                      <a:pt x="217" y="214950"/>
                    </a:cubicBezTo>
                    <a:cubicBezTo>
                      <a:pt x="217" y="333715"/>
                      <a:pt x="98047" y="429857"/>
                      <a:pt x="218895" y="429857"/>
                    </a:cubicBezTo>
                    <a:cubicBezTo>
                      <a:pt x="339742" y="429857"/>
                      <a:pt x="437572" y="333715"/>
                      <a:pt x="437572" y="214950"/>
                    </a:cubicBezTo>
                    <a:cubicBezTo>
                      <a:pt x="437572" y="178190"/>
                      <a:pt x="428365" y="144257"/>
                      <a:pt x="411676" y="114283"/>
                    </a:cubicBezTo>
                    <a:lnTo>
                      <a:pt x="407648" y="117675"/>
                    </a:lnTo>
                    <a:close/>
                  </a:path>
                </a:pathLst>
              </a:custGeom>
              <a:solidFill>
                <a:srgbClr val="333F50"/>
              </a:solidFill>
              <a:ln w="9609"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5BA80B8C-00DD-47FB-A9A3-FA42549FB249}"/>
                  </a:ext>
                </a:extLst>
              </p:cNvPr>
              <p:cNvSpPr/>
              <p:nvPr/>
            </p:nvSpPr>
            <p:spPr>
              <a:xfrm>
                <a:off x="4849117" y="2486570"/>
                <a:ext cx="276223" cy="271462"/>
              </a:xfrm>
              <a:custGeom>
                <a:avLst/>
                <a:gdLst>
                  <a:gd name="connsiteX0" fmla="*/ 234432 w 276223"/>
                  <a:gd name="connsiteY0" fmla="*/ 97316 h 271462"/>
                  <a:gd name="connsiteX1" fmla="*/ 241913 w 276223"/>
                  <a:gd name="connsiteY1" fmla="*/ 135773 h 271462"/>
                  <a:gd name="connsiteX2" fmla="*/ 138329 w 276223"/>
                  <a:gd name="connsiteY2" fmla="*/ 237572 h 271462"/>
                  <a:gd name="connsiteX3" fmla="*/ 34745 w 276223"/>
                  <a:gd name="connsiteY3" fmla="*/ 135773 h 271462"/>
                  <a:gd name="connsiteX4" fmla="*/ 138329 w 276223"/>
                  <a:gd name="connsiteY4" fmla="*/ 33975 h 271462"/>
                  <a:gd name="connsiteX5" fmla="*/ 177461 w 276223"/>
                  <a:gd name="connsiteY5" fmla="*/ 41327 h 271462"/>
                  <a:gd name="connsiteX6" fmla="*/ 203356 w 276223"/>
                  <a:gd name="connsiteY6" fmla="*/ 15877 h 271462"/>
                  <a:gd name="connsiteX7" fmla="*/ 138329 w 276223"/>
                  <a:gd name="connsiteY7" fmla="*/ 42 h 271462"/>
                  <a:gd name="connsiteX8" fmla="*/ 217 w 276223"/>
                  <a:gd name="connsiteY8" fmla="*/ 135773 h 271462"/>
                  <a:gd name="connsiteX9" fmla="*/ 138329 w 276223"/>
                  <a:gd name="connsiteY9" fmla="*/ 271504 h 271462"/>
                  <a:gd name="connsiteX10" fmla="*/ 276441 w 276223"/>
                  <a:gd name="connsiteY10" fmla="*/ 135773 h 271462"/>
                  <a:gd name="connsiteX11" fmla="*/ 260328 w 276223"/>
                  <a:gd name="connsiteY11" fmla="*/ 71866 h 271462"/>
                  <a:gd name="connsiteX12" fmla="*/ 234432 w 276223"/>
                  <a:gd name="connsiteY12" fmla="*/ 97316 h 271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6223" h="271462">
                    <a:moveTo>
                      <a:pt x="234432" y="97316"/>
                    </a:moveTo>
                    <a:cubicBezTo>
                      <a:pt x="239612" y="109193"/>
                      <a:pt x="241913" y="122200"/>
                      <a:pt x="241913" y="135773"/>
                    </a:cubicBezTo>
                    <a:cubicBezTo>
                      <a:pt x="241913" y="191762"/>
                      <a:pt x="195300" y="237572"/>
                      <a:pt x="138329" y="237572"/>
                    </a:cubicBezTo>
                    <a:cubicBezTo>
                      <a:pt x="81358" y="237572"/>
                      <a:pt x="34745" y="191762"/>
                      <a:pt x="34745" y="135773"/>
                    </a:cubicBezTo>
                    <a:cubicBezTo>
                      <a:pt x="34745" y="79784"/>
                      <a:pt x="81358" y="33975"/>
                      <a:pt x="138329" y="33975"/>
                    </a:cubicBezTo>
                    <a:cubicBezTo>
                      <a:pt x="152141" y="33975"/>
                      <a:pt x="165376" y="36803"/>
                      <a:pt x="177461" y="41327"/>
                    </a:cubicBezTo>
                    <a:lnTo>
                      <a:pt x="203356" y="15877"/>
                    </a:lnTo>
                    <a:cubicBezTo>
                      <a:pt x="183791" y="5698"/>
                      <a:pt x="161923" y="42"/>
                      <a:pt x="138329" y="42"/>
                    </a:cubicBezTo>
                    <a:cubicBezTo>
                      <a:pt x="62368" y="42"/>
                      <a:pt x="217" y="61121"/>
                      <a:pt x="217" y="135773"/>
                    </a:cubicBezTo>
                    <a:cubicBezTo>
                      <a:pt x="217" y="210425"/>
                      <a:pt x="62368" y="271504"/>
                      <a:pt x="138329" y="271504"/>
                    </a:cubicBezTo>
                    <a:cubicBezTo>
                      <a:pt x="214291" y="271504"/>
                      <a:pt x="276441" y="210425"/>
                      <a:pt x="276441" y="135773"/>
                    </a:cubicBezTo>
                    <a:cubicBezTo>
                      <a:pt x="276441" y="112587"/>
                      <a:pt x="270686" y="91095"/>
                      <a:pt x="260328" y="71866"/>
                    </a:cubicBezTo>
                    <a:lnTo>
                      <a:pt x="234432" y="97316"/>
                    </a:lnTo>
                    <a:close/>
                  </a:path>
                </a:pathLst>
              </a:custGeom>
              <a:solidFill>
                <a:srgbClr val="333F50"/>
              </a:solidFill>
              <a:ln w="9609" cap="flat">
                <a:noFill/>
                <a:prstDash val="solid"/>
                <a:miter/>
              </a:ln>
            </p:spPr>
            <p:txBody>
              <a:bodyPr rtlCol="0" anchor="ctr"/>
              <a:lstStyle/>
              <a:p>
                <a:endParaRPr lang="en-US" dirty="0"/>
              </a:p>
            </p:txBody>
          </p:sp>
        </p:grpSp>
        <p:grpSp>
          <p:nvGrpSpPr>
            <p:cNvPr id="33" name="Segnaposto contenuto 9">
              <a:extLst>
                <a:ext uri="{FF2B5EF4-FFF2-40B4-BE49-F238E27FC236}">
                  <a16:creationId xmlns:a16="http://schemas.microsoft.com/office/drawing/2014/main" id="{4C912274-53AB-4747-8AB2-F268FA4BF62B}"/>
                </a:ext>
              </a:extLst>
            </p:cNvPr>
            <p:cNvGrpSpPr/>
            <p:nvPr/>
          </p:nvGrpSpPr>
          <p:grpSpPr>
            <a:xfrm>
              <a:off x="4763746" y="3133066"/>
              <a:ext cx="447492" cy="455916"/>
              <a:chOff x="4763746" y="3133066"/>
              <a:chExt cx="447492" cy="455916"/>
            </a:xfrm>
            <a:solidFill>
              <a:srgbClr val="333F50"/>
            </a:solidFill>
          </p:grpSpPr>
          <p:sp>
            <p:nvSpPr>
              <p:cNvPr id="34" name="Freeform: Shape 33">
                <a:extLst>
                  <a:ext uri="{FF2B5EF4-FFF2-40B4-BE49-F238E27FC236}">
                    <a16:creationId xmlns:a16="http://schemas.microsoft.com/office/drawing/2014/main" id="{8BFD6D11-6402-420A-A489-A091D512F98C}"/>
                  </a:ext>
                </a:extLst>
              </p:cNvPr>
              <p:cNvSpPr/>
              <p:nvPr/>
            </p:nvSpPr>
            <p:spPr>
              <a:xfrm>
                <a:off x="4763746" y="3133066"/>
                <a:ext cx="447492" cy="455916"/>
              </a:xfrm>
              <a:custGeom>
                <a:avLst/>
                <a:gdLst>
                  <a:gd name="connsiteX0" fmla="*/ 366129 w 447492"/>
                  <a:gd name="connsiteY0" fmla="*/ 315479 h 455916"/>
                  <a:gd name="connsiteX1" fmla="*/ 331065 w 447492"/>
                  <a:gd name="connsiteY1" fmla="*/ 304546 h 455916"/>
                  <a:gd name="connsiteX2" fmla="*/ 305615 w 447492"/>
                  <a:gd name="connsiteY2" fmla="*/ 279225 h 455916"/>
                  <a:gd name="connsiteX3" fmla="*/ 340679 w 447492"/>
                  <a:gd name="connsiteY3" fmla="*/ 174490 h 455916"/>
                  <a:gd name="connsiteX4" fmla="*/ 171015 w 447492"/>
                  <a:gd name="connsiteY4" fmla="*/ 124 h 455916"/>
                  <a:gd name="connsiteX5" fmla="*/ 220 w 447492"/>
                  <a:gd name="connsiteY5" fmla="*/ 172763 h 455916"/>
                  <a:gd name="connsiteX6" fmla="*/ 169885 w 447492"/>
                  <a:gd name="connsiteY6" fmla="*/ 346555 h 455916"/>
                  <a:gd name="connsiteX7" fmla="*/ 273945 w 447492"/>
                  <a:gd name="connsiteY7" fmla="*/ 310875 h 455916"/>
                  <a:gd name="connsiteX8" fmla="*/ 298829 w 447492"/>
                  <a:gd name="connsiteY8" fmla="*/ 336196 h 455916"/>
                  <a:gd name="connsiteX9" fmla="*/ 309575 w 447492"/>
                  <a:gd name="connsiteY9" fmla="*/ 372451 h 455916"/>
                  <a:gd name="connsiteX10" fmla="*/ 380268 w 447492"/>
                  <a:gd name="connsiteY10" fmla="*/ 444384 h 455916"/>
                  <a:gd name="connsiteX11" fmla="*/ 436257 w 447492"/>
                  <a:gd name="connsiteY11" fmla="*/ 444384 h 455916"/>
                  <a:gd name="connsiteX12" fmla="*/ 436257 w 447492"/>
                  <a:gd name="connsiteY12" fmla="*/ 387413 h 455916"/>
                  <a:gd name="connsiteX13" fmla="*/ 366129 w 447492"/>
                  <a:gd name="connsiteY13" fmla="*/ 315479 h 455916"/>
                  <a:gd name="connsiteX14" fmla="*/ 171015 w 447492"/>
                  <a:gd name="connsiteY14" fmla="*/ 312027 h 455916"/>
                  <a:gd name="connsiteX15" fmla="*/ 35284 w 447492"/>
                  <a:gd name="connsiteY15" fmla="*/ 173915 h 455916"/>
                  <a:gd name="connsiteX16" fmla="*/ 171015 w 447492"/>
                  <a:gd name="connsiteY16" fmla="*/ 35803 h 455916"/>
                  <a:gd name="connsiteX17" fmla="*/ 306747 w 447492"/>
                  <a:gd name="connsiteY17" fmla="*/ 173915 h 455916"/>
                  <a:gd name="connsiteX18" fmla="*/ 171015 w 447492"/>
                  <a:gd name="connsiteY18" fmla="*/ 312027 h 455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47492" h="455916">
                    <a:moveTo>
                      <a:pt x="366129" y="315479"/>
                    </a:moveTo>
                    <a:cubicBezTo>
                      <a:pt x="357080" y="306272"/>
                      <a:pt x="343507" y="301668"/>
                      <a:pt x="331065" y="304546"/>
                    </a:cubicBezTo>
                    <a:lnTo>
                      <a:pt x="305615" y="279225"/>
                    </a:lnTo>
                    <a:cubicBezTo>
                      <a:pt x="328238" y="249301"/>
                      <a:pt x="340679" y="212471"/>
                      <a:pt x="340679" y="174490"/>
                    </a:cubicBezTo>
                    <a:cubicBezTo>
                      <a:pt x="341245" y="78387"/>
                      <a:pt x="264897" y="699"/>
                      <a:pt x="171015" y="124"/>
                    </a:cubicBezTo>
                    <a:cubicBezTo>
                      <a:pt x="77135" y="-452"/>
                      <a:pt x="786" y="77236"/>
                      <a:pt x="220" y="172763"/>
                    </a:cubicBezTo>
                    <a:cubicBezTo>
                      <a:pt x="-345" y="268291"/>
                      <a:pt x="76003" y="345979"/>
                      <a:pt x="169885" y="346555"/>
                    </a:cubicBezTo>
                    <a:cubicBezTo>
                      <a:pt x="207210" y="346555"/>
                      <a:pt x="243971" y="333894"/>
                      <a:pt x="273945" y="310875"/>
                    </a:cubicBezTo>
                    <a:lnTo>
                      <a:pt x="298829" y="336196"/>
                    </a:lnTo>
                    <a:cubicBezTo>
                      <a:pt x="296567" y="349432"/>
                      <a:pt x="300526" y="362668"/>
                      <a:pt x="309575" y="372451"/>
                    </a:cubicBezTo>
                    <a:lnTo>
                      <a:pt x="380268" y="444384"/>
                    </a:lnTo>
                    <a:cubicBezTo>
                      <a:pt x="395538" y="459921"/>
                      <a:pt x="420987" y="459921"/>
                      <a:pt x="436257" y="444384"/>
                    </a:cubicBezTo>
                    <a:cubicBezTo>
                      <a:pt x="451527" y="428846"/>
                      <a:pt x="451527" y="402950"/>
                      <a:pt x="436257" y="387413"/>
                    </a:cubicBezTo>
                    <a:lnTo>
                      <a:pt x="366129" y="315479"/>
                    </a:lnTo>
                    <a:close/>
                    <a:moveTo>
                      <a:pt x="171015" y="312027"/>
                    </a:moveTo>
                    <a:cubicBezTo>
                      <a:pt x="95797" y="312027"/>
                      <a:pt x="35284" y="250452"/>
                      <a:pt x="35284" y="173915"/>
                    </a:cubicBezTo>
                    <a:cubicBezTo>
                      <a:pt x="35284" y="97378"/>
                      <a:pt x="95797" y="35803"/>
                      <a:pt x="171015" y="35803"/>
                    </a:cubicBezTo>
                    <a:cubicBezTo>
                      <a:pt x="246233" y="35803"/>
                      <a:pt x="306747" y="97378"/>
                      <a:pt x="306747" y="173915"/>
                    </a:cubicBezTo>
                    <a:cubicBezTo>
                      <a:pt x="306747" y="249876"/>
                      <a:pt x="245667" y="312027"/>
                      <a:pt x="171015" y="312027"/>
                    </a:cubicBezTo>
                    <a:close/>
                  </a:path>
                </a:pathLst>
              </a:custGeom>
              <a:solidFill>
                <a:srgbClr val="333F50"/>
              </a:solidFill>
              <a:ln w="9609"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F0550BD0-0D8D-4BA0-9A20-CF9D82725B2D}"/>
                  </a:ext>
                </a:extLst>
              </p:cNvPr>
              <p:cNvSpPr/>
              <p:nvPr/>
            </p:nvSpPr>
            <p:spPr>
              <a:xfrm>
                <a:off x="4812952" y="3218593"/>
                <a:ext cx="243750" cy="182067"/>
              </a:xfrm>
              <a:custGeom>
                <a:avLst/>
                <a:gdLst>
                  <a:gd name="connsiteX0" fmla="*/ 243402 w 243750"/>
                  <a:gd name="connsiteY0" fmla="*/ 79756 h 182067"/>
                  <a:gd name="connsiteX1" fmla="*/ 211166 w 243750"/>
                  <a:gd name="connsiteY1" fmla="*/ 79756 h 182067"/>
                  <a:gd name="connsiteX2" fmla="*/ 203814 w 243750"/>
                  <a:gd name="connsiteY2" fmla="*/ 84359 h 182067"/>
                  <a:gd name="connsiteX3" fmla="*/ 182323 w 243750"/>
                  <a:gd name="connsiteY3" fmla="*/ 107953 h 182067"/>
                  <a:gd name="connsiteX4" fmla="*/ 164225 w 243750"/>
                  <a:gd name="connsiteY4" fmla="*/ 44076 h 182067"/>
                  <a:gd name="connsiteX5" fmla="*/ 151784 w 243750"/>
                  <a:gd name="connsiteY5" fmla="*/ 37171 h 182067"/>
                  <a:gd name="connsiteX6" fmla="*/ 144997 w 243750"/>
                  <a:gd name="connsiteY6" fmla="*/ 43501 h 182067"/>
                  <a:gd name="connsiteX7" fmla="*/ 111064 w 243750"/>
                  <a:gd name="connsiteY7" fmla="*/ 134999 h 182067"/>
                  <a:gd name="connsiteX8" fmla="*/ 87877 w 243750"/>
                  <a:gd name="connsiteY8" fmla="*/ 8397 h 182067"/>
                  <a:gd name="connsiteX9" fmla="*/ 76566 w 243750"/>
                  <a:gd name="connsiteY9" fmla="*/ 341 h 182067"/>
                  <a:gd name="connsiteX10" fmla="*/ 68649 w 243750"/>
                  <a:gd name="connsiteY10" fmla="*/ 7246 h 182067"/>
                  <a:gd name="connsiteX11" fmla="*/ 44329 w 243750"/>
                  <a:gd name="connsiteY11" fmla="*/ 79756 h 182067"/>
                  <a:gd name="connsiteX12" fmla="*/ 217 w 243750"/>
                  <a:gd name="connsiteY12" fmla="*/ 79756 h 182067"/>
                  <a:gd name="connsiteX13" fmla="*/ 217 w 243750"/>
                  <a:gd name="connsiteY13" fmla="*/ 102774 h 182067"/>
                  <a:gd name="connsiteX14" fmla="*/ 51682 w 243750"/>
                  <a:gd name="connsiteY14" fmla="*/ 102774 h 182067"/>
                  <a:gd name="connsiteX15" fmla="*/ 61296 w 243750"/>
                  <a:gd name="connsiteY15" fmla="*/ 94142 h 182067"/>
                  <a:gd name="connsiteX16" fmla="*/ 75435 w 243750"/>
                  <a:gd name="connsiteY16" fmla="*/ 50406 h 182067"/>
                  <a:gd name="connsiteX17" fmla="*/ 98057 w 243750"/>
                  <a:gd name="connsiteY17" fmla="*/ 174132 h 182067"/>
                  <a:gd name="connsiteX18" fmla="*/ 107106 w 243750"/>
                  <a:gd name="connsiteY18" fmla="*/ 182188 h 182067"/>
                  <a:gd name="connsiteX19" fmla="*/ 108236 w 243750"/>
                  <a:gd name="connsiteY19" fmla="*/ 182188 h 182067"/>
                  <a:gd name="connsiteX20" fmla="*/ 117851 w 243750"/>
                  <a:gd name="connsiteY20" fmla="*/ 175858 h 182067"/>
                  <a:gd name="connsiteX21" fmla="*/ 154046 w 243750"/>
                  <a:gd name="connsiteY21" fmla="*/ 79180 h 182067"/>
                  <a:gd name="connsiteX22" fmla="*/ 168750 w 243750"/>
                  <a:gd name="connsiteY22" fmla="*/ 130971 h 182067"/>
                  <a:gd name="connsiteX23" fmla="*/ 181192 w 243750"/>
                  <a:gd name="connsiteY23" fmla="*/ 137877 h 182067"/>
                  <a:gd name="connsiteX24" fmla="*/ 185717 w 243750"/>
                  <a:gd name="connsiteY24" fmla="*/ 134999 h 182067"/>
                  <a:gd name="connsiteX25" fmla="*/ 216256 w 243750"/>
                  <a:gd name="connsiteY25" fmla="*/ 102774 h 182067"/>
                  <a:gd name="connsiteX26" fmla="*/ 243968 w 243750"/>
                  <a:gd name="connsiteY26" fmla="*/ 102774 h 182067"/>
                  <a:gd name="connsiteX27" fmla="*/ 243968 w 243750"/>
                  <a:gd name="connsiteY27" fmla="*/ 79756 h 182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43750" h="182067">
                    <a:moveTo>
                      <a:pt x="243402" y="79756"/>
                    </a:moveTo>
                    <a:lnTo>
                      <a:pt x="211166" y="79756"/>
                    </a:lnTo>
                    <a:cubicBezTo>
                      <a:pt x="208338" y="80330"/>
                      <a:pt x="205510" y="82058"/>
                      <a:pt x="203814" y="84359"/>
                    </a:cubicBezTo>
                    <a:lnTo>
                      <a:pt x="182323" y="107953"/>
                    </a:lnTo>
                    <a:lnTo>
                      <a:pt x="164225" y="44076"/>
                    </a:lnTo>
                    <a:cubicBezTo>
                      <a:pt x="162529" y="38897"/>
                      <a:pt x="156873" y="35444"/>
                      <a:pt x="151784" y="37171"/>
                    </a:cubicBezTo>
                    <a:cubicBezTo>
                      <a:pt x="148956" y="38322"/>
                      <a:pt x="146128" y="40048"/>
                      <a:pt x="144997" y="43501"/>
                    </a:cubicBezTo>
                    <a:lnTo>
                      <a:pt x="111064" y="134999"/>
                    </a:lnTo>
                    <a:lnTo>
                      <a:pt x="87877" y="8397"/>
                    </a:lnTo>
                    <a:cubicBezTo>
                      <a:pt x="86746" y="2643"/>
                      <a:pt x="81656" y="-810"/>
                      <a:pt x="76566" y="341"/>
                    </a:cubicBezTo>
                    <a:cubicBezTo>
                      <a:pt x="73172" y="916"/>
                      <a:pt x="70345" y="3793"/>
                      <a:pt x="68649" y="7246"/>
                    </a:cubicBezTo>
                    <a:lnTo>
                      <a:pt x="44329" y="79756"/>
                    </a:lnTo>
                    <a:lnTo>
                      <a:pt x="217" y="79756"/>
                    </a:lnTo>
                    <a:lnTo>
                      <a:pt x="217" y="102774"/>
                    </a:lnTo>
                    <a:lnTo>
                      <a:pt x="51682" y="102774"/>
                    </a:lnTo>
                    <a:cubicBezTo>
                      <a:pt x="56206" y="102199"/>
                      <a:pt x="60165" y="98745"/>
                      <a:pt x="61296" y="94142"/>
                    </a:cubicBezTo>
                    <a:lnTo>
                      <a:pt x="75435" y="50406"/>
                    </a:lnTo>
                    <a:lnTo>
                      <a:pt x="98057" y="174132"/>
                    </a:lnTo>
                    <a:cubicBezTo>
                      <a:pt x="98622" y="178736"/>
                      <a:pt x="102580" y="182188"/>
                      <a:pt x="107106" y="182188"/>
                    </a:cubicBezTo>
                    <a:lnTo>
                      <a:pt x="108236" y="182188"/>
                    </a:lnTo>
                    <a:cubicBezTo>
                      <a:pt x="112195" y="182188"/>
                      <a:pt x="116155" y="179886"/>
                      <a:pt x="117851" y="175858"/>
                    </a:cubicBezTo>
                    <a:lnTo>
                      <a:pt x="154046" y="79180"/>
                    </a:lnTo>
                    <a:lnTo>
                      <a:pt x="168750" y="130971"/>
                    </a:lnTo>
                    <a:cubicBezTo>
                      <a:pt x="170446" y="136151"/>
                      <a:pt x="175536" y="139604"/>
                      <a:pt x="181192" y="137877"/>
                    </a:cubicBezTo>
                    <a:cubicBezTo>
                      <a:pt x="182889" y="137302"/>
                      <a:pt x="184585" y="136151"/>
                      <a:pt x="185717" y="134999"/>
                    </a:cubicBezTo>
                    <a:lnTo>
                      <a:pt x="216256" y="102774"/>
                    </a:lnTo>
                    <a:lnTo>
                      <a:pt x="243968" y="102774"/>
                    </a:lnTo>
                    <a:lnTo>
                      <a:pt x="243968" y="79756"/>
                    </a:lnTo>
                    <a:close/>
                  </a:path>
                </a:pathLst>
              </a:custGeom>
              <a:solidFill>
                <a:srgbClr val="333F50"/>
              </a:solidFill>
              <a:ln w="9609" cap="flat">
                <a:noFill/>
                <a:prstDash val="solid"/>
                <a:miter/>
              </a:ln>
            </p:spPr>
            <p:txBody>
              <a:bodyPr rtlCol="0" anchor="ctr"/>
              <a:lstStyle/>
              <a:p>
                <a:endParaRPr lang="en-US" dirty="0"/>
              </a:p>
            </p:txBody>
          </p:sp>
        </p:grpSp>
        <p:sp>
          <p:nvSpPr>
            <p:cNvPr id="36" name="Freeform: Shape 35">
              <a:extLst>
                <a:ext uri="{FF2B5EF4-FFF2-40B4-BE49-F238E27FC236}">
                  <a16:creationId xmlns:a16="http://schemas.microsoft.com/office/drawing/2014/main" id="{73952715-9740-4E90-A528-9F3DABCB62DC}"/>
                </a:ext>
              </a:extLst>
            </p:cNvPr>
            <p:cNvSpPr/>
            <p:nvPr/>
          </p:nvSpPr>
          <p:spPr>
            <a:xfrm>
              <a:off x="4815435" y="4996046"/>
              <a:ext cx="351327" cy="398094"/>
            </a:xfrm>
            <a:custGeom>
              <a:avLst/>
              <a:gdLst>
                <a:gd name="connsiteX0" fmla="*/ 304242 w 351327"/>
                <a:gd name="connsiteY0" fmla="*/ 304264 h 398094"/>
                <a:gd name="connsiteX1" fmla="*/ 258932 w 351327"/>
                <a:gd name="connsiteY1" fmla="*/ 339383 h 398094"/>
                <a:gd name="connsiteX2" fmla="*/ 187161 w 351327"/>
                <a:gd name="connsiteY2" fmla="*/ 339383 h 398094"/>
                <a:gd name="connsiteX3" fmla="*/ 187161 w 351327"/>
                <a:gd name="connsiteY3" fmla="*/ 244200 h 398094"/>
                <a:gd name="connsiteX4" fmla="*/ 220632 w 351327"/>
                <a:gd name="connsiteY4" fmla="*/ 187050 h 398094"/>
                <a:gd name="connsiteX5" fmla="*/ 187161 w 351327"/>
                <a:gd name="connsiteY5" fmla="*/ 153579 h 398094"/>
                <a:gd name="connsiteX6" fmla="*/ 187161 w 351327"/>
                <a:gd name="connsiteY6" fmla="*/ 34983 h 398094"/>
                <a:gd name="connsiteX7" fmla="*/ 91977 w 351327"/>
                <a:gd name="connsiteY7" fmla="*/ 34983 h 398094"/>
                <a:gd name="connsiteX8" fmla="*/ 34923 w 351327"/>
                <a:gd name="connsiteY8" fmla="*/ 1341 h 398094"/>
                <a:gd name="connsiteX9" fmla="*/ 1290 w 351327"/>
                <a:gd name="connsiteY9" fmla="*/ 58396 h 398094"/>
                <a:gd name="connsiteX10" fmla="*/ 58345 w 351327"/>
                <a:gd name="connsiteY10" fmla="*/ 92029 h 398094"/>
                <a:gd name="connsiteX11" fmla="*/ 91977 w 351327"/>
                <a:gd name="connsiteY11" fmla="*/ 58396 h 398094"/>
                <a:gd name="connsiteX12" fmla="*/ 163748 w 351327"/>
                <a:gd name="connsiteY12" fmla="*/ 58396 h 398094"/>
                <a:gd name="connsiteX13" fmla="*/ 163748 w 351327"/>
                <a:gd name="connsiteY13" fmla="*/ 153579 h 398094"/>
                <a:gd name="connsiteX14" fmla="*/ 130277 w 351327"/>
                <a:gd name="connsiteY14" fmla="*/ 210729 h 398094"/>
                <a:gd name="connsiteX15" fmla="*/ 163748 w 351327"/>
                <a:gd name="connsiteY15" fmla="*/ 244200 h 398094"/>
                <a:gd name="connsiteX16" fmla="*/ 163748 w 351327"/>
                <a:gd name="connsiteY16" fmla="*/ 362796 h 398094"/>
                <a:gd name="connsiteX17" fmla="*/ 258932 w 351327"/>
                <a:gd name="connsiteY17" fmla="*/ 362796 h 398094"/>
                <a:gd name="connsiteX18" fmla="*/ 315986 w 351327"/>
                <a:gd name="connsiteY18" fmla="*/ 396438 h 398094"/>
                <a:gd name="connsiteX19" fmla="*/ 349619 w 351327"/>
                <a:gd name="connsiteY19" fmla="*/ 339383 h 398094"/>
                <a:gd name="connsiteX20" fmla="*/ 304242 w 351327"/>
                <a:gd name="connsiteY20" fmla="*/ 304264 h 398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51327" h="398094">
                  <a:moveTo>
                    <a:pt x="304242" y="304264"/>
                  </a:moveTo>
                  <a:cubicBezTo>
                    <a:pt x="282897" y="304274"/>
                    <a:pt x="264266" y="318723"/>
                    <a:pt x="258932" y="339383"/>
                  </a:cubicBezTo>
                  <a:lnTo>
                    <a:pt x="187161" y="339383"/>
                  </a:lnTo>
                  <a:lnTo>
                    <a:pt x="187161" y="244200"/>
                  </a:lnTo>
                  <a:cubicBezTo>
                    <a:pt x="212183" y="237656"/>
                    <a:pt x="227166" y="212072"/>
                    <a:pt x="220632" y="187050"/>
                  </a:cubicBezTo>
                  <a:cubicBezTo>
                    <a:pt x="216345" y="170657"/>
                    <a:pt x="203554" y="157865"/>
                    <a:pt x="187161" y="153579"/>
                  </a:cubicBezTo>
                  <a:lnTo>
                    <a:pt x="187161" y="34983"/>
                  </a:lnTo>
                  <a:lnTo>
                    <a:pt x="91977" y="34983"/>
                  </a:lnTo>
                  <a:cubicBezTo>
                    <a:pt x="85510" y="9932"/>
                    <a:pt x="59964" y="-5127"/>
                    <a:pt x="34923" y="1341"/>
                  </a:cubicBezTo>
                  <a:cubicBezTo>
                    <a:pt x="9882" y="7808"/>
                    <a:pt x="-5177" y="33355"/>
                    <a:pt x="1290" y="58396"/>
                  </a:cubicBezTo>
                  <a:cubicBezTo>
                    <a:pt x="7758" y="83437"/>
                    <a:pt x="33303" y="98496"/>
                    <a:pt x="58345" y="92029"/>
                  </a:cubicBezTo>
                  <a:cubicBezTo>
                    <a:pt x="74833" y="87771"/>
                    <a:pt x="87720" y="74893"/>
                    <a:pt x="91977" y="58396"/>
                  </a:cubicBezTo>
                  <a:lnTo>
                    <a:pt x="163748" y="58396"/>
                  </a:lnTo>
                  <a:lnTo>
                    <a:pt x="163748" y="153579"/>
                  </a:lnTo>
                  <a:cubicBezTo>
                    <a:pt x="138726" y="160123"/>
                    <a:pt x="123744" y="185707"/>
                    <a:pt x="130277" y="210729"/>
                  </a:cubicBezTo>
                  <a:cubicBezTo>
                    <a:pt x="134564" y="227121"/>
                    <a:pt x="147356" y="239914"/>
                    <a:pt x="163748" y="244200"/>
                  </a:cubicBezTo>
                  <a:lnTo>
                    <a:pt x="163748" y="362796"/>
                  </a:lnTo>
                  <a:lnTo>
                    <a:pt x="258932" y="362796"/>
                  </a:lnTo>
                  <a:cubicBezTo>
                    <a:pt x="265399" y="387847"/>
                    <a:pt x="290945" y="402906"/>
                    <a:pt x="315986" y="396438"/>
                  </a:cubicBezTo>
                  <a:cubicBezTo>
                    <a:pt x="341028" y="389970"/>
                    <a:pt x="356087" y="364425"/>
                    <a:pt x="349619" y="339383"/>
                  </a:cubicBezTo>
                  <a:cubicBezTo>
                    <a:pt x="344276" y="318695"/>
                    <a:pt x="325607" y="304246"/>
                    <a:pt x="304242" y="304264"/>
                  </a:cubicBezTo>
                  <a:close/>
                </a:path>
              </a:pathLst>
            </a:custGeom>
            <a:solidFill>
              <a:srgbClr val="333F50"/>
            </a:solidFill>
            <a:ln w="9525" cap="flat">
              <a:noFill/>
              <a:prstDash val="solid"/>
              <a:miter/>
            </a:ln>
          </p:spPr>
          <p:txBody>
            <a:bodyPr rtlCol="0" anchor="ctr"/>
            <a:lstStyle/>
            <a:p>
              <a:endParaRPr lang="en-US" dirty="0"/>
            </a:p>
          </p:txBody>
        </p:sp>
        <p:sp>
          <p:nvSpPr>
            <p:cNvPr id="37" name="TextBox 36">
              <a:extLst>
                <a:ext uri="{FF2B5EF4-FFF2-40B4-BE49-F238E27FC236}">
                  <a16:creationId xmlns:a16="http://schemas.microsoft.com/office/drawing/2014/main" id="{C03D84E9-F8BC-4868-836D-8B7E50B8CB36}"/>
                </a:ext>
              </a:extLst>
            </p:cNvPr>
            <p:cNvSpPr txBox="1"/>
            <p:nvPr/>
          </p:nvSpPr>
          <p:spPr>
            <a:xfrm>
              <a:off x="2915201" y="1991836"/>
              <a:ext cx="725805" cy="348615"/>
            </a:xfrm>
            <a:prstGeom prst="rect">
              <a:avLst/>
            </a:prstGeom>
            <a:noFill/>
          </p:spPr>
          <p:txBody>
            <a:bodyPr wrap="none" rtlCol="0">
              <a:spAutoFit/>
            </a:bodyPr>
            <a:lstStyle/>
            <a:p>
              <a:pPr algn="l"/>
              <a:r>
                <a:rPr lang="en-US" sz="1800" spc="0" baseline="0" dirty="0">
                  <a:solidFill>
                    <a:srgbClr val="000000"/>
                  </a:solidFill>
                  <a:latin typeface="Arial"/>
                  <a:cs typeface="Arial"/>
                  <a:sym typeface="Arial"/>
                  <a:rtl val="0"/>
                </a:rPr>
                <a:t>Data </a:t>
              </a:r>
            </a:p>
          </p:txBody>
        </p:sp>
        <p:sp>
          <p:nvSpPr>
            <p:cNvPr id="38" name="TextBox 37">
              <a:extLst>
                <a:ext uri="{FF2B5EF4-FFF2-40B4-BE49-F238E27FC236}">
                  <a16:creationId xmlns:a16="http://schemas.microsoft.com/office/drawing/2014/main" id="{3536E935-DEEA-49E0-AAAD-5E3DA86CEE79}"/>
                </a:ext>
              </a:extLst>
            </p:cNvPr>
            <p:cNvSpPr txBox="1"/>
            <p:nvPr/>
          </p:nvSpPr>
          <p:spPr>
            <a:xfrm>
              <a:off x="3461301" y="1991836"/>
              <a:ext cx="1649729" cy="348615"/>
            </a:xfrm>
            <a:prstGeom prst="rect">
              <a:avLst/>
            </a:prstGeom>
            <a:noFill/>
          </p:spPr>
          <p:txBody>
            <a:bodyPr wrap="none" rtlCol="0">
              <a:spAutoFit/>
            </a:bodyPr>
            <a:lstStyle/>
            <a:p>
              <a:pPr algn="l"/>
              <a:r>
                <a:rPr lang="en-US" sz="1800" spc="0" baseline="0" dirty="0">
                  <a:solidFill>
                    <a:srgbClr val="000000"/>
                  </a:solidFill>
                  <a:latin typeface="Arial"/>
                  <a:cs typeface="Arial"/>
                  <a:sym typeface="Arial"/>
                  <a:rtl val="0"/>
                </a:rPr>
                <a:t>transformation</a:t>
              </a:r>
            </a:p>
          </p:txBody>
        </p:sp>
        <p:sp>
          <p:nvSpPr>
            <p:cNvPr id="39" name="Freeform: Shape 38">
              <a:extLst>
                <a:ext uri="{FF2B5EF4-FFF2-40B4-BE49-F238E27FC236}">
                  <a16:creationId xmlns:a16="http://schemas.microsoft.com/office/drawing/2014/main" id="{1180336B-6919-4CE7-8B68-A5966F99CFC8}"/>
                </a:ext>
              </a:extLst>
            </p:cNvPr>
            <p:cNvSpPr/>
            <p:nvPr/>
          </p:nvSpPr>
          <p:spPr>
            <a:xfrm>
              <a:off x="6124574" y="2328068"/>
              <a:ext cx="1247775" cy="3467100"/>
            </a:xfrm>
            <a:custGeom>
              <a:avLst/>
              <a:gdLst>
                <a:gd name="connsiteX0" fmla="*/ -209 w 1247775"/>
                <a:gd name="connsiteY0" fmla="*/ -158 h 3467100"/>
                <a:gd name="connsiteX1" fmla="*/ 1247566 w 1247775"/>
                <a:gd name="connsiteY1" fmla="*/ -158 h 3467100"/>
                <a:gd name="connsiteX2" fmla="*/ 1247566 w 1247775"/>
                <a:gd name="connsiteY2" fmla="*/ 3466942 h 3467100"/>
                <a:gd name="connsiteX3" fmla="*/ -209 w 12477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247775" h="3467100">
                  <a:moveTo>
                    <a:pt x="-209" y="-158"/>
                  </a:moveTo>
                  <a:lnTo>
                    <a:pt x="1247566" y="-158"/>
                  </a:lnTo>
                  <a:lnTo>
                    <a:pt x="1247566" y="3466942"/>
                  </a:lnTo>
                  <a:lnTo>
                    <a:pt x="-209" y="3466942"/>
                  </a:lnTo>
                  <a:close/>
                </a:path>
              </a:pathLst>
            </a:custGeom>
            <a:solidFill>
              <a:srgbClr val="FFC000"/>
            </a:solidFill>
            <a:ln w="3175" cap="flat">
              <a:solidFill>
                <a:srgbClr val="000000"/>
              </a:solidFill>
              <a:prstDash val="solid"/>
              <a:miter/>
            </a:ln>
          </p:spPr>
          <p:txBody>
            <a:bodyPr rtlCol="0" anchor="ctr"/>
            <a:lstStyle/>
            <a:p>
              <a:endParaRPr lang="en-US" dirty="0"/>
            </a:p>
          </p:txBody>
        </p:sp>
        <p:sp>
          <p:nvSpPr>
            <p:cNvPr id="40" name="TextBox 39">
              <a:extLst>
                <a:ext uri="{FF2B5EF4-FFF2-40B4-BE49-F238E27FC236}">
                  <a16:creationId xmlns:a16="http://schemas.microsoft.com/office/drawing/2014/main" id="{947E2BED-FA5F-4877-A00F-E1602741E4AA}"/>
                </a:ext>
              </a:extLst>
            </p:cNvPr>
            <p:cNvSpPr txBox="1"/>
            <p:nvPr/>
          </p:nvSpPr>
          <p:spPr>
            <a:xfrm>
              <a:off x="6123926" y="3430111"/>
              <a:ext cx="868680"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Storage </a:t>
              </a:r>
            </a:p>
          </p:txBody>
        </p:sp>
        <p:sp>
          <p:nvSpPr>
            <p:cNvPr id="41" name="TextBox 40">
              <a:extLst>
                <a:ext uri="{FF2B5EF4-FFF2-40B4-BE49-F238E27FC236}">
                  <a16:creationId xmlns:a16="http://schemas.microsoft.com/office/drawing/2014/main" id="{FDBF2CC5-33BA-473A-97B0-579708D9E03B}"/>
                </a:ext>
              </a:extLst>
            </p:cNvPr>
            <p:cNvSpPr txBox="1"/>
            <p:nvPr/>
          </p:nvSpPr>
          <p:spPr>
            <a:xfrm>
              <a:off x="6123926" y="3649186"/>
              <a:ext cx="1116330"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(organizing)</a:t>
              </a:r>
            </a:p>
          </p:txBody>
        </p:sp>
        <p:sp>
          <p:nvSpPr>
            <p:cNvPr id="42" name="TextBox 41">
              <a:extLst>
                <a:ext uri="{FF2B5EF4-FFF2-40B4-BE49-F238E27FC236}">
                  <a16:creationId xmlns:a16="http://schemas.microsoft.com/office/drawing/2014/main" id="{87D9E5A8-52E4-4695-8EA6-CA36DF369549}"/>
                </a:ext>
              </a:extLst>
            </p:cNvPr>
            <p:cNvSpPr txBox="1"/>
            <p:nvPr/>
          </p:nvSpPr>
          <p:spPr>
            <a:xfrm>
              <a:off x="6123926" y="385873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43" name="TextBox 42">
              <a:extLst>
                <a:ext uri="{FF2B5EF4-FFF2-40B4-BE49-F238E27FC236}">
                  <a16:creationId xmlns:a16="http://schemas.microsoft.com/office/drawing/2014/main" id="{E729F15B-6EF3-4714-AAAE-76012D55FEC7}"/>
                </a:ext>
              </a:extLst>
            </p:cNvPr>
            <p:cNvSpPr txBox="1"/>
            <p:nvPr/>
          </p:nvSpPr>
          <p:spPr>
            <a:xfrm>
              <a:off x="6409676" y="3858736"/>
              <a:ext cx="4305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File</a:t>
              </a:r>
            </a:p>
          </p:txBody>
        </p:sp>
        <p:sp>
          <p:nvSpPr>
            <p:cNvPr id="44" name="TextBox 43">
              <a:extLst>
                <a:ext uri="{FF2B5EF4-FFF2-40B4-BE49-F238E27FC236}">
                  <a16:creationId xmlns:a16="http://schemas.microsoft.com/office/drawing/2014/main" id="{A15A562B-B6C8-4384-9485-F61C6098AC23}"/>
                </a:ext>
              </a:extLst>
            </p:cNvPr>
            <p:cNvSpPr txBox="1"/>
            <p:nvPr/>
          </p:nvSpPr>
          <p:spPr>
            <a:xfrm>
              <a:off x="6123926" y="404923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45" name="TextBox 44">
              <a:extLst>
                <a:ext uri="{FF2B5EF4-FFF2-40B4-BE49-F238E27FC236}">
                  <a16:creationId xmlns:a16="http://schemas.microsoft.com/office/drawing/2014/main" id="{613B11A5-9FDC-40A8-8034-20CDF5374B2E}"/>
                </a:ext>
              </a:extLst>
            </p:cNvPr>
            <p:cNvSpPr txBox="1"/>
            <p:nvPr/>
          </p:nvSpPr>
          <p:spPr>
            <a:xfrm>
              <a:off x="6409676" y="4049236"/>
              <a:ext cx="611505"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Object</a:t>
              </a:r>
            </a:p>
          </p:txBody>
        </p:sp>
        <p:sp>
          <p:nvSpPr>
            <p:cNvPr id="46" name="TextBox 45">
              <a:extLst>
                <a:ext uri="{FF2B5EF4-FFF2-40B4-BE49-F238E27FC236}">
                  <a16:creationId xmlns:a16="http://schemas.microsoft.com/office/drawing/2014/main" id="{C3D8EFCD-9E8E-4492-802C-4A8F5CF03DD7}"/>
                </a:ext>
              </a:extLst>
            </p:cNvPr>
            <p:cNvSpPr txBox="1"/>
            <p:nvPr/>
          </p:nvSpPr>
          <p:spPr>
            <a:xfrm>
              <a:off x="6123926" y="423021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47" name="TextBox 46">
              <a:extLst>
                <a:ext uri="{FF2B5EF4-FFF2-40B4-BE49-F238E27FC236}">
                  <a16:creationId xmlns:a16="http://schemas.microsoft.com/office/drawing/2014/main" id="{C6A46663-7CE6-43F8-872A-29A119D870AC}"/>
                </a:ext>
              </a:extLst>
            </p:cNvPr>
            <p:cNvSpPr txBox="1"/>
            <p:nvPr/>
          </p:nvSpPr>
          <p:spPr>
            <a:xfrm>
              <a:off x="6409676" y="4230211"/>
              <a:ext cx="401955"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DB</a:t>
              </a:r>
            </a:p>
          </p:txBody>
        </p:sp>
        <p:grpSp>
          <p:nvGrpSpPr>
            <p:cNvPr id="48" name="Segnaposto contenuto 9">
              <a:extLst>
                <a:ext uri="{FF2B5EF4-FFF2-40B4-BE49-F238E27FC236}">
                  <a16:creationId xmlns:a16="http://schemas.microsoft.com/office/drawing/2014/main" id="{4C912274-53AB-4747-8AB2-F268FA4BF62B}"/>
                </a:ext>
              </a:extLst>
            </p:cNvPr>
            <p:cNvGrpSpPr/>
            <p:nvPr/>
          </p:nvGrpSpPr>
          <p:grpSpPr>
            <a:xfrm>
              <a:off x="6947296" y="2389390"/>
              <a:ext cx="316706" cy="429815"/>
              <a:chOff x="6947296" y="2389390"/>
              <a:chExt cx="316706" cy="429815"/>
            </a:xfrm>
            <a:solidFill>
              <a:srgbClr val="333F50"/>
            </a:solidFill>
          </p:grpSpPr>
          <p:sp>
            <p:nvSpPr>
              <p:cNvPr id="49" name="Freeform: Shape 48">
                <a:extLst>
                  <a:ext uri="{FF2B5EF4-FFF2-40B4-BE49-F238E27FC236}">
                    <a16:creationId xmlns:a16="http://schemas.microsoft.com/office/drawing/2014/main" id="{A4E5A4DE-BAA0-4F63-A109-E7F33C0F57D7}"/>
                  </a:ext>
                </a:extLst>
              </p:cNvPr>
              <p:cNvSpPr/>
              <p:nvPr/>
            </p:nvSpPr>
            <p:spPr>
              <a:xfrm>
                <a:off x="6947296" y="2389390"/>
                <a:ext cx="316706" cy="90487"/>
              </a:xfrm>
              <a:custGeom>
                <a:avLst/>
                <a:gdLst>
                  <a:gd name="connsiteX0" fmla="*/ 316497 w 316706"/>
                  <a:gd name="connsiteY0" fmla="*/ 45086 h 90487"/>
                  <a:gd name="connsiteX1" fmla="*/ 158144 w 316706"/>
                  <a:gd name="connsiteY1" fmla="*/ 90330 h 90487"/>
                  <a:gd name="connsiteX2" fmla="*/ -209 w 316706"/>
                  <a:gd name="connsiteY2" fmla="*/ 45086 h 90487"/>
                  <a:gd name="connsiteX3" fmla="*/ 158144 w 316706"/>
                  <a:gd name="connsiteY3" fmla="*/ -158 h 90487"/>
                  <a:gd name="connsiteX4" fmla="*/ 316497 w 316706"/>
                  <a:gd name="connsiteY4" fmla="*/ 45086 h 90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6706" h="90487">
                    <a:moveTo>
                      <a:pt x="316497" y="45086"/>
                    </a:moveTo>
                    <a:cubicBezTo>
                      <a:pt x="316497" y="70070"/>
                      <a:pt x="245603" y="90330"/>
                      <a:pt x="158144" y="90330"/>
                    </a:cubicBezTo>
                    <a:cubicBezTo>
                      <a:pt x="70686" y="90330"/>
                      <a:pt x="-209" y="70070"/>
                      <a:pt x="-209" y="45086"/>
                    </a:cubicBezTo>
                    <a:cubicBezTo>
                      <a:pt x="-209" y="20092"/>
                      <a:pt x="70686" y="-158"/>
                      <a:pt x="158144" y="-158"/>
                    </a:cubicBezTo>
                    <a:cubicBezTo>
                      <a:pt x="245603" y="-158"/>
                      <a:pt x="316497" y="20092"/>
                      <a:pt x="316497" y="45086"/>
                    </a:cubicBezTo>
                    <a:close/>
                  </a:path>
                </a:pathLst>
              </a:custGeom>
              <a:solidFill>
                <a:srgbClr val="333F50"/>
              </a:solidFill>
              <a:ln w="9525"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CC030056-BE51-46C6-9926-D8589B17E2E2}"/>
                  </a:ext>
                </a:extLst>
              </p:cNvPr>
              <p:cNvSpPr/>
              <p:nvPr/>
            </p:nvSpPr>
            <p:spPr>
              <a:xfrm>
                <a:off x="6947296" y="2457256"/>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ACF83897-82B7-45E3-AA2A-8A3A6311F387}"/>
                  </a:ext>
                </a:extLst>
              </p:cNvPr>
              <p:cNvSpPr/>
              <p:nvPr/>
            </p:nvSpPr>
            <p:spPr>
              <a:xfrm>
                <a:off x="6947296" y="2570365"/>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E3D4977B-35A9-457B-A0A7-DD85FCB37478}"/>
                  </a:ext>
                </a:extLst>
              </p:cNvPr>
              <p:cNvSpPr/>
              <p:nvPr/>
            </p:nvSpPr>
            <p:spPr>
              <a:xfrm>
                <a:off x="6947296" y="2683474"/>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dirty="0"/>
              </a:p>
            </p:txBody>
          </p:sp>
        </p:grpSp>
        <p:sp>
          <p:nvSpPr>
            <p:cNvPr id="53" name="Freeform: Shape 52">
              <a:extLst>
                <a:ext uri="{FF2B5EF4-FFF2-40B4-BE49-F238E27FC236}">
                  <a16:creationId xmlns:a16="http://schemas.microsoft.com/office/drawing/2014/main" id="{1200FFBC-29EF-40CF-A591-D69BA37FFAF1}"/>
                </a:ext>
              </a:extLst>
            </p:cNvPr>
            <p:cNvSpPr/>
            <p:nvPr/>
          </p:nvSpPr>
          <p:spPr>
            <a:xfrm>
              <a:off x="7372349" y="2328068"/>
              <a:ext cx="1504950" cy="3467100"/>
            </a:xfrm>
            <a:custGeom>
              <a:avLst/>
              <a:gdLst>
                <a:gd name="connsiteX0" fmla="*/ -209 w 1504950"/>
                <a:gd name="connsiteY0" fmla="*/ -158 h 3467100"/>
                <a:gd name="connsiteX1" fmla="*/ 1504741 w 1504950"/>
                <a:gd name="connsiteY1" fmla="*/ -158 h 3467100"/>
                <a:gd name="connsiteX2" fmla="*/ 1504741 w 1504950"/>
                <a:gd name="connsiteY2" fmla="*/ 3466942 h 3467100"/>
                <a:gd name="connsiteX3" fmla="*/ -209 w 1504950"/>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504950" h="3467100">
                  <a:moveTo>
                    <a:pt x="-209" y="-158"/>
                  </a:moveTo>
                  <a:lnTo>
                    <a:pt x="1504741" y="-158"/>
                  </a:lnTo>
                  <a:lnTo>
                    <a:pt x="1504741"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54" name="TextBox 53">
              <a:extLst>
                <a:ext uri="{FF2B5EF4-FFF2-40B4-BE49-F238E27FC236}">
                  <a16:creationId xmlns:a16="http://schemas.microsoft.com/office/drawing/2014/main" id="{E78F246D-2A4B-41AD-8F17-AC5F09454EFF}"/>
                </a:ext>
              </a:extLst>
            </p:cNvPr>
            <p:cNvSpPr txBox="1"/>
            <p:nvPr/>
          </p:nvSpPr>
          <p:spPr>
            <a:xfrm>
              <a:off x="7367777" y="3620611"/>
              <a:ext cx="830580"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Security</a:t>
              </a:r>
            </a:p>
          </p:txBody>
        </p:sp>
        <p:sp>
          <p:nvSpPr>
            <p:cNvPr id="55" name="TextBox 54">
              <a:extLst>
                <a:ext uri="{FF2B5EF4-FFF2-40B4-BE49-F238E27FC236}">
                  <a16:creationId xmlns:a16="http://schemas.microsoft.com/office/drawing/2014/main" id="{95B7F1AD-4E79-42CC-8620-ECA881F2FDC8}"/>
                </a:ext>
              </a:extLst>
            </p:cNvPr>
            <p:cNvSpPr txBox="1"/>
            <p:nvPr/>
          </p:nvSpPr>
          <p:spPr>
            <a:xfrm>
              <a:off x="7367777" y="383968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56" name="TextBox 55">
              <a:extLst>
                <a:ext uri="{FF2B5EF4-FFF2-40B4-BE49-F238E27FC236}">
                  <a16:creationId xmlns:a16="http://schemas.microsoft.com/office/drawing/2014/main" id="{AA25CB89-1726-404B-ABB5-CE13D71D6A25}"/>
                </a:ext>
              </a:extLst>
            </p:cNvPr>
            <p:cNvSpPr txBox="1"/>
            <p:nvPr/>
          </p:nvSpPr>
          <p:spPr>
            <a:xfrm>
              <a:off x="7653527" y="3839686"/>
              <a:ext cx="11925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Access Control</a:t>
              </a:r>
            </a:p>
          </p:txBody>
        </p:sp>
        <p:sp>
          <p:nvSpPr>
            <p:cNvPr id="57" name="TextBox 56">
              <a:extLst>
                <a:ext uri="{FF2B5EF4-FFF2-40B4-BE49-F238E27FC236}">
                  <a16:creationId xmlns:a16="http://schemas.microsoft.com/office/drawing/2014/main" id="{D4912B1E-4D31-4C2B-A638-02F86764E8BA}"/>
                </a:ext>
              </a:extLst>
            </p:cNvPr>
            <p:cNvSpPr txBox="1"/>
            <p:nvPr/>
          </p:nvSpPr>
          <p:spPr>
            <a:xfrm>
              <a:off x="7367777" y="402066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58" name="TextBox 57">
              <a:extLst>
                <a:ext uri="{FF2B5EF4-FFF2-40B4-BE49-F238E27FC236}">
                  <a16:creationId xmlns:a16="http://schemas.microsoft.com/office/drawing/2014/main" id="{4F351B8C-E133-4AFC-8466-3F874043C69B}"/>
                </a:ext>
              </a:extLst>
            </p:cNvPr>
            <p:cNvSpPr txBox="1"/>
            <p:nvPr/>
          </p:nvSpPr>
          <p:spPr>
            <a:xfrm>
              <a:off x="7653527" y="4020661"/>
              <a:ext cx="10401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Authorization</a:t>
              </a:r>
            </a:p>
          </p:txBody>
        </p:sp>
        <p:grpSp>
          <p:nvGrpSpPr>
            <p:cNvPr id="59" name="Segnaposto contenuto 9">
              <a:extLst>
                <a:ext uri="{FF2B5EF4-FFF2-40B4-BE49-F238E27FC236}">
                  <a16:creationId xmlns:a16="http://schemas.microsoft.com/office/drawing/2014/main" id="{4C912274-53AB-4747-8AB2-F268FA4BF62B}"/>
                </a:ext>
              </a:extLst>
            </p:cNvPr>
            <p:cNvGrpSpPr/>
            <p:nvPr/>
          </p:nvGrpSpPr>
          <p:grpSpPr>
            <a:xfrm>
              <a:off x="8420099" y="2371295"/>
              <a:ext cx="361950" cy="433418"/>
              <a:chOff x="8420099" y="2371295"/>
              <a:chExt cx="361950" cy="433418"/>
            </a:xfrm>
            <a:solidFill>
              <a:srgbClr val="333F50"/>
            </a:solidFill>
          </p:grpSpPr>
          <p:sp>
            <p:nvSpPr>
              <p:cNvPr id="60" name="Freeform: Shape 59">
                <a:extLst>
                  <a:ext uri="{FF2B5EF4-FFF2-40B4-BE49-F238E27FC236}">
                    <a16:creationId xmlns:a16="http://schemas.microsoft.com/office/drawing/2014/main" id="{0BE75CE8-F32E-45DE-BC0C-A1471AE9FA7E}"/>
                  </a:ext>
                </a:extLst>
              </p:cNvPr>
              <p:cNvSpPr/>
              <p:nvPr/>
            </p:nvSpPr>
            <p:spPr>
              <a:xfrm>
                <a:off x="8640663" y="2645079"/>
                <a:ext cx="141386" cy="159634"/>
              </a:xfrm>
              <a:custGeom>
                <a:avLst/>
                <a:gdLst>
                  <a:gd name="connsiteX0" fmla="*/ 123885 w 141386"/>
                  <a:gd name="connsiteY0" fmla="*/ 30771 h 159634"/>
                  <a:gd name="connsiteX1" fmla="*/ 72194 w 141386"/>
                  <a:gd name="connsiteY1" fmla="*/ 42 h 159634"/>
                  <a:gd name="connsiteX2" fmla="*/ 48214 w 141386"/>
                  <a:gd name="connsiteY2" fmla="*/ 30484 h 159634"/>
                  <a:gd name="connsiteX3" fmla="*/ 54945 w 141386"/>
                  <a:gd name="connsiteY3" fmla="*/ 35030 h 159634"/>
                  <a:gd name="connsiteX4" fmla="*/ 63485 w 141386"/>
                  <a:gd name="connsiteY4" fmla="*/ 40784 h 159634"/>
                  <a:gd name="connsiteX5" fmla="*/ 58620 w 141386"/>
                  <a:gd name="connsiteY5" fmla="*/ 50338 h 159634"/>
                  <a:gd name="connsiteX6" fmla="*/ 596 w 141386"/>
                  <a:gd name="connsiteY6" fmla="*/ 159676 h 159634"/>
                  <a:gd name="connsiteX7" fmla="*/ 141982 w 141386"/>
                  <a:gd name="connsiteY7" fmla="*/ 159676 h 159634"/>
                  <a:gd name="connsiteX8" fmla="*/ 141982 w 141386"/>
                  <a:gd name="connsiteY8" fmla="*/ 67601 h 159634"/>
                  <a:gd name="connsiteX9" fmla="*/ 123885 w 141386"/>
                  <a:gd name="connsiteY9" fmla="*/ 30771 h 159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386" h="159634">
                    <a:moveTo>
                      <a:pt x="123885" y="30771"/>
                    </a:moveTo>
                    <a:cubicBezTo>
                      <a:pt x="108187" y="18066"/>
                      <a:pt x="90780" y="7717"/>
                      <a:pt x="72194" y="42"/>
                    </a:cubicBezTo>
                    <a:lnTo>
                      <a:pt x="48214" y="30484"/>
                    </a:lnTo>
                    <a:lnTo>
                      <a:pt x="54945" y="35030"/>
                    </a:lnTo>
                    <a:lnTo>
                      <a:pt x="63485" y="40784"/>
                    </a:lnTo>
                    <a:lnTo>
                      <a:pt x="58620" y="50338"/>
                    </a:lnTo>
                    <a:lnTo>
                      <a:pt x="596" y="159676"/>
                    </a:lnTo>
                    <a:lnTo>
                      <a:pt x="141982" y="159676"/>
                    </a:lnTo>
                    <a:lnTo>
                      <a:pt x="141982" y="67601"/>
                    </a:lnTo>
                    <a:cubicBezTo>
                      <a:pt x="141687" y="53183"/>
                      <a:pt x="135043" y="39663"/>
                      <a:pt x="123885" y="30771"/>
                    </a:cubicBezTo>
                    <a:close/>
                  </a:path>
                </a:pathLst>
              </a:custGeom>
              <a:solidFill>
                <a:srgbClr val="333F50"/>
              </a:solidFill>
              <a:ln w="9609"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8519C567-A21B-42A0-9B0B-35E94FCAD0EA}"/>
                  </a:ext>
                </a:extLst>
              </p:cNvPr>
              <p:cNvSpPr/>
              <p:nvPr/>
            </p:nvSpPr>
            <p:spPr>
              <a:xfrm>
                <a:off x="8420099" y="2645827"/>
                <a:ext cx="141387" cy="158885"/>
              </a:xfrm>
              <a:custGeom>
                <a:avLst/>
                <a:gdLst>
                  <a:gd name="connsiteX0" fmla="*/ 83958 w 141387"/>
                  <a:gd name="connsiteY0" fmla="*/ 49589 h 158885"/>
                  <a:gd name="connsiteX1" fmla="*/ 79093 w 141387"/>
                  <a:gd name="connsiteY1" fmla="*/ 40324 h 158885"/>
                  <a:gd name="connsiteX2" fmla="*/ 87634 w 141387"/>
                  <a:gd name="connsiteY2" fmla="*/ 34570 h 158885"/>
                  <a:gd name="connsiteX3" fmla="*/ 94364 w 141387"/>
                  <a:gd name="connsiteY3" fmla="*/ 30023 h 158885"/>
                  <a:gd name="connsiteX4" fmla="*/ 70780 w 141387"/>
                  <a:gd name="connsiteY4" fmla="*/ 42 h 158885"/>
                  <a:gd name="connsiteX5" fmla="*/ 18693 w 141387"/>
                  <a:gd name="connsiteY5" fmla="*/ 30023 h 158885"/>
                  <a:gd name="connsiteX6" fmla="*/ 596 w 141387"/>
                  <a:gd name="connsiteY6" fmla="*/ 66853 h 158885"/>
                  <a:gd name="connsiteX7" fmla="*/ 596 w 141387"/>
                  <a:gd name="connsiteY7" fmla="*/ 158928 h 158885"/>
                  <a:gd name="connsiteX8" fmla="*/ 141983 w 141387"/>
                  <a:gd name="connsiteY8" fmla="*/ 158928 h 158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387" h="158885">
                    <a:moveTo>
                      <a:pt x="83958" y="49589"/>
                    </a:moveTo>
                    <a:lnTo>
                      <a:pt x="79093" y="40324"/>
                    </a:lnTo>
                    <a:lnTo>
                      <a:pt x="87634" y="34570"/>
                    </a:lnTo>
                    <a:lnTo>
                      <a:pt x="94364" y="30023"/>
                    </a:lnTo>
                    <a:lnTo>
                      <a:pt x="70780" y="42"/>
                    </a:lnTo>
                    <a:cubicBezTo>
                      <a:pt x="52442" y="8168"/>
                      <a:pt x="34986" y="18216"/>
                      <a:pt x="18693" y="30023"/>
                    </a:cubicBezTo>
                    <a:cubicBezTo>
                      <a:pt x="7535" y="38915"/>
                      <a:pt x="891" y="52435"/>
                      <a:pt x="596" y="66853"/>
                    </a:cubicBezTo>
                    <a:lnTo>
                      <a:pt x="596" y="158928"/>
                    </a:lnTo>
                    <a:lnTo>
                      <a:pt x="141983" y="158928"/>
                    </a:lnTo>
                    <a:close/>
                  </a:path>
                </a:pathLst>
              </a:custGeom>
              <a:solidFill>
                <a:srgbClr val="333F50"/>
              </a:solidFill>
              <a:ln w="9609"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7C60962D-FAC5-405D-99DB-2C22CD877266}"/>
                  </a:ext>
                </a:extLst>
              </p:cNvPr>
              <p:cNvSpPr/>
              <p:nvPr/>
            </p:nvSpPr>
            <p:spPr>
              <a:xfrm>
                <a:off x="8470975" y="2371295"/>
                <a:ext cx="254822" cy="128424"/>
              </a:xfrm>
              <a:custGeom>
                <a:avLst/>
                <a:gdLst>
                  <a:gd name="connsiteX0" fmla="*/ 239619 w 254822"/>
                  <a:gd name="connsiteY0" fmla="*/ 97963 h 128424"/>
                  <a:gd name="connsiteX1" fmla="*/ 215528 w 254822"/>
                  <a:gd name="connsiteY1" fmla="*/ 97963 h 128424"/>
                  <a:gd name="connsiteX2" fmla="*/ 190586 w 254822"/>
                  <a:gd name="connsiteY2" fmla="*/ 21944 h 128424"/>
                  <a:gd name="connsiteX3" fmla="*/ 163329 w 254822"/>
                  <a:gd name="connsiteY3" fmla="*/ 738 h 128424"/>
                  <a:gd name="connsiteX4" fmla="*/ 148962 w 254822"/>
                  <a:gd name="connsiteY4" fmla="*/ 8190 h 128424"/>
                  <a:gd name="connsiteX5" fmla="*/ 148962 w 254822"/>
                  <a:gd name="connsiteY5" fmla="*/ 8190 h 128424"/>
                  <a:gd name="connsiteX6" fmla="*/ 111790 w 254822"/>
                  <a:gd name="connsiteY6" fmla="*/ 9364 h 128424"/>
                  <a:gd name="connsiteX7" fmla="*/ 111127 w 254822"/>
                  <a:gd name="connsiteY7" fmla="*/ 8708 h 128424"/>
                  <a:gd name="connsiteX8" fmla="*/ 109431 w 254822"/>
                  <a:gd name="connsiteY8" fmla="*/ 6981 h 128424"/>
                  <a:gd name="connsiteX9" fmla="*/ 75124 w 254822"/>
                  <a:gd name="connsiteY9" fmla="*/ 7568 h 128424"/>
                  <a:gd name="connsiteX10" fmla="*/ 68485 w 254822"/>
                  <a:gd name="connsiteY10" fmla="*/ 21713 h 128424"/>
                  <a:gd name="connsiteX11" fmla="*/ 40208 w 254822"/>
                  <a:gd name="connsiteY11" fmla="*/ 97963 h 128424"/>
                  <a:gd name="connsiteX12" fmla="*/ 16115 w 254822"/>
                  <a:gd name="connsiteY12" fmla="*/ 97963 h 128424"/>
                  <a:gd name="connsiteX13" fmla="*/ 902 w 254822"/>
                  <a:gd name="connsiteY13" fmla="*/ 110162 h 128424"/>
                  <a:gd name="connsiteX14" fmla="*/ 12589 w 254822"/>
                  <a:gd name="connsiteY14" fmla="*/ 128155 h 128424"/>
                  <a:gd name="connsiteX15" fmla="*/ 15606 w 254822"/>
                  <a:gd name="connsiteY15" fmla="*/ 128463 h 128424"/>
                  <a:gd name="connsiteX16" fmla="*/ 240129 w 254822"/>
                  <a:gd name="connsiteY16" fmla="*/ 128463 h 128424"/>
                  <a:gd name="connsiteX17" fmla="*/ 255415 w 254822"/>
                  <a:gd name="connsiteY17" fmla="*/ 113524 h 128424"/>
                  <a:gd name="connsiteX18" fmla="*/ 255115 w 254822"/>
                  <a:gd name="connsiteY18" fmla="*/ 110162 h 128424"/>
                  <a:gd name="connsiteX19" fmla="*/ 239619 w 254822"/>
                  <a:gd name="connsiteY19" fmla="*/ 97963 h 128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4822" h="128424">
                    <a:moveTo>
                      <a:pt x="239619" y="97963"/>
                    </a:moveTo>
                    <a:lnTo>
                      <a:pt x="215528" y="97963"/>
                    </a:lnTo>
                    <a:lnTo>
                      <a:pt x="190586" y="21944"/>
                    </a:lnTo>
                    <a:cubicBezTo>
                      <a:pt x="188814" y="8429"/>
                      <a:pt x="176610" y="-1065"/>
                      <a:pt x="163329" y="738"/>
                    </a:cubicBezTo>
                    <a:cubicBezTo>
                      <a:pt x="157845" y="1483"/>
                      <a:pt x="152776" y="4112"/>
                      <a:pt x="148962" y="8190"/>
                    </a:cubicBezTo>
                    <a:lnTo>
                      <a:pt x="148962" y="8190"/>
                    </a:lnTo>
                    <a:cubicBezTo>
                      <a:pt x="139016" y="18959"/>
                      <a:pt x="122373" y="19485"/>
                      <a:pt x="111790" y="9364"/>
                    </a:cubicBezTo>
                    <a:cubicBezTo>
                      <a:pt x="111565" y="9149"/>
                      <a:pt x="111344" y="8930"/>
                      <a:pt x="111127" y="8708"/>
                    </a:cubicBezTo>
                    <a:lnTo>
                      <a:pt x="109431" y="6981"/>
                    </a:lnTo>
                    <a:cubicBezTo>
                      <a:pt x="99798" y="-2496"/>
                      <a:pt x="84439" y="-2234"/>
                      <a:pt x="75124" y="7568"/>
                    </a:cubicBezTo>
                    <a:cubicBezTo>
                      <a:pt x="71459" y="11424"/>
                      <a:pt x="69129" y="16389"/>
                      <a:pt x="68485" y="21713"/>
                    </a:cubicBezTo>
                    <a:lnTo>
                      <a:pt x="40208" y="97963"/>
                    </a:lnTo>
                    <a:lnTo>
                      <a:pt x="16115" y="97963"/>
                    </a:lnTo>
                    <a:cubicBezTo>
                      <a:pt x="8834" y="97817"/>
                      <a:pt x="2465" y="102925"/>
                      <a:pt x="902" y="110162"/>
                    </a:cubicBezTo>
                    <a:cubicBezTo>
                      <a:pt x="-754" y="118415"/>
                      <a:pt x="4479" y="126469"/>
                      <a:pt x="12589" y="128155"/>
                    </a:cubicBezTo>
                    <a:cubicBezTo>
                      <a:pt x="13581" y="128360"/>
                      <a:pt x="14593" y="128464"/>
                      <a:pt x="15606" y="128463"/>
                    </a:cubicBezTo>
                    <a:lnTo>
                      <a:pt x="240129" y="128463"/>
                    </a:lnTo>
                    <a:cubicBezTo>
                      <a:pt x="248404" y="128632"/>
                      <a:pt x="255249" y="121945"/>
                      <a:pt x="255415" y="113524"/>
                    </a:cubicBezTo>
                    <a:cubicBezTo>
                      <a:pt x="255438" y="112396"/>
                      <a:pt x="255337" y="111268"/>
                      <a:pt x="255115" y="110162"/>
                    </a:cubicBezTo>
                    <a:cubicBezTo>
                      <a:pt x="253533" y="102816"/>
                      <a:pt x="247006" y="97677"/>
                      <a:pt x="239619" y="97963"/>
                    </a:cubicBezTo>
                    <a:close/>
                  </a:path>
                </a:pathLst>
              </a:custGeom>
              <a:solidFill>
                <a:srgbClr val="333F50"/>
              </a:solidFill>
              <a:ln w="9609"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715BF41E-2547-4938-9305-3762172517AC}"/>
                  </a:ext>
                </a:extLst>
              </p:cNvPr>
              <p:cNvSpPr/>
              <p:nvPr/>
            </p:nvSpPr>
            <p:spPr>
              <a:xfrm>
                <a:off x="8578452" y="2619125"/>
                <a:ext cx="45243" cy="34527"/>
              </a:xfrm>
              <a:custGeom>
                <a:avLst/>
                <a:gdLst>
                  <a:gd name="connsiteX0" fmla="*/ 37074 w 45243"/>
                  <a:gd name="connsiteY0" fmla="*/ 34570 h 34527"/>
                  <a:gd name="connsiteX1" fmla="*/ 45840 w 45243"/>
                  <a:gd name="connsiteY1" fmla="*/ 42 h 34527"/>
                  <a:gd name="connsiteX2" fmla="*/ 596 w 45243"/>
                  <a:gd name="connsiteY2" fmla="*/ 42 h 34527"/>
                  <a:gd name="connsiteX3" fmla="*/ 9362 w 45243"/>
                  <a:gd name="connsiteY3" fmla="*/ 34570 h 34527"/>
                  <a:gd name="connsiteX4" fmla="*/ 37074 w 45243"/>
                  <a:gd name="connsiteY4" fmla="*/ 34570 h 345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243" h="34527">
                    <a:moveTo>
                      <a:pt x="37074" y="34570"/>
                    </a:moveTo>
                    <a:lnTo>
                      <a:pt x="45840" y="42"/>
                    </a:lnTo>
                    <a:lnTo>
                      <a:pt x="596" y="42"/>
                    </a:lnTo>
                    <a:lnTo>
                      <a:pt x="9362" y="34570"/>
                    </a:lnTo>
                    <a:lnTo>
                      <a:pt x="37074" y="34570"/>
                    </a:lnTo>
                    <a:close/>
                  </a:path>
                </a:pathLst>
              </a:custGeom>
              <a:solidFill>
                <a:srgbClr val="333F50"/>
              </a:solidFill>
              <a:ln w="9609"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A8B3CEC5-2D78-496C-969D-FD42459C6F6F}"/>
                  </a:ext>
                </a:extLst>
              </p:cNvPr>
              <p:cNvSpPr/>
              <p:nvPr/>
            </p:nvSpPr>
            <p:spPr>
              <a:xfrm>
                <a:off x="8485137" y="2516980"/>
                <a:ext cx="231874" cy="287733"/>
              </a:xfrm>
              <a:custGeom>
                <a:avLst/>
                <a:gdLst>
                  <a:gd name="connsiteX0" fmla="*/ 232471 w 231874"/>
                  <a:gd name="connsiteY0" fmla="*/ 103626 h 287733"/>
                  <a:gd name="connsiteX1" fmla="*/ 168394 w 231874"/>
                  <a:gd name="connsiteY1" fmla="*/ 63861 h 287733"/>
                  <a:gd name="connsiteX2" fmla="*/ 206229 w 231874"/>
                  <a:gd name="connsiteY2" fmla="*/ 42 h 287733"/>
                  <a:gd name="connsiteX3" fmla="*/ 26837 w 231874"/>
                  <a:gd name="connsiteY3" fmla="*/ 42 h 287733"/>
                  <a:gd name="connsiteX4" fmla="*/ 64673 w 231874"/>
                  <a:gd name="connsiteY4" fmla="*/ 63918 h 287733"/>
                  <a:gd name="connsiteX5" fmla="*/ 596 w 231874"/>
                  <a:gd name="connsiteY5" fmla="*/ 103626 h 287733"/>
                  <a:gd name="connsiteX6" fmla="*/ 45840 w 231874"/>
                  <a:gd name="connsiteY6" fmla="*/ 161172 h 287733"/>
                  <a:gd name="connsiteX7" fmla="*/ 28874 w 231874"/>
                  <a:gd name="connsiteY7" fmla="*/ 172682 h 287733"/>
                  <a:gd name="connsiteX8" fmla="*/ 89726 w 231874"/>
                  <a:gd name="connsiteY8" fmla="*/ 287775 h 287733"/>
                  <a:gd name="connsiteX9" fmla="*/ 102394 w 231874"/>
                  <a:gd name="connsiteY9" fmla="*/ 287775 h 287733"/>
                  <a:gd name="connsiteX10" fmla="*/ 102394 w 231874"/>
                  <a:gd name="connsiteY10" fmla="*/ 287775 h 287733"/>
                  <a:gd name="connsiteX11" fmla="*/ 130672 w 231874"/>
                  <a:gd name="connsiteY11" fmla="*/ 287775 h 287733"/>
                  <a:gd name="connsiteX12" fmla="*/ 130672 w 231874"/>
                  <a:gd name="connsiteY12" fmla="*/ 287775 h 287733"/>
                  <a:gd name="connsiteX13" fmla="*/ 143341 w 231874"/>
                  <a:gd name="connsiteY13" fmla="*/ 287775 h 287733"/>
                  <a:gd name="connsiteX14" fmla="*/ 204193 w 231874"/>
                  <a:gd name="connsiteY14" fmla="*/ 172682 h 287733"/>
                  <a:gd name="connsiteX15" fmla="*/ 187227 w 231874"/>
                  <a:gd name="connsiteY15" fmla="*/ 161172 h 287733"/>
                  <a:gd name="connsiteX16" fmla="*/ 134631 w 231874"/>
                  <a:gd name="connsiteY16" fmla="*/ 260440 h 287733"/>
                  <a:gd name="connsiteX17" fmla="*/ 129654 w 231874"/>
                  <a:gd name="connsiteY17" fmla="*/ 148225 h 287733"/>
                  <a:gd name="connsiteX18" fmla="*/ 103413 w 231874"/>
                  <a:gd name="connsiteY18" fmla="*/ 148225 h 287733"/>
                  <a:gd name="connsiteX19" fmla="*/ 98436 w 231874"/>
                  <a:gd name="connsiteY19" fmla="*/ 260440 h 287733"/>
                  <a:gd name="connsiteX20" fmla="*/ 70159 w 231874"/>
                  <a:gd name="connsiteY20" fmla="*/ 67659 h 287733"/>
                  <a:gd name="connsiteX21" fmla="*/ 162569 w 231874"/>
                  <a:gd name="connsiteY21" fmla="*/ 67659 h 287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31874" h="287733">
                    <a:moveTo>
                      <a:pt x="232471" y="103626"/>
                    </a:moveTo>
                    <a:lnTo>
                      <a:pt x="168394" y="63861"/>
                    </a:lnTo>
                    <a:cubicBezTo>
                      <a:pt x="189281" y="48965"/>
                      <a:pt x="203020" y="25790"/>
                      <a:pt x="206229" y="42"/>
                    </a:cubicBezTo>
                    <a:lnTo>
                      <a:pt x="26837" y="42"/>
                    </a:lnTo>
                    <a:cubicBezTo>
                      <a:pt x="30031" y="25811"/>
                      <a:pt x="43771" y="49009"/>
                      <a:pt x="64673" y="63918"/>
                    </a:cubicBezTo>
                    <a:lnTo>
                      <a:pt x="596" y="103626"/>
                    </a:lnTo>
                    <a:lnTo>
                      <a:pt x="45840" y="161172"/>
                    </a:lnTo>
                    <a:lnTo>
                      <a:pt x="28874" y="172682"/>
                    </a:lnTo>
                    <a:lnTo>
                      <a:pt x="89726" y="287775"/>
                    </a:lnTo>
                    <a:lnTo>
                      <a:pt x="102394" y="287775"/>
                    </a:lnTo>
                    <a:lnTo>
                      <a:pt x="102394" y="287775"/>
                    </a:lnTo>
                    <a:lnTo>
                      <a:pt x="130672" y="287775"/>
                    </a:lnTo>
                    <a:lnTo>
                      <a:pt x="130672" y="287775"/>
                    </a:lnTo>
                    <a:lnTo>
                      <a:pt x="143341" y="287775"/>
                    </a:lnTo>
                    <a:lnTo>
                      <a:pt x="204193" y="172682"/>
                    </a:lnTo>
                    <a:lnTo>
                      <a:pt x="187227" y="161172"/>
                    </a:lnTo>
                    <a:close/>
                    <a:moveTo>
                      <a:pt x="134631" y="260440"/>
                    </a:moveTo>
                    <a:lnTo>
                      <a:pt x="129654" y="148225"/>
                    </a:lnTo>
                    <a:lnTo>
                      <a:pt x="103413" y="148225"/>
                    </a:lnTo>
                    <a:lnTo>
                      <a:pt x="98436" y="260440"/>
                    </a:lnTo>
                    <a:lnTo>
                      <a:pt x="70159" y="67659"/>
                    </a:lnTo>
                    <a:cubicBezTo>
                      <a:pt x="98640" y="84870"/>
                      <a:pt x="134087" y="84870"/>
                      <a:pt x="162569" y="67659"/>
                    </a:cubicBezTo>
                    <a:close/>
                  </a:path>
                </a:pathLst>
              </a:custGeom>
              <a:solidFill>
                <a:srgbClr val="333F50"/>
              </a:solidFill>
              <a:ln w="9609" cap="flat">
                <a:noFill/>
                <a:prstDash val="solid"/>
                <a:miter/>
              </a:ln>
            </p:spPr>
            <p:txBody>
              <a:bodyPr rtlCol="0" anchor="ctr"/>
              <a:lstStyle/>
              <a:p>
                <a:endParaRPr lang="en-US" dirty="0"/>
              </a:p>
            </p:txBody>
          </p:sp>
        </p:grpSp>
        <p:sp>
          <p:nvSpPr>
            <p:cNvPr id="65" name="Freeform: Shape 64">
              <a:extLst>
                <a:ext uri="{FF2B5EF4-FFF2-40B4-BE49-F238E27FC236}">
                  <a16:creationId xmlns:a16="http://schemas.microsoft.com/office/drawing/2014/main" id="{BCE3164B-1605-400E-B895-E80557435271}"/>
                </a:ext>
              </a:extLst>
            </p:cNvPr>
            <p:cNvSpPr/>
            <p:nvPr/>
          </p:nvSpPr>
          <p:spPr>
            <a:xfrm>
              <a:off x="8877299"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66" name="TextBox 65">
              <a:extLst>
                <a:ext uri="{FF2B5EF4-FFF2-40B4-BE49-F238E27FC236}">
                  <a16:creationId xmlns:a16="http://schemas.microsoft.com/office/drawing/2014/main" id="{1A2123FF-9592-49BE-BF37-6138254B8795}"/>
                </a:ext>
              </a:extLst>
            </p:cNvPr>
            <p:cNvSpPr txBox="1"/>
            <p:nvPr/>
          </p:nvSpPr>
          <p:spPr>
            <a:xfrm>
              <a:off x="6830500" y="1982311"/>
              <a:ext cx="2202180" cy="348615"/>
            </a:xfrm>
            <a:prstGeom prst="rect">
              <a:avLst/>
            </a:prstGeom>
            <a:noFill/>
          </p:spPr>
          <p:txBody>
            <a:bodyPr wrap="none" rtlCol="0">
              <a:spAutoFit/>
            </a:bodyPr>
            <a:lstStyle/>
            <a:p>
              <a:pPr algn="l"/>
              <a:r>
                <a:rPr lang="en-US" sz="1800" spc="0" baseline="0" dirty="0">
                  <a:solidFill>
                    <a:srgbClr val="000000"/>
                  </a:solidFill>
                  <a:latin typeface="Arial"/>
                  <a:cs typeface="Arial"/>
                  <a:sym typeface="Arial"/>
                  <a:rtl val="0"/>
                </a:rPr>
                <a:t>Supporting services</a:t>
              </a:r>
            </a:p>
          </p:txBody>
        </p:sp>
        <p:sp>
          <p:nvSpPr>
            <p:cNvPr id="67" name="TextBox 66">
              <a:extLst>
                <a:ext uri="{FF2B5EF4-FFF2-40B4-BE49-F238E27FC236}">
                  <a16:creationId xmlns:a16="http://schemas.microsoft.com/office/drawing/2014/main" id="{651BDDD8-4FDF-43F0-A511-1418BAE16512}"/>
                </a:ext>
              </a:extLst>
            </p:cNvPr>
            <p:cNvSpPr txBox="1"/>
            <p:nvPr/>
          </p:nvSpPr>
          <p:spPr>
            <a:xfrm rot="-5400000">
              <a:off x="8483583" y="3863498"/>
              <a:ext cx="1059180"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Computing</a:t>
              </a:r>
            </a:p>
          </p:txBody>
        </p:sp>
        <p:sp>
          <p:nvSpPr>
            <p:cNvPr id="68" name="Freeform: Shape 67">
              <a:extLst>
                <a:ext uri="{FF2B5EF4-FFF2-40B4-BE49-F238E27FC236}">
                  <a16:creationId xmlns:a16="http://schemas.microsoft.com/office/drawing/2014/main" id="{34A6207D-C454-4413-A316-A751876A8980}"/>
                </a:ext>
              </a:extLst>
            </p:cNvPr>
            <p:cNvSpPr/>
            <p:nvPr/>
          </p:nvSpPr>
          <p:spPr>
            <a:xfrm>
              <a:off x="9172574"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69" name="TextBox 68">
              <a:extLst>
                <a:ext uri="{FF2B5EF4-FFF2-40B4-BE49-F238E27FC236}">
                  <a16:creationId xmlns:a16="http://schemas.microsoft.com/office/drawing/2014/main" id="{F00370A7-FAC1-45D3-A1E7-05DA769BE816}"/>
                </a:ext>
              </a:extLst>
            </p:cNvPr>
            <p:cNvSpPr txBox="1"/>
            <p:nvPr/>
          </p:nvSpPr>
          <p:spPr>
            <a:xfrm rot="16200000">
              <a:off x="8499339" y="3835192"/>
              <a:ext cx="1656223" cy="338554"/>
            </a:xfrm>
            <a:prstGeom prst="rect">
              <a:avLst/>
            </a:prstGeom>
            <a:noFill/>
          </p:spPr>
          <p:txBody>
            <a:bodyPr wrap="none" rtlCol="0">
              <a:spAutoFit/>
            </a:bodyPr>
            <a:lstStyle/>
            <a:p>
              <a:pPr algn="l"/>
              <a:r>
                <a:rPr lang="en-US" sz="1600" spc="0" baseline="0" dirty="0">
                  <a:solidFill>
                    <a:srgbClr val="000000"/>
                  </a:solidFill>
                  <a:latin typeface="Arial"/>
                  <a:cs typeface="Arial"/>
                  <a:sym typeface="Arial"/>
                  <a:rtl val="0"/>
                </a:rPr>
                <a:t>Networking, etc.</a:t>
              </a:r>
              <a:endParaRPr lang="en-US" sz="1425" spc="0" baseline="0" dirty="0">
                <a:solidFill>
                  <a:srgbClr val="000000"/>
                </a:solidFill>
                <a:latin typeface="Arial"/>
                <a:cs typeface="Arial"/>
                <a:sym typeface="Arial"/>
                <a:rtl val="0"/>
              </a:endParaRPr>
            </a:p>
          </p:txBody>
        </p:sp>
      </p:grpSp>
    </p:spTree>
    <p:extLst>
      <p:ext uri="{BB962C8B-B14F-4D97-AF65-F5344CB8AC3E}">
        <p14:creationId xmlns:p14="http://schemas.microsoft.com/office/powerpoint/2010/main" val="240437696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a:xfrm>
            <a:off x="838200" y="365125"/>
            <a:ext cx="10515600" cy="1325563"/>
          </a:xfrm>
        </p:spPr>
        <p:txBody>
          <a:bodyPr/>
          <a:lstStyle/>
          <a:p>
            <a:r>
              <a:rPr lang="en-US" noProof="0" dirty="0"/>
              <a:t>Storage</a:t>
            </a:r>
          </a:p>
        </p:txBody>
      </p:sp>
      <p:sp>
        <p:nvSpPr>
          <p:cNvPr id="8" name="Content Placeholder 7">
            <a:extLst>
              <a:ext uri="{FF2B5EF4-FFF2-40B4-BE49-F238E27FC236}">
                <a16:creationId xmlns:a16="http://schemas.microsoft.com/office/drawing/2014/main" id="{013F91C7-3E99-471A-ABBD-2CD138140466}"/>
              </a:ext>
            </a:extLst>
          </p:cNvPr>
          <p:cNvSpPr>
            <a:spLocks noGrp="1"/>
          </p:cNvSpPr>
          <p:nvPr>
            <p:ph idx="1"/>
          </p:nvPr>
        </p:nvSpPr>
        <p:spPr>
          <a:xfrm>
            <a:off x="838200" y="1700499"/>
            <a:ext cx="10515600" cy="4351338"/>
          </a:xfrm>
        </p:spPr>
        <p:txBody>
          <a:bodyPr/>
          <a:lstStyle/>
          <a:p>
            <a:r>
              <a:rPr lang="en-US" b="1" noProof="0" dirty="0"/>
              <a:t>Goal</a:t>
            </a:r>
            <a:r>
              <a:rPr lang="en-US" noProof="0" dirty="0"/>
              <a:t>: persisting data</a:t>
            </a:r>
          </a:p>
          <a:p>
            <a:endParaRPr lang="en-US" noProof="0" dirty="0"/>
          </a:p>
          <a:p>
            <a:r>
              <a:rPr lang="en-US" noProof="0" dirty="0"/>
              <a:t>Which storage do we choose?</a:t>
            </a:r>
          </a:p>
          <a:p>
            <a:pPr lvl="1"/>
            <a:r>
              <a:rPr lang="en-US" b="1" noProof="0" dirty="0"/>
              <a:t>Storage model </a:t>
            </a:r>
            <a:r>
              <a:rPr lang="en-US" noProof="0" dirty="0"/>
              <a:t>(or data model) ~= variety</a:t>
            </a:r>
          </a:p>
          <a:p>
            <a:pPr lvl="2"/>
            <a:r>
              <a:rPr lang="en-US" noProof="0" dirty="0"/>
              <a:t>How data are organized/accessed in a storage system</a:t>
            </a:r>
          </a:p>
          <a:p>
            <a:pPr lvl="3"/>
            <a:r>
              <a:rPr lang="en-US" noProof="0" dirty="0"/>
              <a:t>Structured vs unstructured</a:t>
            </a:r>
          </a:p>
          <a:p>
            <a:pPr lvl="3"/>
            <a:r>
              <a:rPr lang="en-US" noProof="0" dirty="0"/>
              <a:t>Data access model (key-value, column, etc.)</a:t>
            </a:r>
          </a:p>
          <a:p>
            <a:pPr lvl="1"/>
            <a:r>
              <a:rPr lang="en-US" noProof="0" dirty="0"/>
              <a:t>Access </a:t>
            </a:r>
            <a:r>
              <a:rPr lang="en-US" b="1" noProof="0" dirty="0"/>
              <a:t>frequency</a:t>
            </a:r>
          </a:p>
          <a:p>
            <a:pPr lvl="1"/>
            <a:r>
              <a:rPr lang="en-US" b="1" noProof="0" dirty="0"/>
              <a:t>Analyses </a:t>
            </a:r>
            <a:r>
              <a:rPr lang="en-US" noProof="0" dirty="0"/>
              <a:t>to be performed</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118</a:t>
            </a:fld>
            <a:endParaRPr lang="it-IT" dirty="0"/>
          </a:p>
        </p:txBody>
      </p:sp>
    </p:spTree>
    <p:extLst>
      <p:ext uri="{BB962C8B-B14F-4D97-AF65-F5344CB8AC3E}">
        <p14:creationId xmlns:p14="http://schemas.microsoft.com/office/powerpoint/2010/main" val="77916365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noProof="0" dirty="0"/>
              <a:t>Storage models</a:t>
            </a:r>
          </a:p>
        </p:txBody>
      </p:sp>
      <p:pic>
        <p:nvPicPr>
          <p:cNvPr id="3" name="Content Placeholder 2">
            <a:extLst>
              <a:ext uri="{FF2B5EF4-FFF2-40B4-BE49-F238E27FC236}">
                <a16:creationId xmlns:a16="http://schemas.microsoft.com/office/drawing/2014/main" id="{8B4655BD-2AAF-42E2-BEEB-ED56026DEBCF}"/>
              </a:ext>
            </a:extLst>
          </p:cNvPr>
          <p:cNvPicPr>
            <a:picLocks noGrp="1" noChangeAspect="1"/>
          </p:cNvPicPr>
          <p:nvPr>
            <p:ph idx="1"/>
          </p:nvPr>
        </p:nvPicPr>
        <p:blipFill>
          <a:blip r:embed="rId2"/>
          <a:stretch>
            <a:fillRect/>
          </a:stretch>
        </p:blipFill>
        <p:spPr>
          <a:xfrm>
            <a:off x="1228001" y="1700213"/>
            <a:ext cx="9735998" cy="4351337"/>
          </a:xfrm>
        </p:spPr>
      </p:pic>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119</a:t>
            </a:fld>
            <a:endParaRPr lang="it-IT" dirty="0"/>
          </a:p>
        </p:txBody>
      </p:sp>
      <p:sp>
        <p:nvSpPr>
          <p:cNvPr id="14" name="Content Placeholder 13">
            <a:extLst>
              <a:ext uri="{FF2B5EF4-FFF2-40B4-BE49-F238E27FC236}">
                <a16:creationId xmlns:a16="http://schemas.microsoft.com/office/drawing/2014/main" id="{3F13B024-9C8C-4E2C-85B7-D4ACBB63A8BA}"/>
              </a:ext>
            </a:extLst>
          </p:cNvPr>
          <p:cNvSpPr>
            <a:spLocks noGrp="1"/>
          </p:cNvSpPr>
          <p:nvPr>
            <p:ph idx="13"/>
          </p:nvPr>
        </p:nvSpPr>
        <p:spPr/>
        <p:txBody>
          <a:bodyPr/>
          <a:lstStyle/>
          <a:p>
            <a:r>
              <a:rPr lang="en-US" noProof="0" dirty="0"/>
              <a:t>Mansouri, Yaser, Adel Nadjaran Toosi, and Rajkumar Buyya. "Data storage management in cloud environments: Taxonomy, survey, and future directions." ACM Computing Surveys (CSUR) 50.6 (2017): 1-51.</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dirty="0"/>
              <a:t>Matteo Francia – University of Bologna</a:t>
            </a:r>
          </a:p>
        </p:txBody>
      </p:sp>
      <p:sp>
        <p:nvSpPr>
          <p:cNvPr id="10" name="Rectangle 9">
            <a:extLst>
              <a:ext uri="{FF2B5EF4-FFF2-40B4-BE49-F238E27FC236}">
                <a16:creationId xmlns:a16="http://schemas.microsoft.com/office/drawing/2014/main" id="{3F0CB716-22B2-4608-AEB1-DE5616B75B33}"/>
              </a:ext>
            </a:extLst>
          </p:cNvPr>
          <p:cNvSpPr/>
          <p:nvPr/>
        </p:nvSpPr>
        <p:spPr>
          <a:xfrm>
            <a:off x="8490857" y="3021329"/>
            <a:ext cx="756867" cy="221672"/>
          </a:xfrm>
          <a:prstGeom prst="rect">
            <a:avLst/>
          </a:prstGeom>
          <a:noFill/>
          <a:ln w="38100">
            <a:solidFill>
              <a:schemeClr val="accent1">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C7621C65-152A-4EAB-895F-D95A17E9CA96}"/>
              </a:ext>
            </a:extLst>
          </p:cNvPr>
          <p:cNvSpPr/>
          <p:nvPr/>
        </p:nvSpPr>
        <p:spPr>
          <a:xfrm>
            <a:off x="6183104" y="4719028"/>
            <a:ext cx="756867" cy="221672"/>
          </a:xfrm>
          <a:prstGeom prst="rect">
            <a:avLst/>
          </a:prstGeom>
          <a:noFill/>
          <a:ln w="38100">
            <a:solidFill>
              <a:schemeClr val="accent1">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06676F9B-60F6-49F4-A9DC-DD592CA196F7}"/>
              </a:ext>
            </a:extLst>
          </p:cNvPr>
          <p:cNvSpPr/>
          <p:nvPr/>
        </p:nvSpPr>
        <p:spPr>
          <a:xfrm>
            <a:off x="6201062" y="5723316"/>
            <a:ext cx="846284" cy="221673"/>
          </a:xfrm>
          <a:prstGeom prst="rect">
            <a:avLst/>
          </a:prstGeom>
          <a:noFill/>
          <a:ln w="38100">
            <a:solidFill>
              <a:srgbClr val="00B05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D5CC74C1-8122-484D-A100-03C9F180C6A4}"/>
              </a:ext>
            </a:extLst>
          </p:cNvPr>
          <p:cNvSpPr/>
          <p:nvPr/>
        </p:nvSpPr>
        <p:spPr>
          <a:xfrm>
            <a:off x="7723494" y="3739198"/>
            <a:ext cx="846284" cy="221673"/>
          </a:xfrm>
          <a:prstGeom prst="rect">
            <a:avLst/>
          </a:prstGeom>
          <a:noFill/>
          <a:ln w="38100">
            <a:solidFill>
              <a:srgbClr val="00B05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EC558B1B-91C9-460B-BFD4-C595BAD2514F}"/>
              </a:ext>
            </a:extLst>
          </p:cNvPr>
          <p:cNvSpPr/>
          <p:nvPr/>
        </p:nvSpPr>
        <p:spPr>
          <a:xfrm>
            <a:off x="8290560" y="5157787"/>
            <a:ext cx="2673439" cy="5655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1018117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DBA82-5656-421B-805B-D8A910A4555C}"/>
              </a:ext>
            </a:extLst>
          </p:cNvPr>
          <p:cNvSpPr>
            <a:spLocks noGrp="1"/>
          </p:cNvSpPr>
          <p:nvPr>
            <p:ph type="title"/>
          </p:nvPr>
        </p:nvSpPr>
        <p:spPr/>
        <p:txBody>
          <a:bodyPr/>
          <a:lstStyle/>
          <a:p>
            <a:r>
              <a:rPr lang="en-US" noProof="0" dirty="0"/>
              <a:t>Teaching material</a:t>
            </a:r>
          </a:p>
        </p:txBody>
      </p:sp>
      <p:sp>
        <p:nvSpPr>
          <p:cNvPr id="4" name="Footer Placeholder 3">
            <a:extLst>
              <a:ext uri="{FF2B5EF4-FFF2-40B4-BE49-F238E27FC236}">
                <a16:creationId xmlns:a16="http://schemas.microsoft.com/office/drawing/2014/main" id="{C8754241-6600-4886-86E4-D3D6627EAF81}"/>
              </a:ext>
            </a:extLst>
          </p:cNvPr>
          <p:cNvSpPr>
            <a:spLocks noGrp="1"/>
          </p:cNvSpPr>
          <p:nvPr>
            <p:ph type="ftr" sz="quarter" idx="11"/>
          </p:nvPr>
        </p:nvSpPr>
        <p:spPr/>
        <p:txBody>
          <a:bodyPr/>
          <a:lstStyle/>
          <a:p>
            <a:pPr algn="l"/>
            <a:r>
              <a:rPr lang="en-US" dirty="0"/>
              <a:t>Matteo Francia – University of Bologna</a:t>
            </a:r>
          </a:p>
        </p:txBody>
      </p:sp>
      <p:sp>
        <p:nvSpPr>
          <p:cNvPr id="5" name="Slide Number Placeholder 4">
            <a:extLst>
              <a:ext uri="{FF2B5EF4-FFF2-40B4-BE49-F238E27FC236}">
                <a16:creationId xmlns:a16="http://schemas.microsoft.com/office/drawing/2014/main" id="{F4BB3EAC-2B4F-46DC-92CD-2640D08C08C5}"/>
              </a:ext>
            </a:extLst>
          </p:cNvPr>
          <p:cNvSpPr>
            <a:spLocks noGrp="1"/>
          </p:cNvSpPr>
          <p:nvPr>
            <p:ph type="sldNum" sz="quarter" idx="12"/>
          </p:nvPr>
        </p:nvSpPr>
        <p:spPr/>
        <p:txBody>
          <a:bodyPr/>
          <a:lstStyle/>
          <a:p>
            <a:fld id="{5DD6F1BA-2510-46FC-9346-AB1F3CA1593B}" type="slidenum">
              <a:rPr lang="en-US" smtClean="0"/>
              <a:t>12</a:t>
            </a:fld>
            <a:endParaRPr lang="en-US" dirty="0"/>
          </a:p>
        </p:txBody>
      </p:sp>
      <p:pic>
        <p:nvPicPr>
          <p:cNvPr id="18" name="Content Placeholder 17" descr="Text&#10;&#10;Description automatically generated">
            <a:extLst>
              <a:ext uri="{FF2B5EF4-FFF2-40B4-BE49-F238E27FC236}">
                <a16:creationId xmlns:a16="http://schemas.microsoft.com/office/drawing/2014/main" id="{2EDFABFA-8311-4074-B2A6-E51D318239A0}"/>
              </a:ext>
            </a:extLst>
          </p:cNvPr>
          <p:cNvPicPr>
            <a:picLocks noGrp="1" noChangeAspect="1"/>
          </p:cNvPicPr>
          <p:nvPr>
            <p:ph idx="13"/>
          </p:nvPr>
        </p:nvPicPr>
        <p:blipFill>
          <a:blip r:embed="rId2">
            <a:extLst>
              <a:ext uri="{28A0092B-C50C-407E-A947-70E740481C1C}">
                <a14:useLocalDpi xmlns:a14="http://schemas.microsoft.com/office/drawing/2010/main" val="0"/>
              </a:ext>
            </a:extLst>
          </a:blip>
          <a:stretch>
            <a:fillRect/>
          </a:stretch>
        </p:blipFill>
        <p:spPr>
          <a:xfrm>
            <a:off x="594358" y="2313781"/>
            <a:ext cx="2381250" cy="3117283"/>
          </a:xfrm>
          <a:prstGeom prst="rect">
            <a:avLst/>
          </a:prstGeom>
          <a:ln>
            <a:noFill/>
          </a:ln>
          <a:effectLst>
            <a:outerShdw blurRad="292100" dist="139700" dir="2700000" algn="tl" rotWithShape="0">
              <a:srgbClr val="333333">
                <a:alpha val="65000"/>
              </a:srgbClr>
            </a:outerShdw>
          </a:effectLst>
        </p:spPr>
      </p:pic>
      <p:pic>
        <p:nvPicPr>
          <p:cNvPr id="20" name="Picture 19" descr="A picture containing text, person&#10;&#10;Description automatically generated">
            <a:extLst>
              <a:ext uri="{FF2B5EF4-FFF2-40B4-BE49-F238E27FC236}">
                <a16:creationId xmlns:a16="http://schemas.microsoft.com/office/drawing/2014/main" id="{0DDB07DE-D4F9-4567-BA48-DFDB865B6F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79114" y="2330268"/>
            <a:ext cx="1481583" cy="1855828"/>
          </a:xfrm>
          <a:prstGeom prst="rect">
            <a:avLst/>
          </a:prstGeom>
          <a:ln>
            <a:noFill/>
          </a:ln>
          <a:effectLst>
            <a:outerShdw blurRad="292100" dist="139700" dir="2700000" algn="tl" rotWithShape="0">
              <a:srgbClr val="333333">
                <a:alpha val="65000"/>
              </a:srgbClr>
            </a:outerShdw>
          </a:effectLst>
        </p:spPr>
      </p:pic>
      <p:pic>
        <p:nvPicPr>
          <p:cNvPr id="22" name="Picture 21">
            <a:extLst>
              <a:ext uri="{FF2B5EF4-FFF2-40B4-BE49-F238E27FC236}">
                <a16:creationId xmlns:a16="http://schemas.microsoft.com/office/drawing/2014/main" id="{A20FD0BC-3D87-4A6C-9BF8-783178F24EAD}"/>
              </a:ext>
            </a:extLst>
          </p:cNvPr>
          <p:cNvPicPr>
            <a:picLocks noChangeAspect="1"/>
          </p:cNvPicPr>
          <p:nvPr/>
        </p:nvPicPr>
        <p:blipFill>
          <a:blip r:embed="rId4"/>
          <a:stretch>
            <a:fillRect/>
          </a:stretch>
        </p:blipFill>
        <p:spPr>
          <a:xfrm>
            <a:off x="8881452" y="2325141"/>
            <a:ext cx="2743200" cy="893532"/>
          </a:xfrm>
          <a:prstGeom prst="rect">
            <a:avLst/>
          </a:prstGeom>
        </p:spPr>
      </p:pic>
      <p:pic>
        <p:nvPicPr>
          <p:cNvPr id="24" name="Picture 23">
            <a:extLst>
              <a:ext uri="{FF2B5EF4-FFF2-40B4-BE49-F238E27FC236}">
                <a16:creationId xmlns:a16="http://schemas.microsoft.com/office/drawing/2014/main" id="{A3E0BC24-CF75-46FD-80E9-DB54C82F657A}"/>
              </a:ext>
            </a:extLst>
          </p:cNvPr>
          <p:cNvPicPr>
            <a:picLocks noChangeAspect="1"/>
          </p:cNvPicPr>
          <p:nvPr/>
        </p:nvPicPr>
        <p:blipFill>
          <a:blip r:embed="rId5"/>
          <a:stretch>
            <a:fillRect/>
          </a:stretch>
        </p:blipFill>
        <p:spPr>
          <a:xfrm>
            <a:off x="9262027" y="3441189"/>
            <a:ext cx="1971675" cy="876300"/>
          </a:xfrm>
          <a:prstGeom prst="rect">
            <a:avLst/>
          </a:prstGeom>
        </p:spPr>
      </p:pic>
      <p:sp>
        <p:nvSpPr>
          <p:cNvPr id="25" name="TextBox 24">
            <a:extLst>
              <a:ext uri="{FF2B5EF4-FFF2-40B4-BE49-F238E27FC236}">
                <a16:creationId xmlns:a16="http://schemas.microsoft.com/office/drawing/2014/main" id="{8BB110E5-A899-419A-8DE9-3199F9D7F5B8}"/>
              </a:ext>
            </a:extLst>
          </p:cNvPr>
          <p:cNvSpPr txBox="1"/>
          <p:nvPr/>
        </p:nvSpPr>
        <p:spPr>
          <a:xfrm>
            <a:off x="594358" y="1852261"/>
            <a:ext cx="7941780" cy="369332"/>
          </a:xfrm>
          <a:prstGeom prst="rect">
            <a:avLst/>
          </a:prstGeom>
          <a:solidFill>
            <a:schemeClr val="bg2">
              <a:lumMod val="90000"/>
            </a:schemeClr>
          </a:solidFill>
        </p:spPr>
        <p:txBody>
          <a:bodyPr wrap="square" rtlCol="0">
            <a:spAutoFit/>
          </a:bodyPr>
          <a:lstStyle/>
          <a:p>
            <a:pPr algn="ctr"/>
            <a:r>
              <a:rPr lang="en-US" dirty="0">
                <a:latin typeface="Helvetica" panose="020B0604020202020204" pitchFamily="34" charset="0"/>
                <a:cs typeface="Helvetica" panose="020B0604020202020204" pitchFamily="34" charset="0"/>
              </a:rPr>
              <a:t>Books</a:t>
            </a:r>
          </a:p>
        </p:txBody>
      </p:sp>
      <p:sp>
        <p:nvSpPr>
          <p:cNvPr id="26" name="TextBox 25">
            <a:extLst>
              <a:ext uri="{FF2B5EF4-FFF2-40B4-BE49-F238E27FC236}">
                <a16:creationId xmlns:a16="http://schemas.microsoft.com/office/drawing/2014/main" id="{D064ABBE-D394-4953-8A3C-EE62DEDB6C6B}"/>
              </a:ext>
            </a:extLst>
          </p:cNvPr>
          <p:cNvSpPr txBox="1"/>
          <p:nvPr/>
        </p:nvSpPr>
        <p:spPr>
          <a:xfrm>
            <a:off x="8871079" y="1858271"/>
            <a:ext cx="2753573" cy="369332"/>
          </a:xfrm>
          <a:prstGeom prst="rect">
            <a:avLst/>
          </a:prstGeom>
          <a:solidFill>
            <a:schemeClr val="bg2">
              <a:lumMod val="90000"/>
            </a:schemeClr>
          </a:solidFill>
        </p:spPr>
        <p:txBody>
          <a:bodyPr wrap="square" rtlCol="0">
            <a:spAutoFit/>
          </a:bodyPr>
          <a:lstStyle/>
          <a:p>
            <a:pPr algn="ctr"/>
            <a:r>
              <a:rPr lang="en-US" dirty="0">
                <a:latin typeface="Helvetica" panose="020B0604020202020204" pitchFamily="34" charset="0"/>
                <a:cs typeface="Helvetica" panose="020B0604020202020204" pitchFamily="34" charset="0"/>
              </a:rPr>
              <a:t>Web content</a:t>
            </a:r>
          </a:p>
        </p:txBody>
      </p:sp>
      <p:sp>
        <p:nvSpPr>
          <p:cNvPr id="27" name="TextBox 26">
            <a:extLst>
              <a:ext uri="{FF2B5EF4-FFF2-40B4-BE49-F238E27FC236}">
                <a16:creationId xmlns:a16="http://schemas.microsoft.com/office/drawing/2014/main" id="{F9F73ECF-B233-4D31-8217-B0751EA78397}"/>
              </a:ext>
            </a:extLst>
          </p:cNvPr>
          <p:cNvSpPr txBox="1"/>
          <p:nvPr/>
        </p:nvSpPr>
        <p:spPr>
          <a:xfrm>
            <a:off x="594358" y="5484074"/>
            <a:ext cx="992579" cy="369332"/>
          </a:xfrm>
          <a:prstGeom prst="rect">
            <a:avLst/>
          </a:prstGeom>
          <a:noFill/>
        </p:spPr>
        <p:txBody>
          <a:bodyPr wrap="none" rtlCol="0">
            <a:spAutoFit/>
          </a:bodyPr>
          <a:lstStyle/>
          <a:p>
            <a:r>
              <a:rPr lang="en-US" dirty="0">
                <a:latin typeface="Helvetica" panose="020B0604020202020204" pitchFamily="34" charset="0"/>
                <a:cs typeface="Helvetica" panose="020B0604020202020204" pitchFamily="34" charset="0"/>
              </a:rPr>
              <a:t>Generic</a:t>
            </a:r>
          </a:p>
        </p:txBody>
      </p:sp>
      <p:sp>
        <p:nvSpPr>
          <p:cNvPr id="28" name="TextBox 27">
            <a:extLst>
              <a:ext uri="{FF2B5EF4-FFF2-40B4-BE49-F238E27FC236}">
                <a16:creationId xmlns:a16="http://schemas.microsoft.com/office/drawing/2014/main" id="{00D22206-7E48-49BC-B68A-89ED19B51F02}"/>
              </a:ext>
            </a:extLst>
          </p:cNvPr>
          <p:cNvSpPr txBox="1"/>
          <p:nvPr/>
        </p:nvSpPr>
        <p:spPr>
          <a:xfrm>
            <a:off x="7543559" y="5484074"/>
            <a:ext cx="992579" cy="369332"/>
          </a:xfrm>
          <a:prstGeom prst="rect">
            <a:avLst/>
          </a:prstGeom>
          <a:noFill/>
        </p:spPr>
        <p:txBody>
          <a:bodyPr wrap="none" rtlCol="0">
            <a:spAutoFit/>
          </a:bodyPr>
          <a:lstStyle/>
          <a:p>
            <a:r>
              <a:rPr lang="en-US" dirty="0">
                <a:latin typeface="Helvetica" panose="020B0604020202020204" pitchFamily="34" charset="0"/>
                <a:cs typeface="Helvetica" panose="020B0604020202020204" pitchFamily="34" charset="0"/>
              </a:rPr>
              <a:t>Specific</a:t>
            </a:r>
          </a:p>
        </p:txBody>
      </p:sp>
      <p:cxnSp>
        <p:nvCxnSpPr>
          <p:cNvPr id="30" name="Straight Arrow Connector 29">
            <a:extLst>
              <a:ext uri="{FF2B5EF4-FFF2-40B4-BE49-F238E27FC236}">
                <a16:creationId xmlns:a16="http://schemas.microsoft.com/office/drawing/2014/main" id="{BA3B71E8-96A1-42C6-A5BA-A2B6AA92D766}"/>
              </a:ext>
            </a:extLst>
          </p:cNvPr>
          <p:cNvCxnSpPr>
            <a:stCxn id="27" idx="3"/>
            <a:endCxn id="28" idx="1"/>
          </p:cNvCxnSpPr>
          <p:nvPr/>
        </p:nvCxnSpPr>
        <p:spPr>
          <a:xfrm>
            <a:off x="1586937" y="5668740"/>
            <a:ext cx="595662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6" name="Immagine 5">
            <a:extLst>
              <a:ext uri="{FF2B5EF4-FFF2-40B4-BE49-F238E27FC236}">
                <a16:creationId xmlns:a16="http://schemas.microsoft.com/office/drawing/2014/main" id="{EC0F586D-B920-4BE1-6DA8-8C1E8F9F401F}"/>
              </a:ext>
            </a:extLst>
          </p:cNvPr>
          <p:cNvPicPr>
            <a:picLocks noChangeAspect="1"/>
          </p:cNvPicPr>
          <p:nvPr/>
        </p:nvPicPr>
        <p:blipFill>
          <a:blip r:embed="rId6"/>
          <a:stretch>
            <a:fillRect/>
          </a:stretch>
        </p:blipFill>
        <p:spPr>
          <a:xfrm>
            <a:off x="3051558" y="2301929"/>
            <a:ext cx="2492576" cy="3136193"/>
          </a:xfrm>
          <a:prstGeom prst="rect">
            <a:avLst/>
          </a:prstGeom>
          <a:ln>
            <a:noFill/>
          </a:ln>
          <a:effectLst>
            <a:outerShdw blurRad="292100" dist="139700" dir="2700000" algn="tl" rotWithShape="0">
              <a:srgbClr val="333333">
                <a:alpha val="65000"/>
              </a:srgbClr>
            </a:outerShdw>
          </a:effectLst>
        </p:spPr>
      </p:pic>
      <p:pic>
        <p:nvPicPr>
          <p:cNvPr id="8" name="Content Placeholder 7" descr="A picture containing text, bird, aquatic bird&#10;&#10;Description automatically generated">
            <a:extLst>
              <a:ext uri="{FF2B5EF4-FFF2-40B4-BE49-F238E27FC236}">
                <a16:creationId xmlns:a16="http://schemas.microsoft.com/office/drawing/2014/main" id="{C4328B09-2D17-4862-AB0F-BAED1DFDE4A5}"/>
              </a:ext>
            </a:extLst>
          </p:cNvPr>
          <p:cNvPicPr>
            <a:picLocks noGrp="1" noChangeAspect="1"/>
          </p:cNvPicPr>
          <p:nvPr>
            <p:ph idx="1"/>
          </p:nvPr>
        </p:nvPicPr>
        <p:blipFill>
          <a:blip r:embed="rId7">
            <a:extLst>
              <a:ext uri="{28A0092B-C50C-407E-A947-70E740481C1C}">
                <a14:useLocalDpi xmlns:a14="http://schemas.microsoft.com/office/drawing/2010/main" val="0"/>
              </a:ext>
            </a:extLst>
          </a:blip>
          <a:stretch>
            <a:fillRect/>
          </a:stretch>
        </p:blipFill>
        <p:spPr>
          <a:xfrm>
            <a:off x="6984028" y="3768604"/>
            <a:ext cx="1322872" cy="173560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88008476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40C9F-B1B5-4AF5-BDD2-52670152370D}"/>
              </a:ext>
            </a:extLst>
          </p:cNvPr>
          <p:cNvSpPr>
            <a:spLocks noGrp="1"/>
          </p:cNvSpPr>
          <p:nvPr>
            <p:ph type="title"/>
          </p:nvPr>
        </p:nvSpPr>
        <p:spPr/>
        <p:txBody>
          <a:bodyPr/>
          <a:lstStyle/>
          <a:p>
            <a:r>
              <a:rPr lang="en-US" noProof="0" dirty="0"/>
              <a:t>Storage models (AWS)</a:t>
            </a:r>
          </a:p>
        </p:txBody>
      </p:sp>
      <p:sp>
        <p:nvSpPr>
          <p:cNvPr id="4" name="Footer Placeholder 3">
            <a:extLst>
              <a:ext uri="{FF2B5EF4-FFF2-40B4-BE49-F238E27FC236}">
                <a16:creationId xmlns:a16="http://schemas.microsoft.com/office/drawing/2014/main" id="{B76DB2A9-CBE3-4167-96A7-CC7413F92B43}"/>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AD88D761-CF00-4D1F-B7BA-C23D2F2BAA09}"/>
              </a:ext>
            </a:extLst>
          </p:cNvPr>
          <p:cNvSpPr>
            <a:spLocks noGrp="1"/>
          </p:cNvSpPr>
          <p:nvPr>
            <p:ph type="sldNum" sz="quarter" idx="12"/>
          </p:nvPr>
        </p:nvSpPr>
        <p:spPr/>
        <p:txBody>
          <a:bodyPr/>
          <a:lstStyle/>
          <a:p>
            <a:fld id="{5DD6F1BA-2510-46FC-9346-AB1F3CA1593B}" type="slidenum">
              <a:rPr lang="it-IT" smtClean="0"/>
              <a:t>120</a:t>
            </a:fld>
            <a:endParaRPr lang="it-IT" dirty="0"/>
          </a:p>
        </p:txBody>
      </p:sp>
      <p:sp>
        <p:nvSpPr>
          <p:cNvPr id="9" name="TextBox 8">
            <a:extLst>
              <a:ext uri="{FF2B5EF4-FFF2-40B4-BE49-F238E27FC236}">
                <a16:creationId xmlns:a16="http://schemas.microsoft.com/office/drawing/2014/main" id="{C2F01E16-85B7-4706-8D0C-229E73943FB4}"/>
              </a:ext>
            </a:extLst>
          </p:cNvPr>
          <p:cNvSpPr txBox="1"/>
          <p:nvPr/>
        </p:nvSpPr>
        <p:spPr>
          <a:xfrm>
            <a:off x="400594" y="6270429"/>
            <a:ext cx="6096000" cy="276999"/>
          </a:xfrm>
          <a:prstGeom prst="rect">
            <a:avLst/>
          </a:prstGeom>
          <a:noFill/>
        </p:spPr>
        <p:txBody>
          <a:bodyPr wrap="square">
            <a:spAutoFit/>
          </a:bodyPr>
          <a:lstStyle/>
          <a:p>
            <a:r>
              <a:rPr lang="en-US" sz="1200" dirty="0">
                <a:latin typeface="Helvetica" panose="020B0604020202020204" pitchFamily="34" charset="0"/>
                <a:cs typeface="Helvetica" panose="020B0604020202020204" pitchFamily="34" charset="0"/>
                <a:hlinkClick r:id="rId2"/>
              </a:rPr>
              <a:t>https://aws.amazon.com/products/databases/</a:t>
            </a:r>
            <a:r>
              <a:rPr lang="en-US" sz="1200" dirty="0">
                <a:latin typeface="Helvetica" panose="020B0604020202020204" pitchFamily="34" charset="0"/>
                <a:cs typeface="Helvetica" panose="020B0604020202020204" pitchFamily="34" charset="0"/>
              </a:rPr>
              <a:t> </a:t>
            </a:r>
          </a:p>
        </p:txBody>
      </p:sp>
      <p:sp>
        <p:nvSpPr>
          <p:cNvPr id="16" name="Content Placeholder 15">
            <a:extLst>
              <a:ext uri="{FF2B5EF4-FFF2-40B4-BE49-F238E27FC236}">
                <a16:creationId xmlns:a16="http://schemas.microsoft.com/office/drawing/2014/main" id="{9DB2E9D7-36EA-4410-81FC-FE4AE7F228BA}"/>
              </a:ext>
            </a:extLst>
          </p:cNvPr>
          <p:cNvSpPr>
            <a:spLocks noGrp="1"/>
          </p:cNvSpPr>
          <p:nvPr>
            <p:ph sz="half" idx="1"/>
          </p:nvPr>
        </p:nvSpPr>
        <p:spPr/>
        <p:txBody>
          <a:bodyPr/>
          <a:lstStyle/>
          <a:p>
            <a:r>
              <a:rPr lang="en-US" noProof="0" dirty="0"/>
              <a:t>Data structure: structured</a:t>
            </a:r>
          </a:p>
          <a:p>
            <a:r>
              <a:rPr lang="en-US" noProof="0" dirty="0"/>
              <a:t>Data abstraction: database</a:t>
            </a:r>
          </a:p>
          <a:p>
            <a:r>
              <a:rPr lang="en-US" noProof="0" dirty="0"/>
              <a:t>Data access model: relational</a:t>
            </a:r>
          </a:p>
          <a:p>
            <a:endParaRPr lang="en-US" noProof="0" dirty="0"/>
          </a:p>
          <a:p>
            <a:r>
              <a:rPr lang="en-US" b="1" noProof="0" dirty="0"/>
              <a:t>Relational</a:t>
            </a:r>
          </a:p>
          <a:p>
            <a:pPr lvl="1"/>
            <a:r>
              <a:rPr lang="en-US" noProof="0" dirty="0"/>
              <a:t>Store data with predefined schemas and relationships between them</a:t>
            </a:r>
          </a:p>
          <a:p>
            <a:pPr lvl="1"/>
            <a:r>
              <a:rPr lang="en-US" noProof="0" dirty="0"/>
              <a:t>Support ACID transactions </a:t>
            </a:r>
          </a:p>
          <a:p>
            <a:pPr lvl="1"/>
            <a:r>
              <a:rPr lang="en-US" noProof="0" dirty="0"/>
              <a:t>Maintain referential integrity</a:t>
            </a:r>
            <a:endParaRPr lang="en-US" b="1" noProof="0" dirty="0"/>
          </a:p>
        </p:txBody>
      </p:sp>
      <p:pic>
        <p:nvPicPr>
          <p:cNvPr id="8" name="Content Placeholder 7">
            <a:extLst>
              <a:ext uri="{FF2B5EF4-FFF2-40B4-BE49-F238E27FC236}">
                <a16:creationId xmlns:a16="http://schemas.microsoft.com/office/drawing/2014/main" id="{E92552A0-DD27-4815-BD17-2CBABA4B90A8}"/>
              </a:ext>
            </a:extLst>
          </p:cNvPr>
          <p:cNvPicPr>
            <a:picLocks noGrp="1" noChangeAspect="1"/>
          </p:cNvPicPr>
          <p:nvPr>
            <p:ph sz="half" idx="2"/>
          </p:nvPr>
        </p:nvPicPr>
        <p:blipFill>
          <a:blip r:embed="rId3"/>
          <a:stretch>
            <a:fillRect/>
          </a:stretch>
        </p:blipFill>
        <p:spPr>
          <a:xfrm>
            <a:off x="6172200" y="2147038"/>
            <a:ext cx="5181600" cy="3708512"/>
          </a:xfrm>
        </p:spPr>
      </p:pic>
      <p:sp>
        <p:nvSpPr>
          <p:cNvPr id="10" name="Rectangle 9">
            <a:extLst>
              <a:ext uri="{FF2B5EF4-FFF2-40B4-BE49-F238E27FC236}">
                <a16:creationId xmlns:a16="http://schemas.microsoft.com/office/drawing/2014/main" id="{F25B2FE8-8FFF-49FF-8707-12E3C963F854}"/>
              </a:ext>
            </a:extLst>
          </p:cNvPr>
          <p:cNvSpPr/>
          <p:nvPr/>
        </p:nvSpPr>
        <p:spPr>
          <a:xfrm>
            <a:off x="6172200" y="2664277"/>
            <a:ext cx="5181600" cy="470809"/>
          </a:xfrm>
          <a:prstGeom prst="rect">
            <a:avLst/>
          </a:prstGeom>
          <a:noFill/>
          <a:ln w="38100">
            <a:solidFill>
              <a:srgbClr val="FFC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0083340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40C9F-B1B5-4AF5-BDD2-52670152370D}"/>
              </a:ext>
            </a:extLst>
          </p:cNvPr>
          <p:cNvSpPr>
            <a:spLocks noGrp="1"/>
          </p:cNvSpPr>
          <p:nvPr>
            <p:ph type="title"/>
          </p:nvPr>
        </p:nvSpPr>
        <p:spPr/>
        <p:txBody>
          <a:bodyPr/>
          <a:lstStyle/>
          <a:p>
            <a:r>
              <a:rPr lang="en-US" noProof="0" dirty="0"/>
              <a:t>Storage models (AWS)</a:t>
            </a:r>
          </a:p>
        </p:txBody>
      </p:sp>
      <p:sp>
        <p:nvSpPr>
          <p:cNvPr id="4" name="Footer Placeholder 3">
            <a:extLst>
              <a:ext uri="{FF2B5EF4-FFF2-40B4-BE49-F238E27FC236}">
                <a16:creationId xmlns:a16="http://schemas.microsoft.com/office/drawing/2014/main" id="{B76DB2A9-CBE3-4167-96A7-CC7413F92B43}"/>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AD88D761-CF00-4D1F-B7BA-C23D2F2BAA09}"/>
              </a:ext>
            </a:extLst>
          </p:cNvPr>
          <p:cNvSpPr>
            <a:spLocks noGrp="1"/>
          </p:cNvSpPr>
          <p:nvPr>
            <p:ph type="sldNum" sz="quarter" idx="12"/>
          </p:nvPr>
        </p:nvSpPr>
        <p:spPr/>
        <p:txBody>
          <a:bodyPr/>
          <a:lstStyle/>
          <a:p>
            <a:fld id="{5DD6F1BA-2510-46FC-9346-AB1F3CA1593B}" type="slidenum">
              <a:rPr lang="it-IT" smtClean="0"/>
              <a:t>121</a:t>
            </a:fld>
            <a:endParaRPr lang="it-IT" dirty="0"/>
          </a:p>
        </p:txBody>
      </p:sp>
      <p:sp>
        <p:nvSpPr>
          <p:cNvPr id="9" name="TextBox 8">
            <a:extLst>
              <a:ext uri="{FF2B5EF4-FFF2-40B4-BE49-F238E27FC236}">
                <a16:creationId xmlns:a16="http://schemas.microsoft.com/office/drawing/2014/main" id="{C2F01E16-85B7-4706-8D0C-229E73943FB4}"/>
              </a:ext>
            </a:extLst>
          </p:cNvPr>
          <p:cNvSpPr txBox="1"/>
          <p:nvPr/>
        </p:nvSpPr>
        <p:spPr>
          <a:xfrm>
            <a:off x="400594" y="6270429"/>
            <a:ext cx="6096000" cy="276999"/>
          </a:xfrm>
          <a:prstGeom prst="rect">
            <a:avLst/>
          </a:prstGeom>
          <a:noFill/>
        </p:spPr>
        <p:txBody>
          <a:bodyPr wrap="square">
            <a:spAutoFit/>
          </a:bodyPr>
          <a:lstStyle/>
          <a:p>
            <a:r>
              <a:rPr lang="en-US" sz="1200" dirty="0">
                <a:latin typeface="Helvetica" panose="020B0604020202020204" pitchFamily="34" charset="0"/>
                <a:cs typeface="Helvetica" panose="020B0604020202020204" pitchFamily="34" charset="0"/>
                <a:hlinkClick r:id="rId2"/>
              </a:rPr>
              <a:t>https://aws.amazon.com/products/databases/</a:t>
            </a:r>
            <a:r>
              <a:rPr lang="en-US" sz="1200" dirty="0">
                <a:latin typeface="Helvetica" panose="020B0604020202020204" pitchFamily="34" charset="0"/>
                <a:cs typeface="Helvetica" panose="020B0604020202020204" pitchFamily="34" charset="0"/>
              </a:rPr>
              <a:t> </a:t>
            </a:r>
          </a:p>
        </p:txBody>
      </p:sp>
      <p:sp>
        <p:nvSpPr>
          <p:cNvPr id="16" name="Content Placeholder 15">
            <a:extLst>
              <a:ext uri="{FF2B5EF4-FFF2-40B4-BE49-F238E27FC236}">
                <a16:creationId xmlns:a16="http://schemas.microsoft.com/office/drawing/2014/main" id="{9DB2E9D7-36EA-4410-81FC-FE4AE7F228BA}"/>
              </a:ext>
            </a:extLst>
          </p:cNvPr>
          <p:cNvSpPr>
            <a:spLocks noGrp="1"/>
          </p:cNvSpPr>
          <p:nvPr>
            <p:ph sz="half" idx="1"/>
          </p:nvPr>
        </p:nvSpPr>
        <p:spPr/>
        <p:txBody>
          <a:bodyPr/>
          <a:lstStyle/>
          <a:p>
            <a:r>
              <a:rPr lang="en-US" noProof="0" dirty="0"/>
              <a:t>Data structure: semi/unstructured</a:t>
            </a:r>
          </a:p>
          <a:p>
            <a:r>
              <a:rPr lang="en-US" noProof="0" dirty="0"/>
              <a:t>Data abstraction: database</a:t>
            </a:r>
          </a:p>
          <a:p>
            <a:r>
              <a:rPr lang="en-US" noProof="0" dirty="0"/>
              <a:t>Data access model: *</a:t>
            </a:r>
          </a:p>
          <a:p>
            <a:endParaRPr lang="en-US" b="1" noProof="0" dirty="0"/>
          </a:p>
          <a:p>
            <a:pPr lvl="1"/>
            <a:r>
              <a:rPr lang="en-US" b="1" noProof="0" dirty="0"/>
              <a:t>Key/value: </a:t>
            </a:r>
            <a:r>
              <a:rPr lang="en-US" noProof="0" dirty="0"/>
              <a:t>store and retrieve large volumes of data</a:t>
            </a:r>
            <a:endParaRPr lang="en-US" b="1" noProof="0" dirty="0"/>
          </a:p>
          <a:p>
            <a:pPr lvl="1"/>
            <a:r>
              <a:rPr lang="en-US" b="1" noProof="0" dirty="0"/>
              <a:t>Document : </a:t>
            </a:r>
            <a:r>
              <a:rPr lang="en-US" noProof="0" dirty="0"/>
              <a:t>store semi-structured data as JSON-like documents</a:t>
            </a:r>
            <a:endParaRPr lang="en-US" b="1" noProof="0" dirty="0"/>
          </a:p>
          <a:p>
            <a:pPr lvl="1"/>
            <a:r>
              <a:rPr lang="en-US" b="1" noProof="0" dirty="0"/>
              <a:t>Columnar:</a:t>
            </a:r>
            <a:r>
              <a:rPr lang="en-US" noProof="0" dirty="0"/>
              <a:t> use tables but unlike a relational database, columns can vary from row to row in the same table</a:t>
            </a:r>
            <a:endParaRPr lang="en-US" b="1" noProof="0" dirty="0"/>
          </a:p>
          <a:p>
            <a:pPr lvl="1"/>
            <a:r>
              <a:rPr lang="en-US" b="1" noProof="0" dirty="0"/>
              <a:t>Graph: </a:t>
            </a:r>
            <a:r>
              <a:rPr lang="en-US" noProof="0" dirty="0"/>
              <a:t>navigate and query relationships between highly connected datasets</a:t>
            </a:r>
          </a:p>
          <a:p>
            <a:pPr lvl="1"/>
            <a:r>
              <a:rPr lang="en-US" b="1" noProof="0" dirty="0"/>
              <a:t>... and more</a:t>
            </a:r>
          </a:p>
        </p:txBody>
      </p:sp>
      <p:pic>
        <p:nvPicPr>
          <p:cNvPr id="8" name="Content Placeholder 7">
            <a:extLst>
              <a:ext uri="{FF2B5EF4-FFF2-40B4-BE49-F238E27FC236}">
                <a16:creationId xmlns:a16="http://schemas.microsoft.com/office/drawing/2014/main" id="{E92552A0-DD27-4815-BD17-2CBABA4B90A8}"/>
              </a:ext>
            </a:extLst>
          </p:cNvPr>
          <p:cNvPicPr>
            <a:picLocks noGrp="1" noChangeAspect="1"/>
          </p:cNvPicPr>
          <p:nvPr>
            <p:ph sz="half" idx="2"/>
          </p:nvPr>
        </p:nvPicPr>
        <p:blipFill>
          <a:blip r:embed="rId3"/>
          <a:stretch>
            <a:fillRect/>
          </a:stretch>
        </p:blipFill>
        <p:spPr>
          <a:xfrm>
            <a:off x="6172200" y="2147038"/>
            <a:ext cx="5181600" cy="3708512"/>
          </a:xfrm>
        </p:spPr>
      </p:pic>
      <p:sp>
        <p:nvSpPr>
          <p:cNvPr id="10" name="Rectangle 9">
            <a:extLst>
              <a:ext uri="{FF2B5EF4-FFF2-40B4-BE49-F238E27FC236}">
                <a16:creationId xmlns:a16="http://schemas.microsoft.com/office/drawing/2014/main" id="{BD544378-DEC6-432B-83D1-0CBA2CAEBBA6}"/>
              </a:ext>
            </a:extLst>
          </p:cNvPr>
          <p:cNvSpPr/>
          <p:nvPr/>
        </p:nvSpPr>
        <p:spPr>
          <a:xfrm>
            <a:off x="6172200" y="3163123"/>
            <a:ext cx="5181600" cy="2785893"/>
          </a:xfrm>
          <a:prstGeom prst="rect">
            <a:avLst/>
          </a:prstGeom>
          <a:noFill/>
          <a:ln w="38100">
            <a:solidFill>
              <a:srgbClr val="FFC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15848238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noProof="0" dirty="0"/>
              <a:t>Storage models (Google Cloud)</a:t>
            </a:r>
          </a:p>
        </p:txBody>
      </p:sp>
      <p:pic>
        <p:nvPicPr>
          <p:cNvPr id="18" name="Content Placeholder 17" descr="Table, calendar&#10;&#10;Description automatically generated">
            <a:extLst>
              <a:ext uri="{FF2B5EF4-FFF2-40B4-BE49-F238E27FC236}">
                <a16:creationId xmlns:a16="http://schemas.microsoft.com/office/drawing/2014/main" id="{E0C0261B-2FD8-4663-922E-EC57C8B33BB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13958" y="2294310"/>
            <a:ext cx="5012237" cy="2459510"/>
          </a:xfrm>
          <a:prstGeom prst="rect">
            <a:avLst/>
          </a:prstGeom>
          <a:ln>
            <a:noFill/>
          </a:ln>
          <a:effectLst>
            <a:outerShdw blurRad="292100" dist="139700" dir="2700000" algn="tl" rotWithShape="0">
              <a:srgbClr val="333333">
                <a:alpha val="65000"/>
              </a:srgbClr>
            </a:outerShdw>
          </a:effectLst>
        </p:spPr>
      </p:pic>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122</a:t>
            </a:fld>
            <a:endParaRPr lang="it-IT" dirty="0"/>
          </a:p>
        </p:txBody>
      </p:sp>
      <p:sp>
        <p:nvSpPr>
          <p:cNvPr id="20" name="Content Placeholder 19">
            <a:extLst>
              <a:ext uri="{FF2B5EF4-FFF2-40B4-BE49-F238E27FC236}">
                <a16:creationId xmlns:a16="http://schemas.microsoft.com/office/drawing/2014/main" id="{6717C1BF-EA6E-42F8-8129-F3698892E1C9}"/>
              </a:ext>
            </a:extLst>
          </p:cNvPr>
          <p:cNvSpPr>
            <a:spLocks noGrp="1"/>
          </p:cNvSpPr>
          <p:nvPr>
            <p:ph idx="4294967295"/>
          </p:nvPr>
        </p:nvSpPr>
        <p:spPr>
          <a:xfrm>
            <a:off x="838200" y="6051837"/>
            <a:ext cx="10515600" cy="304513"/>
          </a:xfrm>
        </p:spPr>
        <p:txBody>
          <a:bodyPr/>
          <a:lstStyle/>
          <a:p>
            <a:r>
              <a:rPr lang="en-US" sz="1200" noProof="0" dirty="0">
                <a:latin typeface="Helvetica" panose="020B0604020202020204" pitchFamily="34" charset="0"/>
                <a:cs typeface="Helvetica" panose="020B0604020202020204" pitchFamily="34" charset="0"/>
                <a:hlinkClick r:id="rId3"/>
              </a:rPr>
              <a:t>https://cloud.google.com/products/databases</a:t>
            </a:r>
            <a:r>
              <a:rPr lang="en-US" sz="1200" noProof="0" dirty="0">
                <a:latin typeface="Helvetica" panose="020B0604020202020204" pitchFamily="34" charset="0"/>
                <a:cs typeface="Helvetica" panose="020B0604020202020204" pitchFamily="34" charset="0"/>
              </a:rPr>
              <a:t> </a:t>
            </a:r>
          </a:p>
        </p:txBody>
      </p:sp>
      <p:pic>
        <p:nvPicPr>
          <p:cNvPr id="14" name="Picture 13" descr="Table&#10;&#10;Description automatically generated">
            <a:extLst>
              <a:ext uri="{FF2B5EF4-FFF2-40B4-BE49-F238E27FC236}">
                <a16:creationId xmlns:a16="http://schemas.microsoft.com/office/drawing/2014/main" id="{7321E7D5-761D-4B04-8A03-9F92D4F9336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65806" y="2272937"/>
            <a:ext cx="5087994" cy="245951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85278957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40C9F-B1B5-4AF5-BDD2-52670152370D}"/>
              </a:ext>
            </a:extLst>
          </p:cNvPr>
          <p:cNvSpPr>
            <a:spLocks noGrp="1"/>
          </p:cNvSpPr>
          <p:nvPr>
            <p:ph type="title"/>
          </p:nvPr>
        </p:nvSpPr>
        <p:spPr>
          <a:xfrm>
            <a:off x="838200" y="365125"/>
            <a:ext cx="10515600" cy="1325563"/>
          </a:xfrm>
        </p:spPr>
        <p:txBody>
          <a:bodyPr/>
          <a:lstStyle/>
          <a:p>
            <a:r>
              <a:rPr lang="en-US" noProof="0" dirty="0"/>
              <a:t>Storage models (AWS)</a:t>
            </a:r>
          </a:p>
        </p:txBody>
      </p:sp>
      <p:sp>
        <p:nvSpPr>
          <p:cNvPr id="16" name="Content Placeholder 15">
            <a:extLst>
              <a:ext uri="{FF2B5EF4-FFF2-40B4-BE49-F238E27FC236}">
                <a16:creationId xmlns:a16="http://schemas.microsoft.com/office/drawing/2014/main" id="{9DB2E9D7-36EA-4410-81FC-FE4AE7F228BA}"/>
              </a:ext>
            </a:extLst>
          </p:cNvPr>
          <p:cNvSpPr>
            <a:spLocks noGrp="1"/>
          </p:cNvSpPr>
          <p:nvPr>
            <p:ph idx="1"/>
          </p:nvPr>
        </p:nvSpPr>
        <p:spPr>
          <a:xfrm>
            <a:off x="838200" y="1700499"/>
            <a:ext cx="10515600" cy="4351338"/>
          </a:xfrm>
        </p:spPr>
        <p:txBody>
          <a:bodyPr/>
          <a:lstStyle/>
          <a:p>
            <a:r>
              <a:rPr lang="en-US" noProof="0" dirty="0"/>
              <a:t>Data structure: unstructured</a:t>
            </a:r>
          </a:p>
          <a:p>
            <a:r>
              <a:rPr lang="en-US" noProof="0" dirty="0"/>
              <a:t>Data abstraction: file (or database)</a:t>
            </a:r>
          </a:p>
          <a:p>
            <a:r>
              <a:rPr lang="en-US" noProof="0" dirty="0"/>
              <a:t>Data access model: key-value</a:t>
            </a:r>
          </a:p>
          <a:p>
            <a:endParaRPr lang="en-US" b="1" noProof="0" dirty="0"/>
          </a:p>
          <a:p>
            <a:r>
              <a:rPr lang="en-US" b="1" noProof="0" dirty="0"/>
              <a:t>File system </a:t>
            </a:r>
            <a:r>
              <a:rPr lang="en-US" noProof="0" dirty="0"/>
              <a:t>(EFS), </a:t>
            </a:r>
            <a:r>
              <a:rPr lang="en-US" b="1" noProof="0" dirty="0"/>
              <a:t>object storage </a:t>
            </a:r>
            <a:r>
              <a:rPr lang="en-US" noProof="0" dirty="0"/>
              <a:t>(S3) (or </a:t>
            </a:r>
            <a:r>
              <a:rPr lang="en-US" b="1" noProof="0" dirty="0"/>
              <a:t>DB K-V</a:t>
            </a:r>
            <a:r>
              <a:rPr lang="en-US" noProof="0" dirty="0"/>
              <a:t>;</a:t>
            </a:r>
            <a:r>
              <a:rPr lang="en-US" b="1" noProof="0" dirty="0"/>
              <a:t> </a:t>
            </a:r>
            <a:r>
              <a:rPr lang="en-US" noProof="0" dirty="0"/>
              <a:t>e.g., DynamoDB)</a:t>
            </a:r>
          </a:p>
          <a:p>
            <a:pPr lvl="1"/>
            <a:r>
              <a:rPr lang="en-US" noProof="0" dirty="0"/>
              <a:t>Handle unstructured data</a:t>
            </a:r>
          </a:p>
          <a:p>
            <a:pPr lvl="1"/>
            <a:r>
              <a:rPr lang="en-US" noProof="0" dirty="0"/>
              <a:t>... organized as files (or blob)</a:t>
            </a:r>
          </a:p>
          <a:p>
            <a:pPr lvl="1"/>
            <a:r>
              <a:rPr lang="en-US" noProof="0" dirty="0"/>
              <a:t>... accessed using a key-value</a:t>
            </a:r>
          </a:p>
          <a:p>
            <a:r>
              <a:rPr lang="en-US" noProof="0" dirty="0"/>
              <a:t>Differ in the supported features</a:t>
            </a:r>
          </a:p>
          <a:p>
            <a:pPr lvl="1"/>
            <a:r>
              <a:rPr lang="en-US" noProof="0" dirty="0"/>
              <a:t>E.g., maximum item size (DynamoDB: 400KB, S3: 5TB)</a:t>
            </a:r>
          </a:p>
          <a:p>
            <a:pPr lvl="1"/>
            <a:r>
              <a:rPr lang="en-US" noProof="0" dirty="0"/>
              <a:t>E.g., indexes, querying mechanisms, latency, etc.</a:t>
            </a:r>
          </a:p>
        </p:txBody>
      </p:sp>
      <p:sp>
        <p:nvSpPr>
          <p:cNvPr id="4" name="Footer Placeholder 3">
            <a:extLst>
              <a:ext uri="{FF2B5EF4-FFF2-40B4-BE49-F238E27FC236}">
                <a16:creationId xmlns:a16="http://schemas.microsoft.com/office/drawing/2014/main" id="{B76DB2A9-CBE3-4167-96A7-CC7413F92B43}"/>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AD88D761-CF00-4D1F-B7BA-C23D2F2BAA09}"/>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123</a:t>
            </a:fld>
            <a:endParaRPr lang="it-IT" dirty="0"/>
          </a:p>
        </p:txBody>
      </p:sp>
    </p:spTree>
    <p:extLst>
      <p:ext uri="{BB962C8B-B14F-4D97-AF65-F5344CB8AC3E}">
        <p14:creationId xmlns:p14="http://schemas.microsoft.com/office/powerpoint/2010/main" val="52089581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2F9C062-46B3-B6E9-41BA-41D96FFDFB34}"/>
              </a:ext>
            </a:extLst>
          </p:cNvPr>
          <p:cNvSpPr>
            <a:spLocks noGrp="1"/>
          </p:cNvSpPr>
          <p:nvPr>
            <p:ph type="title"/>
          </p:nvPr>
        </p:nvSpPr>
        <p:spPr/>
        <p:txBody>
          <a:bodyPr/>
          <a:lstStyle/>
          <a:p>
            <a:r>
              <a:rPr lang="en-US" noProof="0" dirty="0"/>
              <a:t>AWS S3</a:t>
            </a:r>
          </a:p>
        </p:txBody>
      </p:sp>
      <p:sp>
        <p:nvSpPr>
          <p:cNvPr id="3" name="Segnaposto contenuto 2">
            <a:extLst>
              <a:ext uri="{FF2B5EF4-FFF2-40B4-BE49-F238E27FC236}">
                <a16:creationId xmlns:a16="http://schemas.microsoft.com/office/drawing/2014/main" id="{01D6C817-68ED-C608-C0A1-0DC3076B5A4E}"/>
              </a:ext>
            </a:extLst>
          </p:cNvPr>
          <p:cNvSpPr>
            <a:spLocks noGrp="1"/>
          </p:cNvSpPr>
          <p:nvPr>
            <p:ph idx="1"/>
          </p:nvPr>
        </p:nvSpPr>
        <p:spPr/>
        <p:txBody>
          <a:bodyPr/>
          <a:lstStyle/>
          <a:p>
            <a:r>
              <a:rPr lang="en-US" noProof="0" dirty="0">
                <a:effectLst/>
              </a:rPr>
              <a:t>Simple Storage Service (S3)</a:t>
            </a:r>
          </a:p>
          <a:p>
            <a:pPr lvl="1"/>
            <a:r>
              <a:rPr lang="en-US" noProof="0" dirty="0">
                <a:effectLst/>
              </a:rPr>
              <a:t>Amazon S3 stores data as </a:t>
            </a:r>
            <a:r>
              <a:rPr lang="en-US" b="1" noProof="0" dirty="0">
                <a:solidFill>
                  <a:srgbClr val="FF631E"/>
                </a:solidFill>
                <a:effectLst/>
              </a:rPr>
              <a:t>objects</a:t>
            </a:r>
            <a:r>
              <a:rPr lang="en-US" noProof="0" dirty="0">
                <a:solidFill>
                  <a:srgbClr val="FF631E"/>
                </a:solidFill>
                <a:effectLst/>
              </a:rPr>
              <a:t> </a:t>
            </a:r>
            <a:r>
              <a:rPr lang="en-US" noProof="0" dirty="0">
                <a:effectLst/>
              </a:rPr>
              <a:t>within </a:t>
            </a:r>
            <a:r>
              <a:rPr lang="en-US" b="1" noProof="0" dirty="0">
                <a:solidFill>
                  <a:srgbClr val="FF631E"/>
                </a:solidFill>
                <a:effectLst/>
              </a:rPr>
              <a:t>buckets</a:t>
            </a:r>
            <a:r>
              <a:rPr lang="en-US" noProof="0" dirty="0">
                <a:effectLst/>
              </a:rPr>
              <a:t>.</a:t>
            </a:r>
            <a:endParaRPr lang="en-US" noProof="0" dirty="0"/>
          </a:p>
          <a:p>
            <a:pPr lvl="1"/>
            <a:r>
              <a:rPr lang="en-US" noProof="0" dirty="0">
                <a:effectLst/>
              </a:rPr>
              <a:t>An </a:t>
            </a:r>
            <a:r>
              <a:rPr lang="en-US" b="1" noProof="0" dirty="0">
                <a:solidFill>
                  <a:srgbClr val="FF631E"/>
                </a:solidFill>
                <a:effectLst/>
              </a:rPr>
              <a:t>object</a:t>
            </a:r>
            <a:r>
              <a:rPr lang="en-US" noProof="0" dirty="0">
                <a:solidFill>
                  <a:srgbClr val="FF631E"/>
                </a:solidFill>
                <a:effectLst/>
              </a:rPr>
              <a:t> </a:t>
            </a:r>
            <a:r>
              <a:rPr lang="en-US" noProof="0" dirty="0">
                <a:effectLst/>
              </a:rPr>
              <a:t>is composed of a file and any metadata that describes that file</a:t>
            </a:r>
          </a:p>
          <a:p>
            <a:pPr lvl="2"/>
            <a:r>
              <a:rPr lang="en-US" noProof="0" dirty="0">
                <a:effectLst/>
              </a:rPr>
              <a:t>Once objects have been stored in an Amazon S3 bucket, they are given an </a:t>
            </a:r>
            <a:r>
              <a:rPr lang="en-US" b="1" noProof="0" dirty="0">
                <a:solidFill>
                  <a:srgbClr val="ED6A51"/>
                </a:solidFill>
                <a:effectLst/>
              </a:rPr>
              <a:t>object key</a:t>
            </a:r>
            <a:r>
              <a:rPr lang="en-US" noProof="0" dirty="0">
                <a:effectLst/>
              </a:rPr>
              <a:t>. Use this, along with the bucket name, to access the object.</a:t>
            </a:r>
            <a:endParaRPr lang="en-US" noProof="0" dirty="0"/>
          </a:p>
          <a:p>
            <a:pPr lvl="1"/>
            <a:r>
              <a:rPr lang="en-US" b="1" noProof="0" dirty="0">
                <a:solidFill>
                  <a:srgbClr val="F57926"/>
                </a:solidFill>
                <a:effectLst/>
              </a:rPr>
              <a:t>Buckets</a:t>
            </a:r>
            <a:r>
              <a:rPr lang="en-US" noProof="0" dirty="0">
                <a:effectLst/>
              </a:rPr>
              <a:t> are logical containers for objects</a:t>
            </a:r>
          </a:p>
          <a:p>
            <a:pPr lvl="2"/>
            <a:r>
              <a:rPr lang="en-US" noProof="0" dirty="0">
                <a:effectLst/>
              </a:rPr>
              <a:t>You can have one or more buckets in your account </a:t>
            </a:r>
          </a:p>
          <a:p>
            <a:pPr lvl="2"/>
            <a:r>
              <a:rPr lang="en-US" noProof="0" dirty="0">
                <a:effectLst/>
              </a:rPr>
              <a:t>Control access for each bucket individually</a:t>
            </a:r>
          </a:p>
          <a:p>
            <a:pPr lvl="2"/>
            <a:r>
              <a:rPr lang="en-US" noProof="0" dirty="0">
                <a:effectLst/>
              </a:rPr>
              <a:t>Choose the geographical region where Amazon S3 will store the bucket and its contents</a:t>
            </a:r>
          </a:p>
          <a:p>
            <a:r>
              <a:rPr lang="en-US" noProof="0" dirty="0"/>
              <a:t>Benefits</a:t>
            </a:r>
          </a:p>
          <a:p>
            <a:pPr lvl="1"/>
            <a:r>
              <a:rPr lang="en-US" noProof="0" dirty="0"/>
              <a:t>Centralized data architecture (create a single—trustworthy—dataset)</a:t>
            </a:r>
          </a:p>
          <a:p>
            <a:pPr lvl="2"/>
            <a:r>
              <a:rPr lang="en-US" noProof="0" dirty="0"/>
              <a:t>Build a multi-tenant environment, where many users can bring their own data </a:t>
            </a:r>
          </a:p>
          <a:p>
            <a:pPr lvl="2"/>
            <a:r>
              <a:rPr lang="en-US" noProof="0" dirty="0"/>
              <a:t>Improve both cost and data governance over traditional solutions</a:t>
            </a:r>
          </a:p>
          <a:p>
            <a:pPr lvl="2"/>
            <a:r>
              <a:rPr lang="en-US" noProof="0" dirty="0"/>
              <a:t>Although this may require an additional step to load your data into S3</a:t>
            </a:r>
          </a:p>
          <a:p>
            <a:pPr lvl="1"/>
            <a:r>
              <a:rPr lang="en-US" noProof="0" dirty="0"/>
              <a:t>Decoupling of storage from compute and data processing. </a:t>
            </a:r>
          </a:p>
          <a:p>
            <a:pPr lvl="2"/>
            <a:r>
              <a:rPr lang="en-US" noProof="0" dirty="0"/>
              <a:t>You can cost-effectively store all data types in their native formats</a:t>
            </a:r>
          </a:p>
          <a:p>
            <a:pPr lvl="2"/>
            <a:r>
              <a:rPr lang="en-US" noProof="0" dirty="0"/>
              <a:t>Then, launch as many virtual servers needed or analytics tools needed to process your data</a:t>
            </a:r>
          </a:p>
        </p:txBody>
      </p:sp>
      <p:sp>
        <p:nvSpPr>
          <p:cNvPr id="4" name="Segnaposto piè di pagina 3">
            <a:extLst>
              <a:ext uri="{FF2B5EF4-FFF2-40B4-BE49-F238E27FC236}">
                <a16:creationId xmlns:a16="http://schemas.microsoft.com/office/drawing/2014/main" id="{793AC965-EBFE-BABE-A058-D237C8D2E8C0}"/>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4BD9A4F3-C5A4-7C77-4106-D73F605953FA}"/>
              </a:ext>
            </a:extLst>
          </p:cNvPr>
          <p:cNvSpPr>
            <a:spLocks noGrp="1"/>
          </p:cNvSpPr>
          <p:nvPr>
            <p:ph type="sldNum" sz="quarter" idx="12"/>
          </p:nvPr>
        </p:nvSpPr>
        <p:spPr/>
        <p:txBody>
          <a:bodyPr/>
          <a:lstStyle/>
          <a:p>
            <a:fld id="{5DD6F1BA-2510-46FC-9346-AB1F3CA1593B}" type="slidenum">
              <a:rPr lang="it-IT" smtClean="0"/>
              <a:t>124</a:t>
            </a:fld>
            <a:endParaRPr lang="it-IT" dirty="0"/>
          </a:p>
        </p:txBody>
      </p:sp>
      <p:sp>
        <p:nvSpPr>
          <p:cNvPr id="6" name="Segnaposto contenuto 5">
            <a:extLst>
              <a:ext uri="{FF2B5EF4-FFF2-40B4-BE49-F238E27FC236}">
                <a16:creationId xmlns:a16="http://schemas.microsoft.com/office/drawing/2014/main" id="{700A373A-2EA8-50BC-06D1-F3C5FB0C88BD}"/>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408303570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2F9C062-46B3-B6E9-41BA-41D96FFDFB34}"/>
              </a:ext>
            </a:extLst>
          </p:cNvPr>
          <p:cNvSpPr>
            <a:spLocks noGrp="1"/>
          </p:cNvSpPr>
          <p:nvPr>
            <p:ph type="title"/>
          </p:nvPr>
        </p:nvSpPr>
        <p:spPr/>
        <p:txBody>
          <a:bodyPr/>
          <a:lstStyle/>
          <a:p>
            <a:r>
              <a:rPr lang="en-US" noProof="0" dirty="0"/>
              <a:t>AWS Redshift</a:t>
            </a:r>
          </a:p>
        </p:txBody>
      </p:sp>
      <p:sp>
        <p:nvSpPr>
          <p:cNvPr id="3" name="Segnaposto contenuto 2">
            <a:extLst>
              <a:ext uri="{FF2B5EF4-FFF2-40B4-BE49-F238E27FC236}">
                <a16:creationId xmlns:a16="http://schemas.microsoft.com/office/drawing/2014/main" id="{01D6C817-68ED-C608-C0A1-0DC3076B5A4E}"/>
              </a:ext>
            </a:extLst>
          </p:cNvPr>
          <p:cNvSpPr>
            <a:spLocks noGrp="1"/>
          </p:cNvSpPr>
          <p:nvPr>
            <p:ph idx="1"/>
          </p:nvPr>
        </p:nvSpPr>
        <p:spPr/>
        <p:txBody>
          <a:bodyPr/>
          <a:lstStyle/>
          <a:p>
            <a:r>
              <a:rPr lang="en-US" noProof="0" dirty="0">
                <a:effectLst/>
              </a:rPr>
              <a:t>Datawarehouse on AWS…</a:t>
            </a:r>
          </a:p>
          <a:p>
            <a:r>
              <a:rPr lang="en-US" noProof="0" dirty="0"/>
              <a:t>But what if we want to query data from the data lake as well? AWS Redshift Spectrum</a:t>
            </a:r>
          </a:p>
          <a:p>
            <a:endParaRPr lang="en-US" noProof="0" dirty="0">
              <a:effectLst/>
            </a:endParaRPr>
          </a:p>
          <a:p>
            <a:r>
              <a:rPr lang="en-US" noProof="0" dirty="0"/>
              <a:t>HADOOP is a framework to both store and process data</a:t>
            </a:r>
          </a:p>
          <a:p>
            <a:r>
              <a:rPr lang="en-US" noProof="0" dirty="0">
                <a:effectLst/>
              </a:rPr>
              <a:t>EMR uses its own filesystem, we can use S3</a:t>
            </a:r>
          </a:p>
        </p:txBody>
      </p:sp>
      <p:sp>
        <p:nvSpPr>
          <p:cNvPr id="4" name="Segnaposto piè di pagina 3">
            <a:extLst>
              <a:ext uri="{FF2B5EF4-FFF2-40B4-BE49-F238E27FC236}">
                <a16:creationId xmlns:a16="http://schemas.microsoft.com/office/drawing/2014/main" id="{793AC965-EBFE-BABE-A058-D237C8D2E8C0}"/>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4BD9A4F3-C5A4-7C77-4106-D73F605953FA}"/>
              </a:ext>
            </a:extLst>
          </p:cNvPr>
          <p:cNvSpPr>
            <a:spLocks noGrp="1"/>
          </p:cNvSpPr>
          <p:nvPr>
            <p:ph type="sldNum" sz="quarter" idx="12"/>
          </p:nvPr>
        </p:nvSpPr>
        <p:spPr/>
        <p:txBody>
          <a:bodyPr/>
          <a:lstStyle/>
          <a:p>
            <a:fld id="{5DD6F1BA-2510-46FC-9346-AB1F3CA1593B}" type="slidenum">
              <a:rPr lang="it-IT" smtClean="0"/>
              <a:t>125</a:t>
            </a:fld>
            <a:endParaRPr lang="it-IT" dirty="0"/>
          </a:p>
        </p:txBody>
      </p:sp>
      <p:sp>
        <p:nvSpPr>
          <p:cNvPr id="6" name="Segnaposto contenuto 5">
            <a:extLst>
              <a:ext uri="{FF2B5EF4-FFF2-40B4-BE49-F238E27FC236}">
                <a16:creationId xmlns:a16="http://schemas.microsoft.com/office/drawing/2014/main" id="{700A373A-2EA8-50BC-06D1-F3C5FB0C88BD}"/>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233920246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40C9F-B1B5-4AF5-BDD2-52670152370D}"/>
              </a:ext>
            </a:extLst>
          </p:cNvPr>
          <p:cNvSpPr>
            <a:spLocks noGrp="1"/>
          </p:cNvSpPr>
          <p:nvPr>
            <p:ph type="title"/>
          </p:nvPr>
        </p:nvSpPr>
        <p:spPr/>
        <p:txBody>
          <a:bodyPr/>
          <a:lstStyle/>
          <a:p>
            <a:r>
              <a:rPr lang="en-US" noProof="0" dirty="0"/>
              <a:t>Storage: access frequency (AWS)</a:t>
            </a:r>
          </a:p>
        </p:txBody>
      </p:sp>
      <p:sp>
        <p:nvSpPr>
          <p:cNvPr id="4" name="Footer Placeholder 3">
            <a:extLst>
              <a:ext uri="{FF2B5EF4-FFF2-40B4-BE49-F238E27FC236}">
                <a16:creationId xmlns:a16="http://schemas.microsoft.com/office/drawing/2014/main" id="{B76DB2A9-CBE3-4167-96A7-CC7413F92B43}"/>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AD88D761-CF00-4D1F-B7BA-C23D2F2BAA09}"/>
              </a:ext>
            </a:extLst>
          </p:cNvPr>
          <p:cNvSpPr>
            <a:spLocks noGrp="1"/>
          </p:cNvSpPr>
          <p:nvPr>
            <p:ph type="sldNum" sz="quarter" idx="12"/>
          </p:nvPr>
        </p:nvSpPr>
        <p:spPr/>
        <p:txBody>
          <a:bodyPr/>
          <a:lstStyle/>
          <a:p>
            <a:fld id="{5DD6F1BA-2510-46FC-9346-AB1F3CA1593B}" type="slidenum">
              <a:rPr lang="it-IT" smtClean="0"/>
              <a:t>126</a:t>
            </a:fld>
            <a:endParaRPr lang="it-IT" dirty="0"/>
          </a:p>
        </p:txBody>
      </p:sp>
      <p:sp>
        <p:nvSpPr>
          <p:cNvPr id="9" name="TextBox 8">
            <a:extLst>
              <a:ext uri="{FF2B5EF4-FFF2-40B4-BE49-F238E27FC236}">
                <a16:creationId xmlns:a16="http://schemas.microsoft.com/office/drawing/2014/main" id="{C2F01E16-85B7-4706-8D0C-229E73943FB4}"/>
              </a:ext>
            </a:extLst>
          </p:cNvPr>
          <p:cNvSpPr txBox="1"/>
          <p:nvPr/>
        </p:nvSpPr>
        <p:spPr>
          <a:xfrm>
            <a:off x="838200" y="6311900"/>
            <a:ext cx="6096000" cy="276999"/>
          </a:xfrm>
          <a:prstGeom prst="rect">
            <a:avLst/>
          </a:prstGeom>
          <a:noFill/>
        </p:spPr>
        <p:txBody>
          <a:bodyPr wrap="square">
            <a:spAutoFit/>
          </a:bodyPr>
          <a:lstStyle/>
          <a:p>
            <a:r>
              <a:rPr lang="en-US" sz="1200" dirty="0">
                <a:latin typeface="Helvetica" panose="020B0604020202020204" pitchFamily="34" charset="0"/>
                <a:cs typeface="Helvetica" panose="020B0604020202020204" pitchFamily="34" charset="0"/>
                <a:hlinkClick r:id="rId2"/>
              </a:rPr>
              <a:t>https://aws.amazon.com/s3/storage-classes/</a:t>
            </a:r>
            <a:endParaRPr lang="en-US" sz="1200" dirty="0">
              <a:latin typeface="Helvetica" panose="020B0604020202020204" pitchFamily="34" charset="0"/>
              <a:cs typeface="Helvetica" panose="020B0604020202020204" pitchFamily="34" charset="0"/>
            </a:endParaRPr>
          </a:p>
        </p:txBody>
      </p:sp>
      <p:sp>
        <p:nvSpPr>
          <p:cNvPr id="16" name="Content Placeholder 15">
            <a:extLst>
              <a:ext uri="{FF2B5EF4-FFF2-40B4-BE49-F238E27FC236}">
                <a16:creationId xmlns:a16="http://schemas.microsoft.com/office/drawing/2014/main" id="{9DB2E9D7-36EA-4410-81FC-FE4AE7F228BA}"/>
              </a:ext>
            </a:extLst>
          </p:cNvPr>
          <p:cNvSpPr>
            <a:spLocks noGrp="1"/>
          </p:cNvSpPr>
          <p:nvPr>
            <p:ph sz="half" idx="1"/>
          </p:nvPr>
        </p:nvSpPr>
        <p:spPr>
          <a:xfrm>
            <a:off x="838200" y="1825625"/>
            <a:ext cx="5334000" cy="4351338"/>
          </a:xfrm>
        </p:spPr>
        <p:txBody>
          <a:bodyPr/>
          <a:lstStyle/>
          <a:p>
            <a:r>
              <a:rPr lang="en-US" noProof="0" dirty="0"/>
              <a:t>Object storage (AWS S3) </a:t>
            </a:r>
            <a:r>
              <a:rPr lang="en-US" b="1" noProof="0" dirty="0"/>
              <a:t>classes</a:t>
            </a:r>
          </a:p>
          <a:p>
            <a:pPr lvl="1"/>
            <a:r>
              <a:rPr lang="en-US" b="1" noProof="0" dirty="0"/>
              <a:t>Standard</a:t>
            </a:r>
            <a:r>
              <a:rPr lang="en-US" noProof="0" dirty="0"/>
              <a:t>: general purpose</a:t>
            </a:r>
          </a:p>
          <a:p>
            <a:pPr lvl="1"/>
            <a:r>
              <a:rPr lang="en-US" b="1" noProof="0" dirty="0"/>
              <a:t>Infrequent</a:t>
            </a:r>
            <a:r>
              <a:rPr lang="en-US" noProof="0" dirty="0"/>
              <a:t> (rapid) </a:t>
            </a:r>
            <a:r>
              <a:rPr lang="en-US" b="1" noProof="0" dirty="0"/>
              <a:t>access</a:t>
            </a:r>
          </a:p>
          <a:p>
            <a:pPr lvl="1"/>
            <a:r>
              <a:rPr lang="en-US" b="1" noProof="0" dirty="0"/>
              <a:t>One Zone-IA</a:t>
            </a:r>
            <a:r>
              <a:rPr lang="en-US" noProof="0" dirty="0"/>
              <a:t>: lower-cost option for infrequently accessed data that do not require high availability and resilience</a:t>
            </a:r>
          </a:p>
          <a:p>
            <a:pPr lvl="1"/>
            <a:r>
              <a:rPr lang="en-US" b="1" noProof="0" dirty="0"/>
              <a:t>Glacier</a:t>
            </a:r>
            <a:r>
              <a:rPr lang="en-US" noProof="0" dirty="0"/>
              <a:t>: low-cost storage class for data archiving, three retrieval options that range from a few minutes to hours</a:t>
            </a:r>
          </a:p>
          <a:p>
            <a:pPr lvl="1"/>
            <a:r>
              <a:rPr lang="en-US" b="1" noProof="0" dirty="0"/>
              <a:t>Deep Glacier</a:t>
            </a:r>
            <a:r>
              <a:rPr lang="en-US" noProof="0" dirty="0"/>
              <a:t>: long-term retention for data accessed once or twice in a year. E.g., retain data sets for 10 years or longer</a:t>
            </a:r>
          </a:p>
          <a:p>
            <a:pPr lvl="1"/>
            <a:r>
              <a:rPr lang="en-US" b="1" noProof="0" dirty="0"/>
              <a:t>Intelligent-Tiering</a:t>
            </a:r>
            <a:r>
              <a:rPr lang="en-US" noProof="0" dirty="0"/>
              <a:t>: move objects between access tiers when access patterns change</a:t>
            </a:r>
          </a:p>
        </p:txBody>
      </p:sp>
      <p:pic>
        <p:nvPicPr>
          <p:cNvPr id="19" name="Content Placeholder 12">
            <a:extLst>
              <a:ext uri="{FF2B5EF4-FFF2-40B4-BE49-F238E27FC236}">
                <a16:creationId xmlns:a16="http://schemas.microsoft.com/office/drawing/2014/main" id="{CD5B2759-5B09-4363-8871-F5AD42098E9A}"/>
              </a:ext>
            </a:extLst>
          </p:cNvPr>
          <p:cNvPicPr>
            <a:picLocks noGrp="1" noChangeAspect="1"/>
          </p:cNvPicPr>
          <p:nvPr>
            <p:ph sz="half" idx="2"/>
          </p:nvPr>
        </p:nvPicPr>
        <p:blipFill>
          <a:blip r:embed="rId3"/>
          <a:stretch>
            <a:fillRect/>
          </a:stretch>
        </p:blipFill>
        <p:spPr>
          <a:xfrm>
            <a:off x="6172200" y="2112784"/>
            <a:ext cx="5181600" cy="377702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70001881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40C9F-B1B5-4AF5-BDD2-52670152370D}"/>
              </a:ext>
            </a:extLst>
          </p:cNvPr>
          <p:cNvSpPr>
            <a:spLocks noGrp="1"/>
          </p:cNvSpPr>
          <p:nvPr>
            <p:ph type="title"/>
          </p:nvPr>
        </p:nvSpPr>
        <p:spPr>
          <a:xfrm>
            <a:off x="838200" y="365125"/>
            <a:ext cx="10515600" cy="1325563"/>
          </a:xfrm>
        </p:spPr>
        <p:txBody>
          <a:bodyPr/>
          <a:lstStyle/>
          <a:p>
            <a:r>
              <a:rPr lang="en-US" noProof="0" dirty="0"/>
              <a:t>Storage: access frequency (AWS)</a:t>
            </a:r>
          </a:p>
        </p:txBody>
      </p:sp>
      <p:sp>
        <p:nvSpPr>
          <p:cNvPr id="6" name="Content Placeholder 5">
            <a:extLst>
              <a:ext uri="{FF2B5EF4-FFF2-40B4-BE49-F238E27FC236}">
                <a16:creationId xmlns:a16="http://schemas.microsoft.com/office/drawing/2014/main" id="{DF02907C-598A-405C-BB0E-89F52E4F1DD2}"/>
              </a:ext>
            </a:extLst>
          </p:cNvPr>
          <p:cNvSpPr>
            <a:spLocks noGrp="1"/>
          </p:cNvSpPr>
          <p:nvPr>
            <p:ph sz="half" idx="1"/>
          </p:nvPr>
        </p:nvSpPr>
        <p:spPr>
          <a:xfrm>
            <a:off x="838200" y="1825625"/>
            <a:ext cx="5181600" cy="4351338"/>
          </a:xfrm>
        </p:spPr>
        <p:txBody>
          <a:bodyPr/>
          <a:lstStyle/>
          <a:p>
            <a:pPr lvl="0"/>
            <a:r>
              <a:rPr lang="en-US" altLang="en-US" b="1" noProof="0" dirty="0"/>
              <a:t>Lifecycle</a:t>
            </a:r>
            <a:r>
              <a:rPr lang="en-US" altLang="en-US" noProof="0" dirty="0"/>
              <a:t> configuration</a:t>
            </a:r>
          </a:p>
          <a:p>
            <a:pPr lvl="1"/>
            <a:r>
              <a:rPr lang="en-US" altLang="en-US" noProof="0" dirty="0"/>
              <a:t>A set of rules that define actions that Amazon S3 applies to a group of objects</a:t>
            </a:r>
          </a:p>
          <a:p>
            <a:pPr lvl="0"/>
            <a:r>
              <a:rPr lang="en-US" altLang="en-US" noProof="0" dirty="0"/>
              <a:t>Two types of actions: </a:t>
            </a:r>
          </a:p>
          <a:p>
            <a:pPr lvl="1"/>
            <a:r>
              <a:rPr lang="en-US" altLang="en-US" b="1" noProof="0" dirty="0"/>
              <a:t>Transition: </a:t>
            </a:r>
            <a:r>
              <a:rPr lang="en-US" altLang="en-US" noProof="0" dirty="0"/>
              <a:t>when objects transition to another storage class. E.g., archive objects to the S3 Glacier storage class one year after creating them</a:t>
            </a:r>
          </a:p>
          <a:p>
            <a:pPr lvl="1"/>
            <a:r>
              <a:rPr lang="en-US" altLang="en-US" b="1" noProof="0" dirty="0"/>
              <a:t>Expiration</a:t>
            </a:r>
            <a:r>
              <a:rPr lang="en-US" altLang="en-US" noProof="0" dirty="0"/>
              <a:t>: when objects expire. Amazon S3 deletes expired objects on your behalf</a:t>
            </a:r>
          </a:p>
          <a:p>
            <a:endParaRPr lang="en-US" noProof="0" dirty="0"/>
          </a:p>
        </p:txBody>
      </p:sp>
      <p:pic>
        <p:nvPicPr>
          <p:cNvPr id="19" name="Content Placeholder 12">
            <a:extLst>
              <a:ext uri="{FF2B5EF4-FFF2-40B4-BE49-F238E27FC236}">
                <a16:creationId xmlns:a16="http://schemas.microsoft.com/office/drawing/2014/main" id="{CD5B2759-5B09-4363-8871-F5AD42098E9A}"/>
              </a:ext>
            </a:extLst>
          </p:cNvPr>
          <p:cNvPicPr>
            <a:picLocks noGrp="1" noChangeAspect="1"/>
          </p:cNvPicPr>
          <p:nvPr>
            <p:ph sz="half" idx="2"/>
          </p:nvPr>
        </p:nvPicPr>
        <p:blipFill>
          <a:blip r:embed="rId2"/>
          <a:stretch>
            <a:fillRect/>
          </a:stretch>
        </p:blipFill>
        <p:spPr>
          <a:xfrm>
            <a:off x="6172200" y="2112784"/>
            <a:ext cx="5181600" cy="3777020"/>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B76DB2A9-CBE3-4167-96A7-CC7413F92B43}"/>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AD88D761-CF00-4D1F-B7BA-C23D2F2BAA09}"/>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127</a:t>
            </a:fld>
            <a:endParaRPr lang="it-IT" dirty="0"/>
          </a:p>
        </p:txBody>
      </p:sp>
      <p:sp>
        <p:nvSpPr>
          <p:cNvPr id="20" name="Arrow: Up 19">
            <a:extLst>
              <a:ext uri="{FF2B5EF4-FFF2-40B4-BE49-F238E27FC236}">
                <a16:creationId xmlns:a16="http://schemas.microsoft.com/office/drawing/2014/main" id="{4350BABF-0B06-4707-B9E6-F52F973D9404}"/>
              </a:ext>
            </a:extLst>
          </p:cNvPr>
          <p:cNvSpPr/>
          <p:nvPr/>
        </p:nvSpPr>
        <p:spPr>
          <a:xfrm rot="5400000">
            <a:off x="8839200" y="982298"/>
            <a:ext cx="426720" cy="3103865"/>
          </a:xfrm>
          <a:prstGeom prst="upArrow">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lIns="0" tIns="0" rIns="0" bIns="0" rtlCol="0" anchor="ctr"/>
          <a:lstStyle/>
          <a:p>
            <a:pPr algn="ctr"/>
            <a:r>
              <a:rPr lang="en-US" dirty="0">
                <a:latin typeface="Helvetica" panose="020B0604020202020204" pitchFamily="34" charset="0"/>
                <a:cs typeface="Helvetica" panose="020B0604020202020204" pitchFamily="34" charset="0"/>
              </a:rPr>
              <a:t>Transition</a:t>
            </a:r>
          </a:p>
        </p:txBody>
      </p:sp>
      <p:sp>
        <p:nvSpPr>
          <p:cNvPr id="21" name="Content Placeholder 13">
            <a:extLst>
              <a:ext uri="{FF2B5EF4-FFF2-40B4-BE49-F238E27FC236}">
                <a16:creationId xmlns:a16="http://schemas.microsoft.com/office/drawing/2014/main" id="{166E73D4-DC04-4EE3-BC98-A944D8E74EF2}"/>
              </a:ext>
            </a:extLst>
          </p:cNvPr>
          <p:cNvSpPr txBox="1">
            <a:spLocks/>
          </p:cNvSpPr>
          <p:nvPr/>
        </p:nvSpPr>
        <p:spPr>
          <a:xfrm>
            <a:off x="838200" y="6051837"/>
            <a:ext cx="10515600" cy="304513"/>
          </a:xfrm>
          <a:prstGeom prst="rect">
            <a:avLst/>
          </a:prstGeom>
        </p:spPr>
        <p:txBody>
          <a:bodyPr/>
          <a:lstStyle>
            <a:lvl1pPr marL="0" indent="0" algn="l" defTabSz="914400" rtl="0" eaLnBrk="1" latinLnBrk="0" hangingPunct="1">
              <a:lnSpc>
                <a:spcPct val="90000"/>
              </a:lnSpc>
              <a:spcBef>
                <a:spcPts val="1000"/>
              </a:spcBef>
              <a:buFont typeface="Wingdings" panose="05000000000000000000" pitchFamily="2" charset="2"/>
              <a:buNone/>
              <a:defRPr sz="24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dirty="0">
                <a:latin typeface="Helvetica" panose="020B0604020202020204" pitchFamily="34" charset="0"/>
                <a:cs typeface="Helvetica" panose="020B0604020202020204" pitchFamily="34" charset="0"/>
                <a:hlinkClick r:id="rId3"/>
              </a:rPr>
              <a:t>https://docs.aws.amazon.com/AmazonS3/latest/userguide/object-lifecycle-mgmt.html</a:t>
            </a:r>
            <a:endParaRPr lang="en-US" sz="1200"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2402143154"/>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normAutofit fontScale="90000"/>
          </a:bodyPr>
          <a:lstStyle/>
          <a:p>
            <a:r>
              <a:rPr lang="en-US" noProof="0" dirty="0"/>
              <a:t>Storage: access frequency (Google Cloud)</a:t>
            </a:r>
          </a:p>
        </p:txBody>
      </p:sp>
      <p:pic>
        <p:nvPicPr>
          <p:cNvPr id="3" name="Content Placeholder 2" descr="Table&#10;&#10;Description automatically generated">
            <a:extLst>
              <a:ext uri="{FF2B5EF4-FFF2-40B4-BE49-F238E27FC236}">
                <a16:creationId xmlns:a16="http://schemas.microsoft.com/office/drawing/2014/main" id="{80EC7047-3446-4465-848F-D2F696704E0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492676" y="4386799"/>
            <a:ext cx="4220999" cy="1528513"/>
          </a:xfrm>
        </p:spPr>
      </p:pic>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128</a:t>
            </a:fld>
            <a:endParaRPr lang="it-IT" dirty="0"/>
          </a:p>
        </p:txBody>
      </p:sp>
      <p:sp>
        <p:nvSpPr>
          <p:cNvPr id="14" name="Content Placeholder 13">
            <a:extLst>
              <a:ext uri="{FF2B5EF4-FFF2-40B4-BE49-F238E27FC236}">
                <a16:creationId xmlns:a16="http://schemas.microsoft.com/office/drawing/2014/main" id="{00A77ECB-A69F-46AB-BB9A-3CC5060C3BB4}"/>
              </a:ext>
            </a:extLst>
          </p:cNvPr>
          <p:cNvSpPr>
            <a:spLocks noGrp="1"/>
          </p:cNvSpPr>
          <p:nvPr>
            <p:ph idx="4294967295"/>
          </p:nvPr>
        </p:nvSpPr>
        <p:spPr>
          <a:xfrm>
            <a:off x="838200" y="6051837"/>
            <a:ext cx="10515600" cy="304513"/>
          </a:xfrm>
        </p:spPr>
        <p:txBody>
          <a:bodyPr/>
          <a:lstStyle/>
          <a:p>
            <a:r>
              <a:rPr lang="en-US" sz="1200" noProof="0" dirty="0">
                <a:latin typeface="Helvetica" panose="020B0604020202020204" pitchFamily="34" charset="0"/>
                <a:cs typeface="Helvetica" panose="020B0604020202020204" pitchFamily="34" charset="0"/>
                <a:hlinkClick r:id="rId3"/>
              </a:rPr>
              <a:t>https://cloud.google.com/blog/products/storage-data-transfer/archive-storage-class-for-coldest-data-now-available</a:t>
            </a:r>
            <a:endParaRPr lang="en-US" sz="1200" noProof="0" dirty="0">
              <a:latin typeface="Helvetica" panose="020B0604020202020204" pitchFamily="34" charset="0"/>
              <a:cs typeface="Helvetica" panose="020B0604020202020204" pitchFamily="34" charset="0"/>
            </a:endParaRPr>
          </a:p>
        </p:txBody>
      </p:sp>
      <p:pic>
        <p:nvPicPr>
          <p:cNvPr id="11" name="Picture 10" descr="Graphical user interface&#10;&#10;Description automatically generated with medium confidence">
            <a:extLst>
              <a:ext uri="{FF2B5EF4-FFF2-40B4-BE49-F238E27FC236}">
                <a16:creationId xmlns:a16="http://schemas.microsoft.com/office/drawing/2014/main" id="{C7AC82B1-6563-4DCE-8371-50154EF8DA3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3334" y="1587480"/>
            <a:ext cx="7259216" cy="3567386"/>
          </a:xfrm>
          <a:prstGeom prst="rect">
            <a:avLst/>
          </a:prstGeom>
        </p:spPr>
      </p:pic>
    </p:spTree>
    <p:extLst>
      <p:ext uri="{BB962C8B-B14F-4D97-AF65-F5344CB8AC3E}">
        <p14:creationId xmlns:p14="http://schemas.microsoft.com/office/powerpoint/2010/main" val="4015197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513D5BB-A6D5-3C93-370E-5C80A1FEC47A}"/>
              </a:ext>
            </a:extLst>
          </p:cNvPr>
          <p:cNvSpPr>
            <a:spLocks noGrp="1"/>
          </p:cNvSpPr>
          <p:nvPr>
            <p:ph type="title"/>
          </p:nvPr>
        </p:nvSpPr>
        <p:spPr/>
        <p:txBody>
          <a:bodyPr/>
          <a:lstStyle/>
          <a:p>
            <a:r>
              <a:rPr lang="en-US" dirty="0"/>
              <a:t>Organizing the data lake</a:t>
            </a:r>
          </a:p>
        </p:txBody>
      </p:sp>
      <p:sp>
        <p:nvSpPr>
          <p:cNvPr id="3" name="Segnaposto contenuto 2">
            <a:extLst>
              <a:ext uri="{FF2B5EF4-FFF2-40B4-BE49-F238E27FC236}">
                <a16:creationId xmlns:a16="http://schemas.microsoft.com/office/drawing/2014/main" id="{363ACA48-8928-1DF3-4BAB-356F923CB16B}"/>
              </a:ext>
            </a:extLst>
          </p:cNvPr>
          <p:cNvSpPr>
            <a:spLocks noGrp="1"/>
          </p:cNvSpPr>
          <p:nvPr>
            <p:ph sz="half" idx="1"/>
          </p:nvPr>
        </p:nvSpPr>
        <p:spPr/>
        <p:txBody>
          <a:bodyPr/>
          <a:lstStyle/>
          <a:p>
            <a:r>
              <a:rPr lang="en-US" dirty="0"/>
              <a:t>Having a consistent principles on how to organize your data is important</a:t>
            </a:r>
          </a:p>
          <a:p>
            <a:pPr lvl="1"/>
            <a:r>
              <a:rPr lang="en-US" dirty="0"/>
              <a:t>To build standardized pipelines with the same design with regard to where read/write data</a:t>
            </a:r>
          </a:p>
          <a:p>
            <a:pPr lvl="1"/>
            <a:r>
              <a:rPr lang="en-US" dirty="0"/>
              <a:t>Standardization makes it easier to manage your pipelines at scale</a:t>
            </a:r>
          </a:p>
          <a:p>
            <a:pPr lvl="1"/>
            <a:r>
              <a:rPr lang="en-US" dirty="0"/>
              <a:t>Helps data users search for data in the storage and understand exactly to find what they need</a:t>
            </a:r>
          </a:p>
          <a:p>
            <a:pPr lvl="1"/>
            <a:r>
              <a:rPr lang="en-US" dirty="0"/>
              <a:t>Decoupling storage from processing</a:t>
            </a:r>
          </a:p>
          <a:p>
            <a:endParaRPr lang="en-US" dirty="0"/>
          </a:p>
          <a:p>
            <a:pPr lvl="1"/>
            <a:endParaRPr lang="en-US" dirty="0"/>
          </a:p>
        </p:txBody>
      </p:sp>
      <p:sp>
        <p:nvSpPr>
          <p:cNvPr id="6" name="Segnaposto contenuto 5">
            <a:extLst>
              <a:ext uri="{FF2B5EF4-FFF2-40B4-BE49-F238E27FC236}">
                <a16:creationId xmlns:a16="http://schemas.microsoft.com/office/drawing/2014/main" id="{BCE287B0-E422-2911-63E5-3CAAC61E102C}"/>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F6C1B596-0FE3-60F6-E53F-E958829C54A4}"/>
              </a:ext>
            </a:extLst>
          </p:cNvPr>
          <p:cNvSpPr>
            <a:spLocks noGrp="1"/>
          </p:cNvSpPr>
          <p:nvPr>
            <p:ph type="ftr" sz="quarter" idx="11"/>
          </p:nvPr>
        </p:nvSpPr>
        <p:spPr/>
        <p:txBody>
          <a:bodyPr/>
          <a:lstStyle/>
          <a:p>
            <a:pPr algn="l"/>
            <a:r>
              <a:rPr lang="en-US" dirty="0"/>
              <a:t>Matteo Francia – University of Bologna</a:t>
            </a:r>
          </a:p>
        </p:txBody>
      </p:sp>
      <p:sp>
        <p:nvSpPr>
          <p:cNvPr id="5" name="Segnaposto numero diapositiva 4">
            <a:extLst>
              <a:ext uri="{FF2B5EF4-FFF2-40B4-BE49-F238E27FC236}">
                <a16:creationId xmlns:a16="http://schemas.microsoft.com/office/drawing/2014/main" id="{A602E24B-8CA1-F65D-D738-20BCDFF2439B}"/>
              </a:ext>
            </a:extLst>
          </p:cNvPr>
          <p:cNvSpPr>
            <a:spLocks noGrp="1"/>
          </p:cNvSpPr>
          <p:nvPr>
            <p:ph type="sldNum" sz="quarter" idx="12"/>
          </p:nvPr>
        </p:nvSpPr>
        <p:spPr/>
        <p:txBody>
          <a:bodyPr/>
          <a:lstStyle/>
          <a:p>
            <a:fld id="{5DD6F1BA-2510-46FC-9346-AB1F3CA1593B}" type="slidenum">
              <a:rPr lang="en-US" smtClean="0"/>
              <a:t>129</a:t>
            </a:fld>
            <a:endParaRPr lang="en-US" dirty="0"/>
          </a:p>
        </p:txBody>
      </p:sp>
      <p:sp>
        <p:nvSpPr>
          <p:cNvPr id="7" name="Segnaposto contenuto 6">
            <a:extLst>
              <a:ext uri="{FF2B5EF4-FFF2-40B4-BE49-F238E27FC236}">
                <a16:creationId xmlns:a16="http://schemas.microsoft.com/office/drawing/2014/main" id="{92F3B33E-BBE4-46A1-5654-BDBF73D11440}"/>
              </a:ext>
            </a:extLst>
          </p:cNvPr>
          <p:cNvSpPr>
            <a:spLocks noGrp="1"/>
          </p:cNvSpPr>
          <p:nvPr>
            <p:ph idx="13"/>
          </p:nvPr>
        </p:nvSpPr>
        <p:spPr/>
        <p:txBody>
          <a:bodyPr/>
          <a:lstStyle/>
          <a:p>
            <a:endParaRPr lang="en-US" dirty="0"/>
          </a:p>
        </p:txBody>
      </p:sp>
      <p:sp>
        <p:nvSpPr>
          <p:cNvPr id="25" name="Rettangolo 24">
            <a:extLst>
              <a:ext uri="{FF2B5EF4-FFF2-40B4-BE49-F238E27FC236}">
                <a16:creationId xmlns:a16="http://schemas.microsoft.com/office/drawing/2014/main" id="{F029C055-3286-2031-F06F-12A5F730B0E9}"/>
              </a:ext>
            </a:extLst>
          </p:cNvPr>
          <p:cNvSpPr/>
          <p:nvPr/>
        </p:nvSpPr>
        <p:spPr>
          <a:xfrm>
            <a:off x="8209575" y="1885095"/>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Landing</a:t>
            </a:r>
          </a:p>
        </p:txBody>
      </p:sp>
      <p:sp>
        <p:nvSpPr>
          <p:cNvPr id="26" name="Rettangolo 25">
            <a:extLst>
              <a:ext uri="{FF2B5EF4-FFF2-40B4-BE49-F238E27FC236}">
                <a16:creationId xmlns:a16="http://schemas.microsoft.com/office/drawing/2014/main" id="{68901C2F-4945-478A-FA9D-C8C45C6977D7}"/>
              </a:ext>
            </a:extLst>
          </p:cNvPr>
          <p:cNvSpPr/>
          <p:nvPr/>
        </p:nvSpPr>
        <p:spPr>
          <a:xfrm>
            <a:off x="8209575" y="2677931"/>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Staging</a:t>
            </a:r>
          </a:p>
        </p:txBody>
      </p:sp>
      <p:sp>
        <p:nvSpPr>
          <p:cNvPr id="27" name="Rettangolo 26">
            <a:extLst>
              <a:ext uri="{FF2B5EF4-FFF2-40B4-BE49-F238E27FC236}">
                <a16:creationId xmlns:a16="http://schemas.microsoft.com/office/drawing/2014/main" id="{175ECFE8-9A7A-D6DB-4A81-41041FC717A1}"/>
              </a:ext>
            </a:extLst>
          </p:cNvPr>
          <p:cNvSpPr/>
          <p:nvPr/>
        </p:nvSpPr>
        <p:spPr>
          <a:xfrm>
            <a:off x="8209575" y="3470767"/>
            <a:ext cx="1094445" cy="525800"/>
          </a:xfrm>
          <a:prstGeom prst="rect">
            <a:avLst/>
          </a:prstGeom>
          <a:no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Production</a:t>
            </a:r>
          </a:p>
        </p:txBody>
      </p:sp>
      <p:sp>
        <p:nvSpPr>
          <p:cNvPr id="28" name="Rettangolo 27">
            <a:extLst>
              <a:ext uri="{FF2B5EF4-FFF2-40B4-BE49-F238E27FC236}">
                <a16:creationId xmlns:a16="http://schemas.microsoft.com/office/drawing/2014/main" id="{8FC6C473-74F4-D4AB-86DD-F7CFD84B0C9F}"/>
              </a:ext>
            </a:extLst>
          </p:cNvPr>
          <p:cNvSpPr/>
          <p:nvPr/>
        </p:nvSpPr>
        <p:spPr>
          <a:xfrm>
            <a:off x="7582195" y="4263603"/>
            <a:ext cx="1094445" cy="525800"/>
          </a:xfrm>
          <a:prstGeom prst="rect">
            <a:avLst/>
          </a:prstGeom>
          <a:no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Data</a:t>
            </a:r>
            <a:br>
              <a:rPr lang="en-US" dirty="0">
                <a:latin typeface="Helvetica" panose="020B0604020202020204" pitchFamily="34" charset="0"/>
                <a:cs typeface="Helvetica" panose="020B0604020202020204" pitchFamily="34" charset="0"/>
              </a:rPr>
            </a:br>
            <a:r>
              <a:rPr lang="en-US" dirty="0">
                <a:latin typeface="Helvetica" panose="020B0604020202020204" pitchFamily="34" charset="0"/>
                <a:cs typeface="Helvetica" panose="020B0604020202020204" pitchFamily="34" charset="0"/>
              </a:rPr>
              <a:t>Product 1</a:t>
            </a:r>
          </a:p>
        </p:txBody>
      </p:sp>
      <p:sp>
        <p:nvSpPr>
          <p:cNvPr id="29" name="Rettangolo 28">
            <a:extLst>
              <a:ext uri="{FF2B5EF4-FFF2-40B4-BE49-F238E27FC236}">
                <a16:creationId xmlns:a16="http://schemas.microsoft.com/office/drawing/2014/main" id="{8A7AC218-506D-194D-B06D-8A89ABDAE4A4}"/>
              </a:ext>
            </a:extLst>
          </p:cNvPr>
          <p:cNvSpPr/>
          <p:nvPr/>
        </p:nvSpPr>
        <p:spPr>
          <a:xfrm>
            <a:off x="9010502" y="4263603"/>
            <a:ext cx="1094445" cy="525800"/>
          </a:xfrm>
          <a:prstGeom prst="rect">
            <a:avLst/>
          </a:prstGeom>
          <a:no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Data</a:t>
            </a:r>
            <a:br>
              <a:rPr lang="en-US" dirty="0">
                <a:latin typeface="Helvetica" panose="020B0604020202020204" pitchFamily="34" charset="0"/>
                <a:cs typeface="Helvetica" panose="020B0604020202020204" pitchFamily="34" charset="0"/>
              </a:rPr>
            </a:br>
            <a:r>
              <a:rPr lang="en-US" dirty="0">
                <a:latin typeface="Helvetica" panose="020B0604020202020204" pitchFamily="34" charset="0"/>
                <a:cs typeface="Helvetica" panose="020B0604020202020204" pitchFamily="34" charset="0"/>
              </a:rPr>
              <a:t>Product n</a:t>
            </a:r>
          </a:p>
        </p:txBody>
      </p:sp>
      <p:sp>
        <p:nvSpPr>
          <p:cNvPr id="30" name="Rettangolo 29">
            <a:extLst>
              <a:ext uri="{FF2B5EF4-FFF2-40B4-BE49-F238E27FC236}">
                <a16:creationId xmlns:a16="http://schemas.microsoft.com/office/drawing/2014/main" id="{6A6D795F-E4B5-56AB-AE10-5AA3B27A0752}"/>
              </a:ext>
            </a:extLst>
          </p:cNvPr>
          <p:cNvSpPr/>
          <p:nvPr/>
        </p:nvSpPr>
        <p:spPr>
          <a:xfrm>
            <a:off x="9915372" y="1885095"/>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Archive</a:t>
            </a:r>
          </a:p>
        </p:txBody>
      </p:sp>
      <p:sp>
        <p:nvSpPr>
          <p:cNvPr id="31" name="Rettangolo 30">
            <a:extLst>
              <a:ext uri="{FF2B5EF4-FFF2-40B4-BE49-F238E27FC236}">
                <a16:creationId xmlns:a16="http://schemas.microsoft.com/office/drawing/2014/main" id="{399D9B0C-F04D-EAAB-DF42-355B0FC3A503}"/>
              </a:ext>
            </a:extLst>
          </p:cNvPr>
          <p:cNvSpPr/>
          <p:nvPr/>
        </p:nvSpPr>
        <p:spPr>
          <a:xfrm>
            <a:off x="6487750" y="1885095"/>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Failed</a:t>
            </a:r>
          </a:p>
        </p:txBody>
      </p:sp>
      <p:sp>
        <p:nvSpPr>
          <p:cNvPr id="32" name="Freccia a destra 31">
            <a:extLst>
              <a:ext uri="{FF2B5EF4-FFF2-40B4-BE49-F238E27FC236}">
                <a16:creationId xmlns:a16="http://schemas.microsoft.com/office/drawing/2014/main" id="{C928E959-1DDC-D920-362C-A6D235B0681E}"/>
              </a:ext>
            </a:extLst>
          </p:cNvPr>
          <p:cNvSpPr/>
          <p:nvPr/>
        </p:nvSpPr>
        <p:spPr>
          <a:xfrm rot="5400000">
            <a:off x="8579588" y="2474544"/>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Freccia a destra 32">
            <a:extLst>
              <a:ext uri="{FF2B5EF4-FFF2-40B4-BE49-F238E27FC236}">
                <a16:creationId xmlns:a16="http://schemas.microsoft.com/office/drawing/2014/main" id="{FB468078-EDF6-BD8A-6FF6-4EBA188C02AD}"/>
              </a:ext>
            </a:extLst>
          </p:cNvPr>
          <p:cNvSpPr/>
          <p:nvPr/>
        </p:nvSpPr>
        <p:spPr>
          <a:xfrm rot="5400000">
            <a:off x="8579588" y="3247586"/>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Freccia a destra 33">
            <a:extLst>
              <a:ext uri="{FF2B5EF4-FFF2-40B4-BE49-F238E27FC236}">
                <a16:creationId xmlns:a16="http://schemas.microsoft.com/office/drawing/2014/main" id="{2F124A2B-326C-21ED-A82E-4762B9E512AE}"/>
              </a:ext>
            </a:extLst>
          </p:cNvPr>
          <p:cNvSpPr/>
          <p:nvPr/>
        </p:nvSpPr>
        <p:spPr>
          <a:xfrm rot="5400000">
            <a:off x="8222156" y="404604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Freccia a destra 34">
            <a:extLst>
              <a:ext uri="{FF2B5EF4-FFF2-40B4-BE49-F238E27FC236}">
                <a16:creationId xmlns:a16="http://schemas.microsoft.com/office/drawing/2014/main" id="{1CEE320D-180F-ECFD-5404-D429C793D96E}"/>
              </a:ext>
            </a:extLst>
          </p:cNvPr>
          <p:cNvSpPr/>
          <p:nvPr/>
        </p:nvSpPr>
        <p:spPr>
          <a:xfrm rot="5400000">
            <a:off x="8943102" y="405925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Cilindro 35">
            <a:extLst>
              <a:ext uri="{FF2B5EF4-FFF2-40B4-BE49-F238E27FC236}">
                <a16:creationId xmlns:a16="http://schemas.microsoft.com/office/drawing/2014/main" id="{8E5D67BE-FC82-083C-E4BE-571D92079D50}"/>
              </a:ext>
            </a:extLst>
          </p:cNvPr>
          <p:cNvSpPr/>
          <p:nvPr/>
        </p:nvSpPr>
        <p:spPr>
          <a:xfrm>
            <a:off x="8262344" y="5056438"/>
            <a:ext cx="988907" cy="755400"/>
          </a:xfrm>
          <a:prstGeom prst="can">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en-US" dirty="0"/>
              <a:t>DWH</a:t>
            </a:r>
          </a:p>
        </p:txBody>
      </p:sp>
      <p:sp>
        <p:nvSpPr>
          <p:cNvPr id="37" name="Freccia a destra 36">
            <a:extLst>
              <a:ext uri="{FF2B5EF4-FFF2-40B4-BE49-F238E27FC236}">
                <a16:creationId xmlns:a16="http://schemas.microsoft.com/office/drawing/2014/main" id="{5C32D9AF-190A-35FF-DBEB-D609418F92A8}"/>
              </a:ext>
            </a:extLst>
          </p:cNvPr>
          <p:cNvSpPr/>
          <p:nvPr/>
        </p:nvSpPr>
        <p:spPr>
          <a:xfrm rot="5400000">
            <a:off x="8222156" y="493357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Freccia a destra 37">
            <a:extLst>
              <a:ext uri="{FF2B5EF4-FFF2-40B4-BE49-F238E27FC236}">
                <a16:creationId xmlns:a16="http://schemas.microsoft.com/office/drawing/2014/main" id="{64001B12-ECC6-F243-5CD4-40133CC4924D}"/>
              </a:ext>
            </a:extLst>
          </p:cNvPr>
          <p:cNvSpPr/>
          <p:nvPr/>
        </p:nvSpPr>
        <p:spPr>
          <a:xfrm>
            <a:off x="9417710" y="2063782"/>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9" name="Connettore 2 38">
            <a:extLst>
              <a:ext uri="{FF2B5EF4-FFF2-40B4-BE49-F238E27FC236}">
                <a16:creationId xmlns:a16="http://schemas.microsoft.com/office/drawing/2014/main" id="{E7DD2D1D-2648-2AAC-E27D-48F2C18353CC}"/>
              </a:ext>
            </a:extLst>
          </p:cNvPr>
          <p:cNvCxnSpPr>
            <a:stCxn id="26" idx="1"/>
            <a:endCxn id="31" idx="2"/>
          </p:cNvCxnSpPr>
          <p:nvPr/>
        </p:nvCxnSpPr>
        <p:spPr>
          <a:xfrm flipH="1" flipV="1">
            <a:off x="7034973" y="2410895"/>
            <a:ext cx="1174602" cy="529936"/>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cxnSp>
        <p:nvCxnSpPr>
          <p:cNvPr id="40" name="Connettore 2 39">
            <a:extLst>
              <a:ext uri="{FF2B5EF4-FFF2-40B4-BE49-F238E27FC236}">
                <a16:creationId xmlns:a16="http://schemas.microsoft.com/office/drawing/2014/main" id="{A04AD9C0-54B6-E9E5-FA3F-A78AA5DAED1B}"/>
              </a:ext>
            </a:extLst>
          </p:cNvPr>
          <p:cNvCxnSpPr>
            <a:cxnSpLocks/>
            <a:stCxn id="27" idx="1"/>
            <a:endCxn id="31" idx="2"/>
          </p:cNvCxnSpPr>
          <p:nvPr/>
        </p:nvCxnSpPr>
        <p:spPr>
          <a:xfrm flipH="1" flipV="1">
            <a:off x="7034973" y="2410895"/>
            <a:ext cx="1174602" cy="1322772"/>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cxnSp>
        <p:nvCxnSpPr>
          <p:cNvPr id="41" name="Connettore 2 40">
            <a:extLst>
              <a:ext uri="{FF2B5EF4-FFF2-40B4-BE49-F238E27FC236}">
                <a16:creationId xmlns:a16="http://schemas.microsoft.com/office/drawing/2014/main" id="{C54E0D17-B4F9-9F77-E11A-C4975D0F2B90}"/>
              </a:ext>
            </a:extLst>
          </p:cNvPr>
          <p:cNvCxnSpPr>
            <a:cxnSpLocks/>
            <a:stCxn id="28" idx="0"/>
            <a:endCxn id="31" idx="2"/>
          </p:cNvCxnSpPr>
          <p:nvPr/>
        </p:nvCxnSpPr>
        <p:spPr>
          <a:xfrm flipH="1" flipV="1">
            <a:off x="7034973" y="2410895"/>
            <a:ext cx="1094445" cy="1852708"/>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sp>
        <p:nvSpPr>
          <p:cNvPr id="42" name="Freccia a destra 41">
            <a:extLst>
              <a:ext uri="{FF2B5EF4-FFF2-40B4-BE49-F238E27FC236}">
                <a16:creationId xmlns:a16="http://schemas.microsoft.com/office/drawing/2014/main" id="{59DE8C7F-28E3-1CEF-1A5A-40BC1F8CAA97}"/>
              </a:ext>
            </a:extLst>
          </p:cNvPr>
          <p:cNvSpPr/>
          <p:nvPr/>
        </p:nvSpPr>
        <p:spPr>
          <a:xfrm rot="5400000">
            <a:off x="8943102" y="4941249"/>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3" name="Connettore 2 42">
            <a:extLst>
              <a:ext uri="{FF2B5EF4-FFF2-40B4-BE49-F238E27FC236}">
                <a16:creationId xmlns:a16="http://schemas.microsoft.com/office/drawing/2014/main" id="{1A5423B2-74FA-8EA6-CDB0-2FF046F01202}"/>
              </a:ext>
            </a:extLst>
          </p:cNvPr>
          <p:cNvCxnSpPr>
            <a:stCxn id="27" idx="2"/>
            <a:endCxn id="36" idx="1"/>
          </p:cNvCxnSpPr>
          <p:nvPr/>
        </p:nvCxnSpPr>
        <p:spPr>
          <a:xfrm>
            <a:off x="8756798" y="3996567"/>
            <a:ext cx="0" cy="1059871"/>
          </a:xfrm>
          <a:prstGeom prst="straightConnector1">
            <a:avLst/>
          </a:prstGeom>
          <a:ln w="19050">
            <a:prstDash val="dash"/>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9671262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C51226D-F32D-E335-6336-8F6E7FD775DA}"/>
              </a:ext>
            </a:extLst>
          </p:cNvPr>
          <p:cNvSpPr>
            <a:spLocks noGrp="1"/>
          </p:cNvSpPr>
          <p:nvPr>
            <p:ph type="title"/>
          </p:nvPr>
        </p:nvSpPr>
        <p:spPr/>
        <p:txBody>
          <a:bodyPr/>
          <a:lstStyle/>
          <a:p>
            <a:r>
              <a:rPr lang="en-US" noProof="0" dirty="0"/>
              <a:t>Teaching material</a:t>
            </a:r>
          </a:p>
        </p:txBody>
      </p:sp>
      <p:sp>
        <p:nvSpPr>
          <p:cNvPr id="3" name="Segnaposto contenuto 2">
            <a:extLst>
              <a:ext uri="{FF2B5EF4-FFF2-40B4-BE49-F238E27FC236}">
                <a16:creationId xmlns:a16="http://schemas.microsoft.com/office/drawing/2014/main" id="{701D7F6A-8AFB-B59C-3150-C8C015EC0CC4}"/>
              </a:ext>
            </a:extLst>
          </p:cNvPr>
          <p:cNvSpPr>
            <a:spLocks noGrp="1"/>
          </p:cNvSpPr>
          <p:nvPr>
            <p:ph idx="1"/>
          </p:nvPr>
        </p:nvSpPr>
        <p:spPr/>
        <p:txBody>
          <a:bodyPr/>
          <a:lstStyle/>
          <a:p>
            <a:r>
              <a:rPr lang="en-US" noProof="0" dirty="0"/>
              <a:t>You will find all you need in these slides.</a:t>
            </a:r>
          </a:p>
          <a:p>
            <a:endParaRPr lang="en-US" noProof="0" dirty="0"/>
          </a:p>
          <a:p>
            <a:r>
              <a:rPr lang="en-US" noProof="0" dirty="0"/>
              <a:t>However, keeping up the pace with data platforms and cloud is hard</a:t>
            </a:r>
          </a:p>
          <a:p>
            <a:pPr lvl="1"/>
            <a:r>
              <a:rPr lang="en-US" noProof="0" dirty="0"/>
              <a:t>There is a rapid development of technologies, and not all of them will survive</a:t>
            </a:r>
          </a:p>
          <a:p>
            <a:pPr lvl="1"/>
            <a:r>
              <a:rPr lang="en-US" noProof="0" dirty="0"/>
              <a:t>Books are easily outdated with respect to cutting-edge services and technologies</a:t>
            </a:r>
          </a:p>
          <a:p>
            <a:pPr lvl="1"/>
            <a:r>
              <a:rPr lang="en-US" noProof="0" dirty="0"/>
              <a:t>Research papers (often) describe solutions that are not commercial yet</a:t>
            </a:r>
          </a:p>
          <a:p>
            <a:pPr lvl="1"/>
            <a:r>
              <a:rPr lang="en-US" noProof="0" dirty="0"/>
              <a:t>(IRL) You will need to dial with a lot of (bad) documentation, online articles, etc.</a:t>
            </a:r>
          </a:p>
          <a:p>
            <a:endParaRPr lang="en-US" noProof="0" dirty="0"/>
          </a:p>
          <a:p>
            <a:r>
              <a:rPr lang="en-US" noProof="0" dirty="0"/>
              <a:t>Rule of thumb</a:t>
            </a:r>
          </a:p>
          <a:p>
            <a:pPr lvl="1"/>
            <a:r>
              <a:rPr lang="en-US" noProof="0" dirty="0"/>
              <a:t>Understand the general concepts </a:t>
            </a:r>
          </a:p>
          <a:p>
            <a:pPr lvl="1"/>
            <a:r>
              <a:rPr lang="en-US" noProof="0" dirty="0"/>
              <a:t>Do not be afraid of change</a:t>
            </a:r>
          </a:p>
        </p:txBody>
      </p:sp>
      <p:sp>
        <p:nvSpPr>
          <p:cNvPr id="4" name="Segnaposto piè di pagina 3">
            <a:extLst>
              <a:ext uri="{FF2B5EF4-FFF2-40B4-BE49-F238E27FC236}">
                <a16:creationId xmlns:a16="http://schemas.microsoft.com/office/drawing/2014/main" id="{C6DC6E08-6130-CCAB-83ED-60FB9157CD8B}"/>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56AC8B5A-C15F-428D-5FC1-DF98EAF0ED55}"/>
              </a:ext>
            </a:extLst>
          </p:cNvPr>
          <p:cNvSpPr>
            <a:spLocks noGrp="1"/>
          </p:cNvSpPr>
          <p:nvPr>
            <p:ph type="sldNum" sz="quarter" idx="12"/>
          </p:nvPr>
        </p:nvSpPr>
        <p:spPr/>
        <p:txBody>
          <a:bodyPr/>
          <a:lstStyle/>
          <a:p>
            <a:fld id="{5DD6F1BA-2510-46FC-9346-AB1F3CA1593B}" type="slidenum">
              <a:rPr lang="it-IT" smtClean="0"/>
              <a:t>13</a:t>
            </a:fld>
            <a:endParaRPr lang="it-IT" dirty="0"/>
          </a:p>
        </p:txBody>
      </p:sp>
      <p:sp>
        <p:nvSpPr>
          <p:cNvPr id="6" name="Segnaposto contenuto 5">
            <a:extLst>
              <a:ext uri="{FF2B5EF4-FFF2-40B4-BE49-F238E27FC236}">
                <a16:creationId xmlns:a16="http://schemas.microsoft.com/office/drawing/2014/main" id="{096AD9A9-39C2-9313-0A32-D95C58BD3B60}"/>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108015224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513D5BB-A6D5-3C93-370E-5C80A1FEC47A}"/>
              </a:ext>
            </a:extLst>
          </p:cNvPr>
          <p:cNvSpPr>
            <a:spLocks noGrp="1"/>
          </p:cNvSpPr>
          <p:nvPr>
            <p:ph type="title"/>
          </p:nvPr>
        </p:nvSpPr>
        <p:spPr/>
        <p:txBody>
          <a:bodyPr/>
          <a:lstStyle/>
          <a:p>
            <a:r>
              <a:rPr lang="en-US" dirty="0"/>
              <a:t>Organizing the data lake</a:t>
            </a:r>
          </a:p>
        </p:txBody>
      </p:sp>
      <p:sp>
        <p:nvSpPr>
          <p:cNvPr id="3" name="Segnaposto contenuto 2">
            <a:extLst>
              <a:ext uri="{FF2B5EF4-FFF2-40B4-BE49-F238E27FC236}">
                <a16:creationId xmlns:a16="http://schemas.microsoft.com/office/drawing/2014/main" id="{363ACA48-8928-1DF3-4BAB-356F923CB16B}"/>
              </a:ext>
            </a:extLst>
          </p:cNvPr>
          <p:cNvSpPr>
            <a:spLocks noGrp="1"/>
          </p:cNvSpPr>
          <p:nvPr>
            <p:ph sz="half" idx="1"/>
          </p:nvPr>
        </p:nvSpPr>
        <p:spPr/>
        <p:txBody>
          <a:bodyPr/>
          <a:lstStyle/>
          <a:p>
            <a:r>
              <a:rPr lang="en-US" dirty="0"/>
              <a:t>Landing area (LA)</a:t>
            </a:r>
          </a:p>
          <a:p>
            <a:pPr lvl="1"/>
            <a:r>
              <a:rPr lang="en-US" dirty="0"/>
              <a:t>Save </a:t>
            </a:r>
            <a:r>
              <a:rPr lang="en-US" dirty="0">
                <a:solidFill>
                  <a:srgbClr val="FF5050"/>
                </a:solidFill>
              </a:rPr>
              <a:t>raw data </a:t>
            </a:r>
            <a:r>
              <a:rPr lang="en-US" dirty="0"/>
              <a:t>from ingestion</a:t>
            </a:r>
          </a:p>
          <a:p>
            <a:pPr lvl="1"/>
            <a:r>
              <a:rPr lang="en-US" dirty="0"/>
              <a:t>Transient, data is not stored for long term</a:t>
            </a:r>
          </a:p>
          <a:p>
            <a:r>
              <a:rPr lang="en-US" dirty="0"/>
              <a:t>Staging area (SA)</a:t>
            </a:r>
          </a:p>
          <a:p>
            <a:pPr lvl="1"/>
            <a:r>
              <a:rPr lang="en-US" dirty="0"/>
              <a:t>Raw data goes through a set of common transformations: ensuring </a:t>
            </a:r>
            <a:r>
              <a:rPr lang="en-US" dirty="0">
                <a:solidFill>
                  <a:srgbClr val="FF5050"/>
                </a:solidFill>
              </a:rPr>
              <a:t>basic quality </a:t>
            </a:r>
            <a:r>
              <a:rPr lang="en-US" dirty="0"/>
              <a:t>and making sure it </a:t>
            </a:r>
            <a:r>
              <a:rPr lang="en-US" dirty="0">
                <a:solidFill>
                  <a:srgbClr val="FF5050"/>
                </a:solidFill>
              </a:rPr>
              <a:t>conforms to existing schemas</a:t>
            </a:r>
            <a:r>
              <a:rPr lang="en-US" dirty="0"/>
              <a:t> for this data source and then data is saved into SA</a:t>
            </a:r>
          </a:p>
          <a:p>
            <a:r>
              <a:rPr lang="en-US" dirty="0"/>
              <a:t>Archive area (A)</a:t>
            </a:r>
          </a:p>
          <a:p>
            <a:pPr lvl="1"/>
            <a:r>
              <a:rPr lang="en-US" dirty="0"/>
              <a:t>After saving into SA, raw data from LA should be </a:t>
            </a:r>
            <a:r>
              <a:rPr lang="en-US" dirty="0">
                <a:solidFill>
                  <a:srgbClr val="FF5050"/>
                </a:solidFill>
              </a:rPr>
              <a:t>copied into the archive </a:t>
            </a:r>
            <a:r>
              <a:rPr lang="en-US" dirty="0"/>
              <a:t>to reprocess any given batch of data by simply copying it from AA into LA</a:t>
            </a:r>
          </a:p>
          <a:p>
            <a:pPr lvl="1"/>
            <a:r>
              <a:rPr lang="en-US" dirty="0"/>
              <a:t>Useful for debugging and testing</a:t>
            </a:r>
          </a:p>
        </p:txBody>
      </p:sp>
      <p:sp>
        <p:nvSpPr>
          <p:cNvPr id="4" name="Segnaposto piè di pagina 3">
            <a:extLst>
              <a:ext uri="{FF2B5EF4-FFF2-40B4-BE49-F238E27FC236}">
                <a16:creationId xmlns:a16="http://schemas.microsoft.com/office/drawing/2014/main" id="{F6C1B596-0FE3-60F6-E53F-E958829C54A4}"/>
              </a:ext>
            </a:extLst>
          </p:cNvPr>
          <p:cNvSpPr>
            <a:spLocks noGrp="1"/>
          </p:cNvSpPr>
          <p:nvPr>
            <p:ph type="ftr" sz="quarter" idx="11"/>
          </p:nvPr>
        </p:nvSpPr>
        <p:spPr/>
        <p:txBody>
          <a:bodyPr/>
          <a:lstStyle/>
          <a:p>
            <a:r>
              <a:rPr lang="en-US" dirty="0"/>
              <a:t>Matteo Francia – University of Bologna</a:t>
            </a:r>
          </a:p>
        </p:txBody>
      </p:sp>
      <p:sp>
        <p:nvSpPr>
          <p:cNvPr id="5" name="Segnaposto numero diapositiva 4">
            <a:extLst>
              <a:ext uri="{FF2B5EF4-FFF2-40B4-BE49-F238E27FC236}">
                <a16:creationId xmlns:a16="http://schemas.microsoft.com/office/drawing/2014/main" id="{A602E24B-8CA1-F65D-D738-20BCDFF2439B}"/>
              </a:ext>
            </a:extLst>
          </p:cNvPr>
          <p:cNvSpPr>
            <a:spLocks noGrp="1"/>
          </p:cNvSpPr>
          <p:nvPr>
            <p:ph type="sldNum" sz="quarter" idx="12"/>
          </p:nvPr>
        </p:nvSpPr>
        <p:spPr/>
        <p:txBody>
          <a:bodyPr/>
          <a:lstStyle/>
          <a:p>
            <a:fld id="{5DD6F1BA-2510-46FC-9346-AB1F3CA1593B}" type="slidenum">
              <a:rPr lang="en-US" smtClean="0"/>
              <a:pPr/>
              <a:t>130</a:t>
            </a:fld>
            <a:endParaRPr lang="en-US" dirty="0"/>
          </a:p>
        </p:txBody>
      </p:sp>
      <p:sp>
        <p:nvSpPr>
          <p:cNvPr id="36" name="Segnaposto contenuto 35">
            <a:extLst>
              <a:ext uri="{FF2B5EF4-FFF2-40B4-BE49-F238E27FC236}">
                <a16:creationId xmlns:a16="http://schemas.microsoft.com/office/drawing/2014/main" id="{9AFC1E30-8486-C5E1-0157-FD1468C78A37}"/>
              </a:ext>
            </a:extLst>
          </p:cNvPr>
          <p:cNvSpPr>
            <a:spLocks noGrp="1"/>
          </p:cNvSpPr>
          <p:nvPr>
            <p:ph idx="13"/>
          </p:nvPr>
        </p:nvSpPr>
        <p:spPr/>
        <p:txBody>
          <a:bodyPr/>
          <a:lstStyle/>
          <a:p>
            <a:endParaRPr lang="en-US" dirty="0"/>
          </a:p>
        </p:txBody>
      </p:sp>
      <p:sp>
        <p:nvSpPr>
          <p:cNvPr id="37" name="Rettangolo 36">
            <a:extLst>
              <a:ext uri="{FF2B5EF4-FFF2-40B4-BE49-F238E27FC236}">
                <a16:creationId xmlns:a16="http://schemas.microsoft.com/office/drawing/2014/main" id="{E1007DE8-842B-BC54-BF5F-8A86EE344479}"/>
              </a:ext>
            </a:extLst>
          </p:cNvPr>
          <p:cNvSpPr/>
          <p:nvPr/>
        </p:nvSpPr>
        <p:spPr>
          <a:xfrm>
            <a:off x="8209575" y="1885095"/>
            <a:ext cx="1094445" cy="525800"/>
          </a:xfrm>
          <a:prstGeom prst="rect">
            <a:avLst/>
          </a:prstGeom>
          <a:solidFill>
            <a:srgbClr val="FFC000"/>
          </a:solid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Landing</a:t>
            </a:r>
          </a:p>
        </p:txBody>
      </p:sp>
      <p:sp>
        <p:nvSpPr>
          <p:cNvPr id="38" name="Rettangolo 37">
            <a:extLst>
              <a:ext uri="{FF2B5EF4-FFF2-40B4-BE49-F238E27FC236}">
                <a16:creationId xmlns:a16="http://schemas.microsoft.com/office/drawing/2014/main" id="{6DD46796-B9E6-5737-9E20-640682E9F10C}"/>
              </a:ext>
            </a:extLst>
          </p:cNvPr>
          <p:cNvSpPr/>
          <p:nvPr/>
        </p:nvSpPr>
        <p:spPr>
          <a:xfrm>
            <a:off x="8209575" y="2677931"/>
            <a:ext cx="1094445" cy="525800"/>
          </a:xfrm>
          <a:prstGeom prst="rect">
            <a:avLst/>
          </a:prstGeom>
          <a:solidFill>
            <a:srgbClr val="FFC000"/>
          </a:solid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Staging</a:t>
            </a:r>
          </a:p>
        </p:txBody>
      </p:sp>
      <p:sp>
        <p:nvSpPr>
          <p:cNvPr id="39" name="Rettangolo 38">
            <a:extLst>
              <a:ext uri="{FF2B5EF4-FFF2-40B4-BE49-F238E27FC236}">
                <a16:creationId xmlns:a16="http://schemas.microsoft.com/office/drawing/2014/main" id="{AF2BA57B-C4B8-0E8E-DA41-2475B7A3CE3F}"/>
              </a:ext>
            </a:extLst>
          </p:cNvPr>
          <p:cNvSpPr/>
          <p:nvPr/>
        </p:nvSpPr>
        <p:spPr>
          <a:xfrm>
            <a:off x="8209575" y="3470767"/>
            <a:ext cx="1094445" cy="525800"/>
          </a:xfrm>
          <a:prstGeom prst="rect">
            <a:avLst/>
          </a:prstGeom>
          <a:no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Production</a:t>
            </a:r>
          </a:p>
        </p:txBody>
      </p:sp>
      <p:sp>
        <p:nvSpPr>
          <p:cNvPr id="40" name="Rettangolo 39">
            <a:extLst>
              <a:ext uri="{FF2B5EF4-FFF2-40B4-BE49-F238E27FC236}">
                <a16:creationId xmlns:a16="http://schemas.microsoft.com/office/drawing/2014/main" id="{F97BD0D3-D067-6EA0-3E89-5C3615322C61}"/>
              </a:ext>
            </a:extLst>
          </p:cNvPr>
          <p:cNvSpPr/>
          <p:nvPr/>
        </p:nvSpPr>
        <p:spPr>
          <a:xfrm>
            <a:off x="7582195" y="4263603"/>
            <a:ext cx="1094445" cy="525800"/>
          </a:xfrm>
          <a:prstGeom prst="rect">
            <a:avLst/>
          </a:prstGeom>
          <a:no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Data</a:t>
            </a:r>
            <a:br>
              <a:rPr lang="en-US" dirty="0">
                <a:latin typeface="Helvetica" panose="020B0604020202020204" pitchFamily="34" charset="0"/>
                <a:cs typeface="Helvetica" panose="020B0604020202020204" pitchFamily="34" charset="0"/>
              </a:rPr>
            </a:br>
            <a:r>
              <a:rPr lang="en-US" dirty="0">
                <a:latin typeface="Helvetica" panose="020B0604020202020204" pitchFamily="34" charset="0"/>
                <a:cs typeface="Helvetica" panose="020B0604020202020204" pitchFamily="34" charset="0"/>
              </a:rPr>
              <a:t>Product 1</a:t>
            </a:r>
          </a:p>
        </p:txBody>
      </p:sp>
      <p:sp>
        <p:nvSpPr>
          <p:cNvPr id="41" name="Rettangolo 40">
            <a:extLst>
              <a:ext uri="{FF2B5EF4-FFF2-40B4-BE49-F238E27FC236}">
                <a16:creationId xmlns:a16="http://schemas.microsoft.com/office/drawing/2014/main" id="{1A4925F6-D366-C19E-AB9E-DA3AC7B0C790}"/>
              </a:ext>
            </a:extLst>
          </p:cNvPr>
          <p:cNvSpPr/>
          <p:nvPr/>
        </p:nvSpPr>
        <p:spPr>
          <a:xfrm>
            <a:off x="9010502" y="4263603"/>
            <a:ext cx="1094445" cy="525800"/>
          </a:xfrm>
          <a:prstGeom prst="rect">
            <a:avLst/>
          </a:prstGeom>
          <a:no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Data</a:t>
            </a:r>
            <a:br>
              <a:rPr lang="en-US" dirty="0">
                <a:latin typeface="Helvetica" panose="020B0604020202020204" pitchFamily="34" charset="0"/>
                <a:cs typeface="Helvetica" panose="020B0604020202020204" pitchFamily="34" charset="0"/>
              </a:rPr>
            </a:br>
            <a:r>
              <a:rPr lang="en-US" dirty="0">
                <a:latin typeface="Helvetica" panose="020B0604020202020204" pitchFamily="34" charset="0"/>
                <a:cs typeface="Helvetica" panose="020B0604020202020204" pitchFamily="34" charset="0"/>
              </a:rPr>
              <a:t>Product n</a:t>
            </a:r>
          </a:p>
        </p:txBody>
      </p:sp>
      <p:sp>
        <p:nvSpPr>
          <p:cNvPr id="42" name="Rettangolo 41">
            <a:extLst>
              <a:ext uri="{FF2B5EF4-FFF2-40B4-BE49-F238E27FC236}">
                <a16:creationId xmlns:a16="http://schemas.microsoft.com/office/drawing/2014/main" id="{55C6D87E-0660-8161-3650-F93E72824B87}"/>
              </a:ext>
            </a:extLst>
          </p:cNvPr>
          <p:cNvSpPr/>
          <p:nvPr/>
        </p:nvSpPr>
        <p:spPr>
          <a:xfrm>
            <a:off x="9915372" y="1885095"/>
            <a:ext cx="1094445" cy="525800"/>
          </a:xfrm>
          <a:prstGeom prst="rect">
            <a:avLst/>
          </a:prstGeom>
          <a:solidFill>
            <a:srgbClr val="FFC000"/>
          </a:solid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Archive</a:t>
            </a:r>
          </a:p>
        </p:txBody>
      </p:sp>
      <p:sp>
        <p:nvSpPr>
          <p:cNvPr id="43" name="Rettangolo 42">
            <a:extLst>
              <a:ext uri="{FF2B5EF4-FFF2-40B4-BE49-F238E27FC236}">
                <a16:creationId xmlns:a16="http://schemas.microsoft.com/office/drawing/2014/main" id="{72C1DDCE-7ED6-7655-1083-B479FF26DCCF}"/>
              </a:ext>
            </a:extLst>
          </p:cNvPr>
          <p:cNvSpPr/>
          <p:nvPr/>
        </p:nvSpPr>
        <p:spPr>
          <a:xfrm>
            <a:off x="6487750" y="1885095"/>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Failed</a:t>
            </a:r>
          </a:p>
        </p:txBody>
      </p:sp>
      <p:sp>
        <p:nvSpPr>
          <p:cNvPr id="44" name="Freccia a destra 43">
            <a:extLst>
              <a:ext uri="{FF2B5EF4-FFF2-40B4-BE49-F238E27FC236}">
                <a16:creationId xmlns:a16="http://schemas.microsoft.com/office/drawing/2014/main" id="{69F000D6-4A6A-E0BC-399B-B3465B342FD2}"/>
              </a:ext>
            </a:extLst>
          </p:cNvPr>
          <p:cNvSpPr/>
          <p:nvPr/>
        </p:nvSpPr>
        <p:spPr>
          <a:xfrm rot="5400000">
            <a:off x="8579588" y="2474544"/>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Freccia a destra 44">
            <a:extLst>
              <a:ext uri="{FF2B5EF4-FFF2-40B4-BE49-F238E27FC236}">
                <a16:creationId xmlns:a16="http://schemas.microsoft.com/office/drawing/2014/main" id="{3378AE2D-7549-BD49-1937-293CB0492398}"/>
              </a:ext>
            </a:extLst>
          </p:cNvPr>
          <p:cNvSpPr/>
          <p:nvPr/>
        </p:nvSpPr>
        <p:spPr>
          <a:xfrm rot="5400000">
            <a:off x="8579588" y="3247586"/>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Freccia a destra 45">
            <a:extLst>
              <a:ext uri="{FF2B5EF4-FFF2-40B4-BE49-F238E27FC236}">
                <a16:creationId xmlns:a16="http://schemas.microsoft.com/office/drawing/2014/main" id="{B43A1486-6597-BE6F-A978-97C0D9F6161B}"/>
              </a:ext>
            </a:extLst>
          </p:cNvPr>
          <p:cNvSpPr/>
          <p:nvPr/>
        </p:nvSpPr>
        <p:spPr>
          <a:xfrm rot="5400000">
            <a:off x="8222156" y="404604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Freccia a destra 46">
            <a:extLst>
              <a:ext uri="{FF2B5EF4-FFF2-40B4-BE49-F238E27FC236}">
                <a16:creationId xmlns:a16="http://schemas.microsoft.com/office/drawing/2014/main" id="{AAFD647F-14CD-7D82-87D4-0604B38E0D81}"/>
              </a:ext>
            </a:extLst>
          </p:cNvPr>
          <p:cNvSpPr/>
          <p:nvPr/>
        </p:nvSpPr>
        <p:spPr>
          <a:xfrm rot="5400000">
            <a:off x="8943102" y="405925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Cilindro 47">
            <a:extLst>
              <a:ext uri="{FF2B5EF4-FFF2-40B4-BE49-F238E27FC236}">
                <a16:creationId xmlns:a16="http://schemas.microsoft.com/office/drawing/2014/main" id="{287E5BBA-B03A-E504-6F6D-84F995AA5C7B}"/>
              </a:ext>
            </a:extLst>
          </p:cNvPr>
          <p:cNvSpPr/>
          <p:nvPr/>
        </p:nvSpPr>
        <p:spPr>
          <a:xfrm>
            <a:off x="8262344" y="5056438"/>
            <a:ext cx="988907" cy="755400"/>
          </a:xfrm>
          <a:prstGeom prst="can">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en-US" dirty="0"/>
              <a:t>DWH</a:t>
            </a:r>
          </a:p>
        </p:txBody>
      </p:sp>
      <p:sp>
        <p:nvSpPr>
          <p:cNvPr id="49" name="Freccia a destra 48">
            <a:extLst>
              <a:ext uri="{FF2B5EF4-FFF2-40B4-BE49-F238E27FC236}">
                <a16:creationId xmlns:a16="http://schemas.microsoft.com/office/drawing/2014/main" id="{1F9AE6BC-7BAF-9711-61DE-7F0CF5B67B00}"/>
              </a:ext>
            </a:extLst>
          </p:cNvPr>
          <p:cNvSpPr/>
          <p:nvPr/>
        </p:nvSpPr>
        <p:spPr>
          <a:xfrm rot="5400000">
            <a:off x="8222156" y="493357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Freccia a destra 49">
            <a:extLst>
              <a:ext uri="{FF2B5EF4-FFF2-40B4-BE49-F238E27FC236}">
                <a16:creationId xmlns:a16="http://schemas.microsoft.com/office/drawing/2014/main" id="{E2004C35-C2EB-4F0B-739D-6AF69923C020}"/>
              </a:ext>
            </a:extLst>
          </p:cNvPr>
          <p:cNvSpPr/>
          <p:nvPr/>
        </p:nvSpPr>
        <p:spPr>
          <a:xfrm>
            <a:off x="9417710" y="2063782"/>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1" name="Connettore 2 50">
            <a:extLst>
              <a:ext uri="{FF2B5EF4-FFF2-40B4-BE49-F238E27FC236}">
                <a16:creationId xmlns:a16="http://schemas.microsoft.com/office/drawing/2014/main" id="{CE805DBD-4C00-0917-5773-9ED1FA7D5515}"/>
              </a:ext>
            </a:extLst>
          </p:cNvPr>
          <p:cNvCxnSpPr>
            <a:stCxn id="38" idx="1"/>
            <a:endCxn id="43" idx="2"/>
          </p:cNvCxnSpPr>
          <p:nvPr/>
        </p:nvCxnSpPr>
        <p:spPr>
          <a:xfrm flipH="1" flipV="1">
            <a:off x="7034973" y="2410895"/>
            <a:ext cx="1174602" cy="529936"/>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cxnSp>
        <p:nvCxnSpPr>
          <p:cNvPr id="52" name="Connettore 2 51">
            <a:extLst>
              <a:ext uri="{FF2B5EF4-FFF2-40B4-BE49-F238E27FC236}">
                <a16:creationId xmlns:a16="http://schemas.microsoft.com/office/drawing/2014/main" id="{9020357E-D841-BB36-8A6A-5545F77BC659}"/>
              </a:ext>
            </a:extLst>
          </p:cNvPr>
          <p:cNvCxnSpPr>
            <a:cxnSpLocks/>
            <a:stCxn id="39" idx="1"/>
            <a:endCxn id="43" idx="2"/>
          </p:cNvCxnSpPr>
          <p:nvPr/>
        </p:nvCxnSpPr>
        <p:spPr>
          <a:xfrm flipH="1" flipV="1">
            <a:off x="7034973" y="2410895"/>
            <a:ext cx="1174602" cy="1322772"/>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cxnSp>
        <p:nvCxnSpPr>
          <p:cNvPr id="53" name="Connettore 2 52">
            <a:extLst>
              <a:ext uri="{FF2B5EF4-FFF2-40B4-BE49-F238E27FC236}">
                <a16:creationId xmlns:a16="http://schemas.microsoft.com/office/drawing/2014/main" id="{FCF478A2-1919-718F-1D91-8EF595F6D1E3}"/>
              </a:ext>
            </a:extLst>
          </p:cNvPr>
          <p:cNvCxnSpPr>
            <a:cxnSpLocks/>
            <a:stCxn id="40" idx="0"/>
            <a:endCxn id="43" idx="2"/>
          </p:cNvCxnSpPr>
          <p:nvPr/>
        </p:nvCxnSpPr>
        <p:spPr>
          <a:xfrm flipH="1" flipV="1">
            <a:off x="7034973" y="2410895"/>
            <a:ext cx="1094445" cy="1852708"/>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sp>
        <p:nvSpPr>
          <p:cNvPr id="54" name="Freccia a destra 53">
            <a:extLst>
              <a:ext uri="{FF2B5EF4-FFF2-40B4-BE49-F238E27FC236}">
                <a16:creationId xmlns:a16="http://schemas.microsoft.com/office/drawing/2014/main" id="{E249E011-891B-0676-58BC-D124A70AAD86}"/>
              </a:ext>
            </a:extLst>
          </p:cNvPr>
          <p:cNvSpPr/>
          <p:nvPr/>
        </p:nvSpPr>
        <p:spPr>
          <a:xfrm rot="5400000">
            <a:off x="8943102" y="4941249"/>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5" name="Connettore 2 54">
            <a:extLst>
              <a:ext uri="{FF2B5EF4-FFF2-40B4-BE49-F238E27FC236}">
                <a16:creationId xmlns:a16="http://schemas.microsoft.com/office/drawing/2014/main" id="{4DE01A28-744A-57D1-0414-EB95D07DAAD7}"/>
              </a:ext>
            </a:extLst>
          </p:cNvPr>
          <p:cNvCxnSpPr>
            <a:stCxn id="39" idx="2"/>
            <a:endCxn id="48" idx="1"/>
          </p:cNvCxnSpPr>
          <p:nvPr/>
        </p:nvCxnSpPr>
        <p:spPr>
          <a:xfrm>
            <a:off x="8756798" y="3996567"/>
            <a:ext cx="0" cy="1059871"/>
          </a:xfrm>
          <a:prstGeom prst="straightConnector1">
            <a:avLst/>
          </a:prstGeom>
          <a:ln w="19050">
            <a:prstDash val="dash"/>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38501701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513D5BB-A6D5-3C93-370E-5C80A1FEC47A}"/>
              </a:ext>
            </a:extLst>
          </p:cNvPr>
          <p:cNvSpPr>
            <a:spLocks noGrp="1"/>
          </p:cNvSpPr>
          <p:nvPr>
            <p:ph type="title"/>
          </p:nvPr>
        </p:nvSpPr>
        <p:spPr/>
        <p:txBody>
          <a:bodyPr/>
          <a:lstStyle/>
          <a:p>
            <a:r>
              <a:rPr lang="en-US" dirty="0"/>
              <a:t>Organizing the data lake</a:t>
            </a:r>
          </a:p>
        </p:txBody>
      </p:sp>
      <p:sp>
        <p:nvSpPr>
          <p:cNvPr id="3" name="Segnaposto contenuto 2">
            <a:extLst>
              <a:ext uri="{FF2B5EF4-FFF2-40B4-BE49-F238E27FC236}">
                <a16:creationId xmlns:a16="http://schemas.microsoft.com/office/drawing/2014/main" id="{363ACA48-8928-1DF3-4BAB-356F923CB16B}"/>
              </a:ext>
            </a:extLst>
          </p:cNvPr>
          <p:cNvSpPr>
            <a:spLocks noGrp="1"/>
          </p:cNvSpPr>
          <p:nvPr>
            <p:ph sz="half" idx="1"/>
          </p:nvPr>
        </p:nvSpPr>
        <p:spPr/>
        <p:txBody>
          <a:bodyPr/>
          <a:lstStyle/>
          <a:p>
            <a:r>
              <a:rPr lang="en-US" dirty="0"/>
              <a:t>Production area (PA)</a:t>
            </a:r>
          </a:p>
          <a:p>
            <a:pPr lvl="1"/>
            <a:r>
              <a:rPr lang="en-US" dirty="0"/>
              <a:t>Apply the business logic to data from SA</a:t>
            </a:r>
          </a:p>
          <a:p>
            <a:r>
              <a:rPr lang="en-US" dirty="0"/>
              <a:t>Pass-through job</a:t>
            </a:r>
          </a:p>
          <a:p>
            <a:pPr lvl="1"/>
            <a:r>
              <a:rPr lang="en-US" dirty="0"/>
              <a:t>Copy data from SA to PA and then into DWH without applying any business logic</a:t>
            </a:r>
          </a:p>
          <a:p>
            <a:pPr lvl="1"/>
            <a:r>
              <a:rPr lang="en-US" dirty="0"/>
              <a:t>Optional, but having a data set in the data warehouse and PA that is an exact replica can be helpful when debugging any issues with the business logic</a:t>
            </a:r>
          </a:p>
          <a:p>
            <a:r>
              <a:rPr lang="en-US" dirty="0"/>
              <a:t>Cloud data warehouse (DWH)</a:t>
            </a:r>
          </a:p>
          <a:p>
            <a:r>
              <a:rPr lang="en-US" dirty="0"/>
              <a:t>Failed area (FA)</a:t>
            </a:r>
          </a:p>
          <a:p>
            <a:pPr lvl="1"/>
            <a:r>
              <a:rPr lang="en-US" dirty="0"/>
              <a:t>You need to be able to deal with all kinds of errors and failures</a:t>
            </a:r>
          </a:p>
          <a:p>
            <a:pPr lvl="1"/>
            <a:r>
              <a:rPr lang="en-US" dirty="0"/>
              <a:t>There might be bugs in the pipeline code, cloud resources may fail</a:t>
            </a:r>
          </a:p>
        </p:txBody>
      </p:sp>
      <p:sp>
        <p:nvSpPr>
          <p:cNvPr id="6" name="Segnaposto contenuto 5">
            <a:extLst>
              <a:ext uri="{FF2B5EF4-FFF2-40B4-BE49-F238E27FC236}">
                <a16:creationId xmlns:a16="http://schemas.microsoft.com/office/drawing/2014/main" id="{BCE287B0-E422-2911-63E5-3CAAC61E102C}"/>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F6C1B596-0FE3-60F6-E53F-E958829C54A4}"/>
              </a:ext>
            </a:extLst>
          </p:cNvPr>
          <p:cNvSpPr>
            <a:spLocks noGrp="1"/>
          </p:cNvSpPr>
          <p:nvPr>
            <p:ph type="ftr" sz="quarter" idx="11"/>
          </p:nvPr>
        </p:nvSpPr>
        <p:spPr/>
        <p:txBody>
          <a:bodyPr/>
          <a:lstStyle/>
          <a:p>
            <a:pPr algn="l"/>
            <a:r>
              <a:rPr lang="en-US" dirty="0"/>
              <a:t>Matteo Francia – University of Bologna</a:t>
            </a:r>
          </a:p>
        </p:txBody>
      </p:sp>
      <p:sp>
        <p:nvSpPr>
          <p:cNvPr id="5" name="Segnaposto numero diapositiva 4">
            <a:extLst>
              <a:ext uri="{FF2B5EF4-FFF2-40B4-BE49-F238E27FC236}">
                <a16:creationId xmlns:a16="http://schemas.microsoft.com/office/drawing/2014/main" id="{A602E24B-8CA1-F65D-D738-20BCDFF2439B}"/>
              </a:ext>
            </a:extLst>
          </p:cNvPr>
          <p:cNvSpPr>
            <a:spLocks noGrp="1"/>
          </p:cNvSpPr>
          <p:nvPr>
            <p:ph type="sldNum" sz="quarter" idx="12"/>
          </p:nvPr>
        </p:nvSpPr>
        <p:spPr/>
        <p:txBody>
          <a:bodyPr/>
          <a:lstStyle/>
          <a:p>
            <a:fld id="{5DD6F1BA-2510-46FC-9346-AB1F3CA1593B}" type="slidenum">
              <a:rPr lang="en-US" smtClean="0"/>
              <a:t>131</a:t>
            </a:fld>
            <a:endParaRPr lang="en-US" dirty="0"/>
          </a:p>
        </p:txBody>
      </p:sp>
      <p:sp>
        <p:nvSpPr>
          <p:cNvPr id="7" name="Segnaposto contenuto 6">
            <a:extLst>
              <a:ext uri="{FF2B5EF4-FFF2-40B4-BE49-F238E27FC236}">
                <a16:creationId xmlns:a16="http://schemas.microsoft.com/office/drawing/2014/main" id="{92F3B33E-BBE4-46A1-5654-BDBF73D11440}"/>
              </a:ext>
            </a:extLst>
          </p:cNvPr>
          <p:cNvSpPr>
            <a:spLocks noGrp="1"/>
          </p:cNvSpPr>
          <p:nvPr>
            <p:ph idx="13"/>
          </p:nvPr>
        </p:nvSpPr>
        <p:spPr/>
        <p:txBody>
          <a:bodyPr/>
          <a:lstStyle/>
          <a:p>
            <a:endParaRPr lang="en-US" dirty="0"/>
          </a:p>
        </p:txBody>
      </p:sp>
      <p:sp>
        <p:nvSpPr>
          <p:cNvPr id="8" name="Rettangolo 7">
            <a:extLst>
              <a:ext uri="{FF2B5EF4-FFF2-40B4-BE49-F238E27FC236}">
                <a16:creationId xmlns:a16="http://schemas.microsoft.com/office/drawing/2014/main" id="{B51C254C-FBA2-3395-276F-310531A19EB7}"/>
              </a:ext>
            </a:extLst>
          </p:cNvPr>
          <p:cNvSpPr/>
          <p:nvPr/>
        </p:nvSpPr>
        <p:spPr>
          <a:xfrm>
            <a:off x="8209575" y="1885095"/>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Landing</a:t>
            </a:r>
          </a:p>
        </p:txBody>
      </p:sp>
      <p:sp>
        <p:nvSpPr>
          <p:cNvPr id="9" name="Rettangolo 8">
            <a:extLst>
              <a:ext uri="{FF2B5EF4-FFF2-40B4-BE49-F238E27FC236}">
                <a16:creationId xmlns:a16="http://schemas.microsoft.com/office/drawing/2014/main" id="{0DCA39BD-0D00-73DE-B680-72E7C105CF24}"/>
              </a:ext>
            </a:extLst>
          </p:cNvPr>
          <p:cNvSpPr/>
          <p:nvPr/>
        </p:nvSpPr>
        <p:spPr>
          <a:xfrm>
            <a:off x="8209575" y="2677931"/>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Staging</a:t>
            </a:r>
          </a:p>
        </p:txBody>
      </p:sp>
      <p:sp>
        <p:nvSpPr>
          <p:cNvPr id="10" name="Rettangolo 9">
            <a:extLst>
              <a:ext uri="{FF2B5EF4-FFF2-40B4-BE49-F238E27FC236}">
                <a16:creationId xmlns:a16="http://schemas.microsoft.com/office/drawing/2014/main" id="{385CA8ED-A2B5-1422-B940-95327B34C8E7}"/>
              </a:ext>
            </a:extLst>
          </p:cNvPr>
          <p:cNvSpPr/>
          <p:nvPr/>
        </p:nvSpPr>
        <p:spPr>
          <a:xfrm>
            <a:off x="8209575" y="3470767"/>
            <a:ext cx="1094445" cy="525800"/>
          </a:xfrm>
          <a:prstGeom prst="rect">
            <a:avLst/>
          </a:prstGeom>
          <a:solidFill>
            <a:srgbClr val="FFC000"/>
          </a:solid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Production</a:t>
            </a:r>
          </a:p>
        </p:txBody>
      </p:sp>
      <p:sp>
        <p:nvSpPr>
          <p:cNvPr id="11" name="Rettangolo 10">
            <a:extLst>
              <a:ext uri="{FF2B5EF4-FFF2-40B4-BE49-F238E27FC236}">
                <a16:creationId xmlns:a16="http://schemas.microsoft.com/office/drawing/2014/main" id="{D413A0B0-C848-2F98-E293-A64CB4F97A0E}"/>
              </a:ext>
            </a:extLst>
          </p:cNvPr>
          <p:cNvSpPr/>
          <p:nvPr/>
        </p:nvSpPr>
        <p:spPr>
          <a:xfrm>
            <a:off x="7582195" y="4263603"/>
            <a:ext cx="1094445" cy="525800"/>
          </a:xfrm>
          <a:prstGeom prst="rect">
            <a:avLst/>
          </a:prstGeom>
          <a:solidFill>
            <a:srgbClr val="FFC000"/>
          </a:solid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Data</a:t>
            </a:r>
            <a:br>
              <a:rPr lang="en-US" dirty="0">
                <a:latin typeface="Helvetica" panose="020B0604020202020204" pitchFamily="34" charset="0"/>
                <a:cs typeface="Helvetica" panose="020B0604020202020204" pitchFamily="34" charset="0"/>
              </a:rPr>
            </a:br>
            <a:r>
              <a:rPr lang="en-US" dirty="0">
                <a:latin typeface="Helvetica" panose="020B0604020202020204" pitchFamily="34" charset="0"/>
                <a:cs typeface="Helvetica" panose="020B0604020202020204" pitchFamily="34" charset="0"/>
              </a:rPr>
              <a:t>Product 1</a:t>
            </a:r>
          </a:p>
        </p:txBody>
      </p:sp>
      <p:sp>
        <p:nvSpPr>
          <p:cNvPr id="12" name="Rettangolo 11">
            <a:extLst>
              <a:ext uri="{FF2B5EF4-FFF2-40B4-BE49-F238E27FC236}">
                <a16:creationId xmlns:a16="http://schemas.microsoft.com/office/drawing/2014/main" id="{8210E5F8-AC08-01E1-6DE5-D39956E9DAA1}"/>
              </a:ext>
            </a:extLst>
          </p:cNvPr>
          <p:cNvSpPr/>
          <p:nvPr/>
        </p:nvSpPr>
        <p:spPr>
          <a:xfrm>
            <a:off x="9010502" y="4263603"/>
            <a:ext cx="1094445" cy="525800"/>
          </a:xfrm>
          <a:prstGeom prst="rect">
            <a:avLst/>
          </a:prstGeom>
          <a:solidFill>
            <a:srgbClr val="FFC000"/>
          </a:solid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Data</a:t>
            </a:r>
            <a:br>
              <a:rPr lang="en-US" dirty="0">
                <a:latin typeface="Helvetica" panose="020B0604020202020204" pitchFamily="34" charset="0"/>
                <a:cs typeface="Helvetica" panose="020B0604020202020204" pitchFamily="34" charset="0"/>
              </a:rPr>
            </a:br>
            <a:r>
              <a:rPr lang="en-US" dirty="0">
                <a:latin typeface="Helvetica" panose="020B0604020202020204" pitchFamily="34" charset="0"/>
                <a:cs typeface="Helvetica" panose="020B0604020202020204" pitchFamily="34" charset="0"/>
              </a:rPr>
              <a:t>Product n</a:t>
            </a:r>
          </a:p>
        </p:txBody>
      </p:sp>
      <p:sp>
        <p:nvSpPr>
          <p:cNvPr id="13" name="Rettangolo 12">
            <a:extLst>
              <a:ext uri="{FF2B5EF4-FFF2-40B4-BE49-F238E27FC236}">
                <a16:creationId xmlns:a16="http://schemas.microsoft.com/office/drawing/2014/main" id="{B9B9DC90-983B-5362-6461-3B2E2F25B0E3}"/>
              </a:ext>
            </a:extLst>
          </p:cNvPr>
          <p:cNvSpPr/>
          <p:nvPr/>
        </p:nvSpPr>
        <p:spPr>
          <a:xfrm>
            <a:off x="9915372" y="1885095"/>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Archive</a:t>
            </a:r>
          </a:p>
        </p:txBody>
      </p:sp>
      <p:sp>
        <p:nvSpPr>
          <p:cNvPr id="14" name="Rettangolo 13">
            <a:extLst>
              <a:ext uri="{FF2B5EF4-FFF2-40B4-BE49-F238E27FC236}">
                <a16:creationId xmlns:a16="http://schemas.microsoft.com/office/drawing/2014/main" id="{4DB52420-CC69-B63C-1C41-905D3E120B1B}"/>
              </a:ext>
            </a:extLst>
          </p:cNvPr>
          <p:cNvSpPr/>
          <p:nvPr/>
        </p:nvSpPr>
        <p:spPr>
          <a:xfrm>
            <a:off x="6487750" y="1885095"/>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Failed</a:t>
            </a:r>
          </a:p>
        </p:txBody>
      </p:sp>
      <p:sp>
        <p:nvSpPr>
          <p:cNvPr id="15" name="Freccia a destra 14">
            <a:extLst>
              <a:ext uri="{FF2B5EF4-FFF2-40B4-BE49-F238E27FC236}">
                <a16:creationId xmlns:a16="http://schemas.microsoft.com/office/drawing/2014/main" id="{03E2167E-C4F0-70AD-A906-FCDF9208E5FF}"/>
              </a:ext>
            </a:extLst>
          </p:cNvPr>
          <p:cNvSpPr/>
          <p:nvPr/>
        </p:nvSpPr>
        <p:spPr>
          <a:xfrm rot="5400000">
            <a:off x="8579588" y="2474544"/>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Freccia a destra 15">
            <a:extLst>
              <a:ext uri="{FF2B5EF4-FFF2-40B4-BE49-F238E27FC236}">
                <a16:creationId xmlns:a16="http://schemas.microsoft.com/office/drawing/2014/main" id="{4D1673F7-3D60-782D-A785-D1DB9B446EF9}"/>
              </a:ext>
            </a:extLst>
          </p:cNvPr>
          <p:cNvSpPr/>
          <p:nvPr/>
        </p:nvSpPr>
        <p:spPr>
          <a:xfrm rot="5400000">
            <a:off x="8579588" y="3247586"/>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ccia a destra 16">
            <a:extLst>
              <a:ext uri="{FF2B5EF4-FFF2-40B4-BE49-F238E27FC236}">
                <a16:creationId xmlns:a16="http://schemas.microsoft.com/office/drawing/2014/main" id="{26DC14CB-BC4F-0812-3C93-7C177FB165E1}"/>
              </a:ext>
            </a:extLst>
          </p:cNvPr>
          <p:cNvSpPr/>
          <p:nvPr/>
        </p:nvSpPr>
        <p:spPr>
          <a:xfrm rot="5400000">
            <a:off x="8222156" y="404604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ccia a destra 17">
            <a:extLst>
              <a:ext uri="{FF2B5EF4-FFF2-40B4-BE49-F238E27FC236}">
                <a16:creationId xmlns:a16="http://schemas.microsoft.com/office/drawing/2014/main" id="{50B68F1B-3B18-0194-CDB9-DF3C40E57C05}"/>
              </a:ext>
            </a:extLst>
          </p:cNvPr>
          <p:cNvSpPr/>
          <p:nvPr/>
        </p:nvSpPr>
        <p:spPr>
          <a:xfrm rot="5400000">
            <a:off x="8943102" y="405925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Cilindro 18">
            <a:extLst>
              <a:ext uri="{FF2B5EF4-FFF2-40B4-BE49-F238E27FC236}">
                <a16:creationId xmlns:a16="http://schemas.microsoft.com/office/drawing/2014/main" id="{8D080429-E1A2-3E87-9C5B-783C5640E642}"/>
              </a:ext>
            </a:extLst>
          </p:cNvPr>
          <p:cNvSpPr/>
          <p:nvPr/>
        </p:nvSpPr>
        <p:spPr>
          <a:xfrm>
            <a:off x="8262344" y="5056438"/>
            <a:ext cx="988907" cy="755400"/>
          </a:xfrm>
          <a:prstGeom prst="can">
            <a:avLst/>
          </a:prstGeom>
          <a:solidFill>
            <a:srgbClr val="FFC000"/>
          </a:solidFill>
        </p:spPr>
        <p:style>
          <a:lnRef idx="2">
            <a:schemeClr val="dk1"/>
          </a:lnRef>
          <a:fillRef idx="1">
            <a:schemeClr val="lt1"/>
          </a:fillRef>
          <a:effectRef idx="0">
            <a:schemeClr val="dk1"/>
          </a:effectRef>
          <a:fontRef idx="minor">
            <a:schemeClr val="dk1"/>
          </a:fontRef>
        </p:style>
        <p:txBody>
          <a:bodyPr rtlCol="0" anchor="ctr"/>
          <a:lstStyle/>
          <a:p>
            <a:pPr algn="ctr"/>
            <a:r>
              <a:rPr lang="en-US" dirty="0"/>
              <a:t>DWH</a:t>
            </a:r>
          </a:p>
        </p:txBody>
      </p:sp>
      <p:sp>
        <p:nvSpPr>
          <p:cNvPr id="20" name="Freccia a destra 19">
            <a:extLst>
              <a:ext uri="{FF2B5EF4-FFF2-40B4-BE49-F238E27FC236}">
                <a16:creationId xmlns:a16="http://schemas.microsoft.com/office/drawing/2014/main" id="{B56C6706-F853-1A73-0C6F-EE64C18EA814}"/>
              </a:ext>
            </a:extLst>
          </p:cNvPr>
          <p:cNvSpPr/>
          <p:nvPr/>
        </p:nvSpPr>
        <p:spPr>
          <a:xfrm rot="5400000">
            <a:off x="8222156" y="493357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Freccia a destra 20">
            <a:extLst>
              <a:ext uri="{FF2B5EF4-FFF2-40B4-BE49-F238E27FC236}">
                <a16:creationId xmlns:a16="http://schemas.microsoft.com/office/drawing/2014/main" id="{00598EA9-BAB1-CB68-92CC-8A5FA0C9C30E}"/>
              </a:ext>
            </a:extLst>
          </p:cNvPr>
          <p:cNvSpPr/>
          <p:nvPr/>
        </p:nvSpPr>
        <p:spPr>
          <a:xfrm>
            <a:off x="9417710" y="2063782"/>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2" name="Connettore 2 21">
            <a:extLst>
              <a:ext uri="{FF2B5EF4-FFF2-40B4-BE49-F238E27FC236}">
                <a16:creationId xmlns:a16="http://schemas.microsoft.com/office/drawing/2014/main" id="{1609AE2A-5EA3-7B01-7002-9B83CE5A1CEC}"/>
              </a:ext>
            </a:extLst>
          </p:cNvPr>
          <p:cNvCxnSpPr>
            <a:stCxn id="9" idx="1"/>
            <a:endCxn id="14" idx="2"/>
          </p:cNvCxnSpPr>
          <p:nvPr/>
        </p:nvCxnSpPr>
        <p:spPr>
          <a:xfrm flipH="1" flipV="1">
            <a:off x="7034973" y="2410895"/>
            <a:ext cx="1174602" cy="529936"/>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cxnSp>
        <p:nvCxnSpPr>
          <p:cNvPr id="23" name="Connettore 2 22">
            <a:extLst>
              <a:ext uri="{FF2B5EF4-FFF2-40B4-BE49-F238E27FC236}">
                <a16:creationId xmlns:a16="http://schemas.microsoft.com/office/drawing/2014/main" id="{3FC34A28-521B-4DB8-5495-391C3E664569}"/>
              </a:ext>
            </a:extLst>
          </p:cNvPr>
          <p:cNvCxnSpPr>
            <a:cxnSpLocks/>
            <a:stCxn id="10" idx="1"/>
            <a:endCxn id="14" idx="2"/>
          </p:cNvCxnSpPr>
          <p:nvPr/>
        </p:nvCxnSpPr>
        <p:spPr>
          <a:xfrm flipH="1" flipV="1">
            <a:off x="7034973" y="2410895"/>
            <a:ext cx="1174602" cy="1322772"/>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cxnSp>
        <p:nvCxnSpPr>
          <p:cNvPr id="24" name="Connettore 2 23">
            <a:extLst>
              <a:ext uri="{FF2B5EF4-FFF2-40B4-BE49-F238E27FC236}">
                <a16:creationId xmlns:a16="http://schemas.microsoft.com/office/drawing/2014/main" id="{1FFA9F2A-C30A-C058-8575-4684E56E3037}"/>
              </a:ext>
            </a:extLst>
          </p:cNvPr>
          <p:cNvCxnSpPr>
            <a:cxnSpLocks/>
            <a:stCxn id="11" idx="0"/>
            <a:endCxn id="14" idx="2"/>
          </p:cNvCxnSpPr>
          <p:nvPr/>
        </p:nvCxnSpPr>
        <p:spPr>
          <a:xfrm flipH="1" flipV="1">
            <a:off x="7034973" y="2410895"/>
            <a:ext cx="1094445" cy="1852708"/>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sp>
        <p:nvSpPr>
          <p:cNvPr id="29" name="Freccia a destra 28">
            <a:extLst>
              <a:ext uri="{FF2B5EF4-FFF2-40B4-BE49-F238E27FC236}">
                <a16:creationId xmlns:a16="http://schemas.microsoft.com/office/drawing/2014/main" id="{BBA61034-EC6D-2BA1-8C1D-BD7DFE64321D}"/>
              </a:ext>
            </a:extLst>
          </p:cNvPr>
          <p:cNvSpPr/>
          <p:nvPr/>
        </p:nvSpPr>
        <p:spPr>
          <a:xfrm rot="5400000">
            <a:off x="8943102" y="4941249"/>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1" name="Connettore 2 30">
            <a:extLst>
              <a:ext uri="{FF2B5EF4-FFF2-40B4-BE49-F238E27FC236}">
                <a16:creationId xmlns:a16="http://schemas.microsoft.com/office/drawing/2014/main" id="{9209EC2F-5A40-7C9F-4633-55830AE901AE}"/>
              </a:ext>
            </a:extLst>
          </p:cNvPr>
          <p:cNvCxnSpPr>
            <a:stCxn id="10" idx="2"/>
            <a:endCxn id="19" idx="1"/>
          </p:cNvCxnSpPr>
          <p:nvPr/>
        </p:nvCxnSpPr>
        <p:spPr>
          <a:xfrm>
            <a:off x="8756798" y="3996567"/>
            <a:ext cx="0" cy="1059871"/>
          </a:xfrm>
          <a:prstGeom prst="straightConnector1">
            <a:avLst/>
          </a:prstGeom>
          <a:ln w="19050">
            <a:prstDash val="dash"/>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85458744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itolo 7">
            <a:extLst>
              <a:ext uri="{FF2B5EF4-FFF2-40B4-BE49-F238E27FC236}">
                <a16:creationId xmlns:a16="http://schemas.microsoft.com/office/drawing/2014/main" id="{10CC415B-F235-F6A6-A484-D1C50C0B4917}"/>
              </a:ext>
            </a:extLst>
          </p:cNvPr>
          <p:cNvSpPr>
            <a:spLocks noGrp="1"/>
          </p:cNvSpPr>
          <p:nvPr>
            <p:ph type="title"/>
          </p:nvPr>
        </p:nvSpPr>
        <p:spPr/>
        <p:txBody>
          <a:bodyPr/>
          <a:lstStyle/>
          <a:p>
            <a:endParaRPr lang="en-US" noProof="0" dirty="0"/>
          </a:p>
        </p:txBody>
      </p:sp>
      <p:pic>
        <p:nvPicPr>
          <p:cNvPr id="12" name="Segnaposto contenuto 11">
            <a:extLst>
              <a:ext uri="{FF2B5EF4-FFF2-40B4-BE49-F238E27FC236}">
                <a16:creationId xmlns:a16="http://schemas.microsoft.com/office/drawing/2014/main" id="{2F875529-B6AA-8D0E-6C56-504251CE7DA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920331" y="1700213"/>
            <a:ext cx="4351337" cy="4351337"/>
          </a:xfrm>
        </p:spPr>
      </p:pic>
      <p:sp>
        <p:nvSpPr>
          <p:cNvPr id="5" name="Segnaposto piè di pagina 4">
            <a:extLst>
              <a:ext uri="{FF2B5EF4-FFF2-40B4-BE49-F238E27FC236}">
                <a16:creationId xmlns:a16="http://schemas.microsoft.com/office/drawing/2014/main" id="{A48BF5F4-0DC7-A838-6F84-A07554A9D0D9}"/>
              </a:ext>
            </a:extLst>
          </p:cNvPr>
          <p:cNvSpPr>
            <a:spLocks noGrp="1"/>
          </p:cNvSpPr>
          <p:nvPr>
            <p:ph type="ftr" sz="quarter" idx="11"/>
          </p:nvPr>
        </p:nvSpPr>
        <p:spPr/>
        <p:txBody>
          <a:bodyPr/>
          <a:lstStyle/>
          <a:p>
            <a:r>
              <a:rPr lang="it-IT" dirty="0"/>
              <a:t>Matteo Francia – University of Bologna</a:t>
            </a:r>
          </a:p>
        </p:txBody>
      </p:sp>
      <p:sp>
        <p:nvSpPr>
          <p:cNvPr id="6" name="Segnaposto numero diapositiva 5">
            <a:extLst>
              <a:ext uri="{FF2B5EF4-FFF2-40B4-BE49-F238E27FC236}">
                <a16:creationId xmlns:a16="http://schemas.microsoft.com/office/drawing/2014/main" id="{35EF553B-01CD-0115-33C2-0B78E82C73B2}"/>
              </a:ext>
            </a:extLst>
          </p:cNvPr>
          <p:cNvSpPr>
            <a:spLocks noGrp="1"/>
          </p:cNvSpPr>
          <p:nvPr>
            <p:ph type="sldNum" sz="quarter" idx="12"/>
          </p:nvPr>
        </p:nvSpPr>
        <p:spPr/>
        <p:txBody>
          <a:bodyPr/>
          <a:lstStyle/>
          <a:p>
            <a:fld id="{5DD6F1BA-2510-46FC-9346-AB1F3CA1593B}" type="slidenum">
              <a:rPr lang="it-IT" smtClean="0"/>
              <a:t>132</a:t>
            </a:fld>
            <a:endParaRPr lang="it-IT" dirty="0"/>
          </a:p>
        </p:txBody>
      </p:sp>
      <p:sp>
        <p:nvSpPr>
          <p:cNvPr id="10" name="Segnaposto contenuto 9">
            <a:extLst>
              <a:ext uri="{FF2B5EF4-FFF2-40B4-BE49-F238E27FC236}">
                <a16:creationId xmlns:a16="http://schemas.microsoft.com/office/drawing/2014/main" id="{2E2BF8B0-2F9D-8EC5-6B69-495498F13BB4}"/>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120953044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513D5BB-A6D5-3C93-370E-5C80A1FEC47A}"/>
              </a:ext>
            </a:extLst>
          </p:cNvPr>
          <p:cNvSpPr>
            <a:spLocks noGrp="1"/>
          </p:cNvSpPr>
          <p:nvPr>
            <p:ph type="title"/>
          </p:nvPr>
        </p:nvSpPr>
        <p:spPr/>
        <p:txBody>
          <a:bodyPr/>
          <a:lstStyle/>
          <a:p>
            <a:r>
              <a:rPr lang="en-US" noProof="0" dirty="0"/>
              <a:t>Organizing the data lake</a:t>
            </a:r>
          </a:p>
        </p:txBody>
      </p:sp>
      <p:graphicFrame>
        <p:nvGraphicFramePr>
          <p:cNvPr id="27" name="Tabella 27">
            <a:extLst>
              <a:ext uri="{FF2B5EF4-FFF2-40B4-BE49-F238E27FC236}">
                <a16:creationId xmlns:a16="http://schemas.microsoft.com/office/drawing/2014/main" id="{9031FD78-4079-E611-FA02-A232E9DB0AE3}"/>
              </a:ext>
            </a:extLst>
          </p:cNvPr>
          <p:cNvGraphicFramePr>
            <a:graphicFrameLocks noGrp="1"/>
          </p:cNvGraphicFramePr>
          <p:nvPr>
            <p:ph idx="1"/>
            <p:extLst>
              <p:ext uri="{D42A27DB-BD31-4B8C-83A1-F6EECF244321}">
                <p14:modId xmlns:p14="http://schemas.microsoft.com/office/powerpoint/2010/main" val="935395025"/>
              </p:ext>
            </p:extLst>
          </p:nvPr>
        </p:nvGraphicFramePr>
        <p:xfrm>
          <a:off x="1444190" y="1583703"/>
          <a:ext cx="9303619" cy="4114800"/>
        </p:xfrm>
        <a:graphic>
          <a:graphicData uri="http://schemas.openxmlformats.org/drawingml/2006/table">
            <a:tbl>
              <a:tblPr firstRow="1" bandRow="1">
                <a:tableStyleId>{5C22544A-7EE6-4342-B048-85BDC9FD1C3A}</a:tableStyleId>
              </a:tblPr>
              <a:tblGrid>
                <a:gridCol w="2153837">
                  <a:extLst>
                    <a:ext uri="{9D8B030D-6E8A-4147-A177-3AD203B41FA5}">
                      <a16:colId xmlns:a16="http://schemas.microsoft.com/office/drawing/2014/main" val="3582609174"/>
                    </a:ext>
                  </a:extLst>
                </a:gridCol>
                <a:gridCol w="5149419">
                  <a:extLst>
                    <a:ext uri="{9D8B030D-6E8A-4147-A177-3AD203B41FA5}">
                      <a16:colId xmlns:a16="http://schemas.microsoft.com/office/drawing/2014/main" val="1309804311"/>
                    </a:ext>
                  </a:extLst>
                </a:gridCol>
                <a:gridCol w="2000363">
                  <a:extLst>
                    <a:ext uri="{9D8B030D-6E8A-4147-A177-3AD203B41FA5}">
                      <a16:colId xmlns:a16="http://schemas.microsoft.com/office/drawing/2014/main" val="127861632"/>
                    </a:ext>
                  </a:extLst>
                </a:gridCol>
              </a:tblGrid>
              <a:tr h="290379">
                <a:tc>
                  <a:txBody>
                    <a:bodyPr/>
                    <a:lstStyle/>
                    <a:p>
                      <a:r>
                        <a:rPr lang="en-US" noProof="0" dirty="0">
                          <a:latin typeface="Helvetica" panose="020B0604020202020204" pitchFamily="34" charset="0"/>
                          <a:cs typeface="Helvetica" panose="020B0604020202020204" pitchFamily="34" charset="0"/>
                        </a:rPr>
                        <a:t>Area</a:t>
                      </a:r>
                    </a:p>
                  </a:txBody>
                  <a:tcPr>
                    <a:solidFill>
                      <a:schemeClr val="bg2">
                        <a:lumMod val="25000"/>
                      </a:schemeClr>
                    </a:solidFill>
                  </a:tcPr>
                </a:tc>
                <a:tc>
                  <a:txBody>
                    <a:bodyPr/>
                    <a:lstStyle/>
                    <a:p>
                      <a:r>
                        <a:rPr lang="en-US" noProof="0" dirty="0">
                          <a:latin typeface="Helvetica" panose="020B0604020202020204" pitchFamily="34" charset="0"/>
                          <a:cs typeface="Helvetica" panose="020B0604020202020204" pitchFamily="34" charset="0"/>
                        </a:rPr>
                        <a:t>Permissions</a:t>
                      </a:r>
                    </a:p>
                  </a:txBody>
                  <a:tcPr>
                    <a:solidFill>
                      <a:schemeClr val="bg2">
                        <a:lumMod val="25000"/>
                      </a:schemeClr>
                    </a:solidFill>
                  </a:tcPr>
                </a:tc>
                <a:tc>
                  <a:txBody>
                    <a:bodyPr/>
                    <a:lstStyle/>
                    <a:p>
                      <a:r>
                        <a:rPr lang="en-US" noProof="0" dirty="0">
                          <a:latin typeface="Helvetica" panose="020B0604020202020204" pitchFamily="34" charset="0"/>
                          <a:cs typeface="Helvetica" panose="020B0604020202020204" pitchFamily="34" charset="0"/>
                        </a:rPr>
                        <a:t>Tier</a:t>
                      </a:r>
                    </a:p>
                  </a:txBody>
                  <a:tcPr>
                    <a:solidFill>
                      <a:schemeClr val="bg2">
                        <a:lumMod val="25000"/>
                      </a:schemeClr>
                    </a:solidFill>
                  </a:tcPr>
                </a:tc>
                <a:extLst>
                  <a:ext uri="{0D108BD9-81ED-4DB2-BD59-A6C34878D82A}">
                    <a16:rowId xmlns:a16="http://schemas.microsoft.com/office/drawing/2014/main" val="3139250198"/>
                  </a:ext>
                </a:extLst>
              </a:tr>
              <a:tr h="370840">
                <a:tc>
                  <a:txBody>
                    <a:bodyPr/>
                    <a:lstStyle/>
                    <a:p>
                      <a:r>
                        <a:rPr lang="en-US" noProof="0" dirty="0">
                          <a:latin typeface="Helvetica" panose="020B0604020202020204" pitchFamily="34" charset="0"/>
                          <a:cs typeface="Helvetica" panose="020B0604020202020204" pitchFamily="34" charset="0"/>
                        </a:rPr>
                        <a:t>Landing</a:t>
                      </a:r>
                    </a:p>
                  </a:txBody>
                  <a:tcPr>
                    <a:lnB w="12700" cap="flat" cmpd="sng" algn="ctr">
                      <a:solidFill>
                        <a:schemeClr val="tx1"/>
                      </a:solidFill>
                      <a:prstDash val="solid"/>
                      <a:round/>
                      <a:headEnd type="none" w="med" len="med"/>
                      <a:tailEnd type="none" w="med" len="med"/>
                    </a:lnB>
                    <a:noFill/>
                  </a:tcPr>
                </a:tc>
                <a:tc>
                  <a:txBody>
                    <a:bodyPr/>
                    <a:lstStyle/>
                    <a:p>
                      <a:r>
                        <a:rPr lang="en-US" noProof="0" dirty="0">
                          <a:latin typeface="Helvetica" panose="020B0604020202020204" pitchFamily="34" charset="0"/>
                          <a:cs typeface="Helvetica" panose="020B0604020202020204" pitchFamily="34" charset="0"/>
                        </a:rPr>
                        <a:t>Ingestion applications can write</a:t>
                      </a:r>
                    </a:p>
                    <a:p>
                      <a:r>
                        <a:rPr lang="en-US" noProof="0" dirty="0">
                          <a:latin typeface="Helvetica" panose="020B0604020202020204" pitchFamily="34" charset="0"/>
                          <a:cs typeface="Helvetica" panose="020B0604020202020204" pitchFamily="34" charset="0"/>
                        </a:rPr>
                        <a:t>Scheduled pipelines can read</a:t>
                      </a:r>
                      <a:br>
                        <a:rPr lang="en-US" noProof="0" dirty="0">
                          <a:latin typeface="Helvetica" panose="020B0604020202020204" pitchFamily="34" charset="0"/>
                          <a:cs typeface="Helvetica" panose="020B0604020202020204" pitchFamily="34" charset="0"/>
                        </a:rPr>
                      </a:br>
                      <a:r>
                        <a:rPr lang="en-US" noProof="0" dirty="0">
                          <a:latin typeface="Helvetica" panose="020B0604020202020204" pitchFamily="34" charset="0"/>
                          <a:cs typeface="Helvetica" panose="020B0604020202020204" pitchFamily="34" charset="0"/>
                        </a:rPr>
                        <a:t>Data consumers can’t access</a:t>
                      </a:r>
                    </a:p>
                  </a:txBody>
                  <a:tcPr>
                    <a:lnB w="12700" cap="flat" cmpd="sng" algn="ctr">
                      <a:solidFill>
                        <a:schemeClr val="tx1"/>
                      </a:solidFill>
                      <a:prstDash val="solid"/>
                      <a:round/>
                      <a:headEnd type="none" w="med" len="med"/>
                      <a:tailEnd type="none" w="med" len="med"/>
                    </a:lnB>
                    <a:noFill/>
                  </a:tcPr>
                </a:tc>
                <a:tc>
                  <a:txBody>
                    <a:bodyPr/>
                    <a:lstStyle/>
                    <a:p>
                      <a:r>
                        <a:rPr lang="en-US" noProof="0" dirty="0">
                          <a:latin typeface="Helvetica" panose="020B0604020202020204" pitchFamily="34" charset="0"/>
                          <a:cs typeface="Helvetica" panose="020B0604020202020204" pitchFamily="34" charset="0"/>
                        </a:rPr>
                        <a:t>Hot</a:t>
                      </a:r>
                    </a:p>
                  </a:txBody>
                  <a:tcP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5711510"/>
                  </a:ext>
                </a:extLst>
              </a:tr>
              <a:tr h="370840">
                <a:tc>
                  <a:txBody>
                    <a:bodyPr/>
                    <a:lstStyle/>
                    <a:p>
                      <a:r>
                        <a:rPr lang="en-US" noProof="0" dirty="0">
                          <a:latin typeface="Helvetica" panose="020B0604020202020204" pitchFamily="34" charset="0"/>
                          <a:cs typeface="Helvetica" panose="020B0604020202020204" pitchFamily="34" charset="0"/>
                        </a:rPr>
                        <a:t>Staging</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noProof="0" dirty="0">
                          <a:latin typeface="Helvetica" panose="020B0604020202020204" pitchFamily="34" charset="0"/>
                          <a:cs typeface="Helvetica" panose="020B0604020202020204" pitchFamily="34" charset="0"/>
                        </a:rPr>
                        <a:t>Scheduled pipelines can read/write</a:t>
                      </a:r>
                    </a:p>
                    <a:p>
                      <a:r>
                        <a:rPr lang="en-US" noProof="0" dirty="0">
                          <a:latin typeface="Helvetica" panose="020B0604020202020204" pitchFamily="34" charset="0"/>
                          <a:cs typeface="Helvetica" panose="020B0604020202020204" pitchFamily="34" charset="0"/>
                        </a:rPr>
                        <a:t>Selected data consumers can read</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noProof="0" dirty="0">
                          <a:latin typeface="Helvetica" panose="020B0604020202020204" pitchFamily="34" charset="0"/>
                          <a:cs typeface="Helvetica" panose="020B0604020202020204" pitchFamily="34" charset="0"/>
                        </a:rPr>
                        <a:t>Hot</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82733212"/>
                  </a:ext>
                </a:extLst>
              </a:tr>
              <a:tr h="370840">
                <a:tc>
                  <a:txBody>
                    <a:bodyPr/>
                    <a:lstStyle/>
                    <a:p>
                      <a:r>
                        <a:rPr lang="en-US" noProof="0" dirty="0">
                          <a:latin typeface="Helvetica" panose="020B0604020202020204" pitchFamily="34" charset="0"/>
                          <a:cs typeface="Helvetica" panose="020B0604020202020204" pitchFamily="34" charset="0"/>
                        </a:rPr>
                        <a:t>Production</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noProof="0" dirty="0">
                          <a:latin typeface="Helvetica" panose="020B0604020202020204" pitchFamily="34" charset="0"/>
                          <a:cs typeface="Helvetica" panose="020B0604020202020204" pitchFamily="34" charset="0"/>
                        </a:rPr>
                        <a:t>Scheduled pipelines can read/write</a:t>
                      </a:r>
                      <a:br>
                        <a:rPr lang="en-US" noProof="0" dirty="0">
                          <a:latin typeface="Helvetica" panose="020B0604020202020204" pitchFamily="34" charset="0"/>
                          <a:cs typeface="Helvetica" panose="020B0604020202020204" pitchFamily="34" charset="0"/>
                        </a:rPr>
                      </a:br>
                      <a:r>
                        <a:rPr lang="en-US" noProof="0" dirty="0">
                          <a:latin typeface="Helvetica" panose="020B0604020202020204" pitchFamily="34" charset="0"/>
                          <a:cs typeface="Helvetica" panose="020B0604020202020204" pitchFamily="34" charset="0"/>
                        </a:rPr>
                        <a:t>Selected data consumers can read</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noProof="0" dirty="0">
                          <a:latin typeface="Helvetica" panose="020B0604020202020204" pitchFamily="34" charset="0"/>
                          <a:cs typeface="Helvetica" panose="020B0604020202020204" pitchFamily="34" charset="0"/>
                        </a:rPr>
                        <a:t>Hot</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62743602"/>
                  </a:ext>
                </a:extLst>
              </a:tr>
              <a:tr h="370840">
                <a:tc>
                  <a:txBody>
                    <a:bodyPr/>
                    <a:lstStyle/>
                    <a:p>
                      <a:r>
                        <a:rPr lang="en-US" noProof="0" dirty="0">
                          <a:latin typeface="Helvetica" panose="020B0604020202020204" pitchFamily="34" charset="0"/>
                          <a:cs typeface="Helvetica" panose="020B0604020202020204" pitchFamily="34" charset="0"/>
                        </a:rPr>
                        <a:t>Archive</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noProof="0" dirty="0">
                          <a:latin typeface="Helvetica" panose="020B0604020202020204" pitchFamily="34" charset="0"/>
                          <a:cs typeface="Helvetica" panose="020B0604020202020204" pitchFamily="34" charset="0"/>
                        </a:rPr>
                        <a:t>Scheduled pipelines can write</a:t>
                      </a:r>
                      <a:br>
                        <a:rPr lang="en-US" noProof="0" dirty="0">
                          <a:latin typeface="Helvetica" panose="020B0604020202020204" pitchFamily="34" charset="0"/>
                          <a:cs typeface="Helvetica" panose="020B0604020202020204" pitchFamily="34" charset="0"/>
                        </a:rPr>
                      </a:br>
                      <a:r>
                        <a:rPr lang="en-US" noProof="0" dirty="0">
                          <a:latin typeface="Helvetica" panose="020B0604020202020204" pitchFamily="34" charset="0"/>
                          <a:cs typeface="Helvetica" panose="020B0604020202020204" pitchFamily="34" charset="0"/>
                        </a:rPr>
                        <a:t>Dedicated data reprocessing pipelines can read </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noProof="0" dirty="0">
                          <a:latin typeface="Helvetica" panose="020B0604020202020204" pitchFamily="34" charset="0"/>
                          <a:cs typeface="Helvetica" panose="020B0604020202020204" pitchFamily="34" charset="0"/>
                        </a:rPr>
                        <a:t>Cold or archive</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95050641"/>
                  </a:ext>
                </a:extLst>
              </a:tr>
              <a:tr h="370840">
                <a:tc>
                  <a:txBody>
                    <a:bodyPr/>
                    <a:lstStyle/>
                    <a:p>
                      <a:r>
                        <a:rPr lang="en-US" noProof="0" dirty="0">
                          <a:latin typeface="Helvetica" panose="020B0604020202020204" pitchFamily="34" charset="0"/>
                          <a:cs typeface="Helvetica" panose="020B0604020202020204" pitchFamily="34" charset="0"/>
                        </a:rPr>
                        <a:t>Failed</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noProof="0" dirty="0">
                          <a:latin typeface="Helvetica" panose="020B0604020202020204" pitchFamily="34" charset="0"/>
                          <a:cs typeface="Helvetica" panose="020B0604020202020204" pitchFamily="34" charset="0"/>
                        </a:rPr>
                        <a:t>Scheduled pipelines can write</a:t>
                      </a:r>
                      <a:br>
                        <a:rPr lang="en-US" noProof="0" dirty="0">
                          <a:latin typeface="Helvetica" panose="020B0604020202020204" pitchFamily="34" charset="0"/>
                          <a:cs typeface="Helvetica" panose="020B0604020202020204" pitchFamily="34" charset="0"/>
                        </a:rPr>
                      </a:br>
                      <a:r>
                        <a:rPr lang="en-US" noProof="0" dirty="0">
                          <a:latin typeface="Helvetica" panose="020B0604020202020204" pitchFamily="34" charset="0"/>
                          <a:cs typeface="Helvetica" panose="020B0604020202020204" pitchFamily="34" charset="0"/>
                        </a:rPr>
                        <a:t>Dedicated data reprocessing pipelines can read</a:t>
                      </a:r>
                      <a:br>
                        <a:rPr lang="en-US" noProof="0" dirty="0">
                          <a:latin typeface="Helvetica" panose="020B0604020202020204" pitchFamily="34" charset="0"/>
                          <a:cs typeface="Helvetica" panose="020B0604020202020204" pitchFamily="34" charset="0"/>
                        </a:rPr>
                      </a:br>
                      <a:r>
                        <a:rPr lang="en-US" noProof="0" dirty="0">
                          <a:latin typeface="Helvetica" panose="020B0604020202020204" pitchFamily="34" charset="0"/>
                          <a:cs typeface="Helvetica" panose="020B0604020202020204" pitchFamily="34" charset="0"/>
                        </a:rPr>
                        <a:t>Data consumers don’t have access</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noProof="0" dirty="0">
                          <a:latin typeface="Helvetica" panose="020B0604020202020204" pitchFamily="34" charset="0"/>
                          <a:cs typeface="Helvetica" panose="020B0604020202020204" pitchFamily="34" charset="0"/>
                        </a:rPr>
                        <a:t>Hot</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27719019"/>
                  </a:ext>
                </a:extLst>
              </a:tr>
            </a:tbl>
          </a:graphicData>
        </a:graphic>
      </p:graphicFrame>
      <p:sp>
        <p:nvSpPr>
          <p:cNvPr id="4" name="Segnaposto piè di pagina 3">
            <a:extLst>
              <a:ext uri="{FF2B5EF4-FFF2-40B4-BE49-F238E27FC236}">
                <a16:creationId xmlns:a16="http://schemas.microsoft.com/office/drawing/2014/main" id="{F6C1B596-0FE3-60F6-E53F-E958829C54A4}"/>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A602E24B-8CA1-F65D-D738-20BCDFF2439B}"/>
              </a:ext>
            </a:extLst>
          </p:cNvPr>
          <p:cNvSpPr>
            <a:spLocks noGrp="1"/>
          </p:cNvSpPr>
          <p:nvPr>
            <p:ph type="sldNum" sz="quarter" idx="12"/>
          </p:nvPr>
        </p:nvSpPr>
        <p:spPr/>
        <p:txBody>
          <a:bodyPr/>
          <a:lstStyle/>
          <a:p>
            <a:fld id="{5DD6F1BA-2510-46FC-9346-AB1F3CA1593B}" type="slidenum">
              <a:rPr lang="it-IT" smtClean="0"/>
              <a:t>133</a:t>
            </a:fld>
            <a:endParaRPr lang="it-IT" dirty="0"/>
          </a:p>
        </p:txBody>
      </p:sp>
      <p:sp>
        <p:nvSpPr>
          <p:cNvPr id="26" name="Segnaposto contenuto 25">
            <a:extLst>
              <a:ext uri="{FF2B5EF4-FFF2-40B4-BE49-F238E27FC236}">
                <a16:creationId xmlns:a16="http://schemas.microsoft.com/office/drawing/2014/main" id="{E123CE7B-51FB-9607-1639-87F648ECF32B}"/>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424786486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513D5BB-A6D5-3C93-370E-5C80A1FEC47A}"/>
              </a:ext>
            </a:extLst>
          </p:cNvPr>
          <p:cNvSpPr>
            <a:spLocks noGrp="1"/>
          </p:cNvSpPr>
          <p:nvPr>
            <p:ph type="title"/>
          </p:nvPr>
        </p:nvSpPr>
        <p:spPr/>
        <p:txBody>
          <a:bodyPr/>
          <a:lstStyle/>
          <a:p>
            <a:r>
              <a:rPr lang="en-US" noProof="0" dirty="0"/>
              <a:t>Organizing the data lake</a:t>
            </a:r>
          </a:p>
        </p:txBody>
      </p:sp>
      <p:sp>
        <p:nvSpPr>
          <p:cNvPr id="6" name="Segnaposto contenuto 5">
            <a:extLst>
              <a:ext uri="{FF2B5EF4-FFF2-40B4-BE49-F238E27FC236}">
                <a16:creationId xmlns:a16="http://schemas.microsoft.com/office/drawing/2014/main" id="{1CA5709A-A83A-CEC5-3597-5D015DB1C5BA}"/>
              </a:ext>
            </a:extLst>
          </p:cNvPr>
          <p:cNvSpPr>
            <a:spLocks noGrp="1"/>
          </p:cNvSpPr>
          <p:nvPr>
            <p:ph idx="1"/>
          </p:nvPr>
        </p:nvSpPr>
        <p:spPr/>
        <p:txBody>
          <a:bodyPr/>
          <a:lstStyle/>
          <a:p>
            <a:r>
              <a:rPr lang="en-US" noProof="0" dirty="0"/>
              <a:t>Use folders to organize data inside areas into a logical structure</a:t>
            </a:r>
          </a:p>
          <a:p>
            <a:pPr lvl="1"/>
            <a:r>
              <a:rPr lang="en-US" noProof="0" dirty="0">
                <a:solidFill>
                  <a:srgbClr val="FF5050"/>
                </a:solidFill>
              </a:rPr>
              <a:t>Namespace</a:t>
            </a:r>
          </a:p>
          <a:p>
            <a:pPr lvl="2"/>
            <a:r>
              <a:rPr lang="en-US" noProof="0" dirty="0"/>
              <a:t>Logically group multiple pipelines together.</a:t>
            </a:r>
          </a:p>
          <a:p>
            <a:pPr lvl="1"/>
            <a:r>
              <a:rPr lang="en-US" noProof="0" dirty="0">
                <a:solidFill>
                  <a:srgbClr val="00B050"/>
                </a:solidFill>
              </a:rPr>
              <a:t>Pipeline name</a:t>
            </a:r>
          </a:p>
          <a:p>
            <a:pPr lvl="2"/>
            <a:r>
              <a:rPr lang="en-US" noProof="0" dirty="0"/>
              <a:t>Each data pipeline should have a name that reflects its purpose. For example</a:t>
            </a:r>
          </a:p>
          <a:p>
            <a:pPr lvl="3"/>
            <a:r>
              <a:rPr lang="en-US" noProof="0" dirty="0"/>
              <a:t>A pipeline that takes data from the LA, applies common processing steps, and saves data into SA</a:t>
            </a:r>
          </a:p>
          <a:p>
            <a:pPr lvl="3"/>
            <a:r>
              <a:rPr lang="en-US" noProof="0" dirty="0"/>
              <a:t>You will also have one for archiving data into AA</a:t>
            </a:r>
          </a:p>
          <a:p>
            <a:pPr lvl="1"/>
            <a:r>
              <a:rPr lang="en-US" noProof="0" dirty="0">
                <a:solidFill>
                  <a:srgbClr val="0070C0"/>
                </a:solidFill>
              </a:rPr>
              <a:t>Data source name</a:t>
            </a:r>
          </a:p>
          <a:p>
            <a:pPr lvl="2"/>
            <a:r>
              <a:rPr lang="en-US" noProof="0" dirty="0"/>
              <a:t>Ingestion layer will assign a name to each data source you bring into the platform </a:t>
            </a:r>
          </a:p>
          <a:p>
            <a:pPr lvl="1"/>
            <a:r>
              <a:rPr lang="en-US" noProof="0" dirty="0">
                <a:solidFill>
                  <a:srgbClr val="7030A0"/>
                </a:solidFill>
              </a:rPr>
              <a:t>BatchId</a:t>
            </a:r>
          </a:p>
          <a:p>
            <a:pPr lvl="2"/>
            <a:r>
              <a:rPr lang="en-US" noProof="0" dirty="0"/>
              <a:t>Unique identifier for any batch of data that is saved into LA</a:t>
            </a:r>
          </a:p>
          <a:p>
            <a:pPr lvl="2"/>
            <a:r>
              <a:rPr lang="en-US" noProof="0" dirty="0"/>
              <a:t>E.g., Since only ingestion can write to LA, it is its responsibility to generate this identifier</a:t>
            </a:r>
          </a:p>
          <a:p>
            <a:pPr lvl="2"/>
            <a:r>
              <a:rPr lang="en-US" noProof="0" dirty="0"/>
              <a:t>A common choice for this type of an identifier is a Universally Unique Identifier (UUID)</a:t>
            </a:r>
          </a:p>
          <a:p>
            <a:r>
              <a:rPr lang="en-US" noProof="0" dirty="0"/>
              <a:t>Different areas will have slightly different folder structures</a:t>
            </a:r>
          </a:p>
          <a:p>
            <a:pPr lvl="1"/>
            <a:r>
              <a:rPr lang="en-US" noProof="0" dirty="0"/>
              <a:t>/landing/</a:t>
            </a:r>
            <a:r>
              <a:rPr lang="en-US" noProof="0" dirty="0">
                <a:solidFill>
                  <a:srgbClr val="FF5050"/>
                </a:solidFill>
              </a:rPr>
              <a:t>ETL</a:t>
            </a:r>
            <a:r>
              <a:rPr lang="en-US" noProof="0" dirty="0"/>
              <a:t>/</a:t>
            </a:r>
            <a:r>
              <a:rPr lang="en-US" noProof="0" dirty="0">
                <a:solidFill>
                  <a:srgbClr val="00B050"/>
                </a:solidFill>
              </a:rPr>
              <a:t>sales_oracle_ingest</a:t>
            </a:r>
            <a:r>
              <a:rPr lang="en-US" noProof="0" dirty="0"/>
              <a:t>/</a:t>
            </a:r>
            <a:r>
              <a:rPr lang="en-US" noProof="0" dirty="0">
                <a:solidFill>
                  <a:srgbClr val="0070C0"/>
                </a:solidFill>
              </a:rPr>
              <a:t>customers</a:t>
            </a:r>
            <a:r>
              <a:rPr lang="en-US" noProof="0" dirty="0"/>
              <a:t>/</a:t>
            </a:r>
            <a:r>
              <a:rPr lang="en-US" noProof="0" dirty="0">
                <a:solidFill>
                  <a:srgbClr val="7030A0"/>
                </a:solidFill>
              </a:rPr>
              <a:t>01DFTFX89YDFAXREPJTR94</a:t>
            </a:r>
          </a:p>
        </p:txBody>
      </p:sp>
      <p:sp>
        <p:nvSpPr>
          <p:cNvPr id="4" name="Segnaposto piè di pagina 3">
            <a:extLst>
              <a:ext uri="{FF2B5EF4-FFF2-40B4-BE49-F238E27FC236}">
                <a16:creationId xmlns:a16="http://schemas.microsoft.com/office/drawing/2014/main" id="{F6C1B596-0FE3-60F6-E53F-E958829C54A4}"/>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A602E24B-8CA1-F65D-D738-20BCDFF2439B}"/>
              </a:ext>
            </a:extLst>
          </p:cNvPr>
          <p:cNvSpPr>
            <a:spLocks noGrp="1"/>
          </p:cNvSpPr>
          <p:nvPr>
            <p:ph type="sldNum" sz="quarter" idx="12"/>
          </p:nvPr>
        </p:nvSpPr>
        <p:spPr/>
        <p:txBody>
          <a:bodyPr/>
          <a:lstStyle/>
          <a:p>
            <a:fld id="{5DD6F1BA-2510-46FC-9346-AB1F3CA1593B}" type="slidenum">
              <a:rPr lang="it-IT" smtClean="0"/>
              <a:pPr/>
              <a:t>134</a:t>
            </a:fld>
            <a:endParaRPr lang="it-IT" dirty="0"/>
          </a:p>
        </p:txBody>
      </p:sp>
      <p:sp>
        <p:nvSpPr>
          <p:cNvPr id="12" name="Segnaposto contenuto 11">
            <a:extLst>
              <a:ext uri="{FF2B5EF4-FFF2-40B4-BE49-F238E27FC236}">
                <a16:creationId xmlns:a16="http://schemas.microsoft.com/office/drawing/2014/main" id="{DDDB0AD9-3A01-A97E-EC99-28251BBCCDEC}"/>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12571367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a:xfrm>
            <a:off x="838200" y="365125"/>
            <a:ext cx="10515600" cy="1325563"/>
          </a:xfrm>
        </p:spPr>
        <p:txBody>
          <a:bodyPr/>
          <a:lstStyle/>
          <a:p>
            <a:r>
              <a:rPr lang="en-US" noProof="0" dirty="0"/>
              <a:t>A tentative organization</a:t>
            </a:r>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135</a:t>
            </a:fld>
            <a:endParaRPr lang="it-IT" dirty="0"/>
          </a:p>
        </p:txBody>
      </p:sp>
      <p:grpSp>
        <p:nvGrpSpPr>
          <p:cNvPr id="3" name="Segnaposto contenuto 9">
            <a:extLst>
              <a:ext uri="{FF2B5EF4-FFF2-40B4-BE49-F238E27FC236}">
                <a16:creationId xmlns:a16="http://schemas.microsoft.com/office/drawing/2014/main" id="{4C912274-53AB-4747-8AB2-F268FA4BF62B}"/>
              </a:ext>
            </a:extLst>
          </p:cNvPr>
          <p:cNvGrpSpPr/>
          <p:nvPr/>
        </p:nvGrpSpPr>
        <p:grpSpPr>
          <a:xfrm>
            <a:off x="2677762" y="1982311"/>
            <a:ext cx="6818966" cy="3822382"/>
            <a:chOff x="2677762" y="1982311"/>
            <a:chExt cx="6818966" cy="3822382"/>
          </a:xfrm>
        </p:grpSpPr>
        <p:sp>
          <p:nvSpPr>
            <p:cNvPr id="6" name="Freeform: Shape 5">
              <a:extLst>
                <a:ext uri="{FF2B5EF4-FFF2-40B4-BE49-F238E27FC236}">
                  <a16:creationId xmlns:a16="http://schemas.microsoft.com/office/drawing/2014/main" id="{5DE105E6-6ED9-4E3B-84B6-2C90A13F23A7}"/>
                </a:ext>
              </a:extLst>
            </p:cNvPr>
            <p:cNvSpPr/>
            <p:nvPr/>
          </p:nvSpPr>
          <p:spPr>
            <a:xfrm>
              <a:off x="2686049" y="4909343"/>
              <a:ext cx="2657475" cy="895350"/>
            </a:xfrm>
            <a:custGeom>
              <a:avLst/>
              <a:gdLst>
                <a:gd name="connsiteX0" fmla="*/ -209 w 2657475"/>
                <a:gd name="connsiteY0" fmla="*/ -158 h 895350"/>
                <a:gd name="connsiteX1" fmla="*/ 2657266 w 2657475"/>
                <a:gd name="connsiteY1" fmla="*/ -158 h 895350"/>
                <a:gd name="connsiteX2" fmla="*/ 2657266 w 2657475"/>
                <a:gd name="connsiteY2" fmla="*/ 895192 h 895350"/>
                <a:gd name="connsiteX3" fmla="*/ -209 w 2657475"/>
                <a:gd name="connsiteY3" fmla="*/ 895192 h 895350"/>
              </a:gdLst>
              <a:ahLst/>
              <a:cxnLst>
                <a:cxn ang="0">
                  <a:pos x="connsiteX0" y="connsiteY0"/>
                </a:cxn>
                <a:cxn ang="0">
                  <a:pos x="connsiteX1" y="connsiteY1"/>
                </a:cxn>
                <a:cxn ang="0">
                  <a:pos x="connsiteX2" y="connsiteY2"/>
                </a:cxn>
                <a:cxn ang="0">
                  <a:pos x="connsiteX3" y="connsiteY3"/>
                </a:cxn>
              </a:cxnLst>
              <a:rect l="l" t="t" r="r" b="b"/>
              <a:pathLst>
                <a:path w="2657475" h="895350">
                  <a:moveTo>
                    <a:pt x="-209" y="-158"/>
                  </a:moveTo>
                  <a:lnTo>
                    <a:pt x="2657266" y="-158"/>
                  </a:lnTo>
                  <a:lnTo>
                    <a:pt x="2657266" y="895192"/>
                  </a:lnTo>
                  <a:lnTo>
                    <a:pt x="-209" y="895192"/>
                  </a:lnTo>
                  <a:close/>
                </a:path>
              </a:pathLst>
            </a:custGeom>
            <a:solidFill>
              <a:srgbClr val="FFC000"/>
            </a:solidFill>
            <a:ln w="3175" cap="flat">
              <a:solidFill>
                <a:srgbClr val="000000"/>
              </a:solidFill>
              <a:prstDash val="solid"/>
              <a:miter/>
            </a:ln>
          </p:spPr>
          <p:txBody>
            <a:bodyPr rtlCol="0" anchor="ctr"/>
            <a:lstStyle/>
            <a:p>
              <a:endParaRPr lang="en-US" dirty="0"/>
            </a:p>
          </p:txBody>
        </p:sp>
        <p:sp>
          <p:nvSpPr>
            <p:cNvPr id="7" name="TextBox 6">
              <a:extLst>
                <a:ext uri="{FF2B5EF4-FFF2-40B4-BE49-F238E27FC236}">
                  <a16:creationId xmlns:a16="http://schemas.microsoft.com/office/drawing/2014/main" id="{AC226B2B-E16F-4FE1-BD31-79BC38779486}"/>
                </a:ext>
              </a:extLst>
            </p:cNvPr>
            <p:cNvSpPr txBox="1"/>
            <p:nvPr/>
          </p:nvSpPr>
          <p:spPr>
            <a:xfrm>
              <a:off x="2679772" y="5030311"/>
              <a:ext cx="181165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Ingestion (acquiring)</a:t>
              </a:r>
            </a:p>
          </p:txBody>
        </p:sp>
        <p:sp>
          <p:nvSpPr>
            <p:cNvPr id="8" name="TextBox 7">
              <a:extLst>
                <a:ext uri="{FF2B5EF4-FFF2-40B4-BE49-F238E27FC236}">
                  <a16:creationId xmlns:a16="http://schemas.microsoft.com/office/drawing/2014/main" id="{C94EE1E9-7EBD-446C-AD6E-BBE6EBE4E876}"/>
                </a:ext>
              </a:extLst>
            </p:cNvPr>
            <p:cNvSpPr txBox="1"/>
            <p:nvPr/>
          </p:nvSpPr>
          <p:spPr>
            <a:xfrm>
              <a:off x="2679772" y="524938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9" name="TextBox 8">
              <a:extLst>
                <a:ext uri="{FF2B5EF4-FFF2-40B4-BE49-F238E27FC236}">
                  <a16:creationId xmlns:a16="http://schemas.microsoft.com/office/drawing/2014/main" id="{A3C644C8-38EF-463E-8353-7A98D47EB954}"/>
                </a:ext>
              </a:extLst>
            </p:cNvPr>
            <p:cNvSpPr txBox="1"/>
            <p:nvPr/>
          </p:nvSpPr>
          <p:spPr>
            <a:xfrm>
              <a:off x="2965522" y="5249386"/>
              <a:ext cx="5638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Batch</a:t>
              </a:r>
            </a:p>
          </p:txBody>
        </p:sp>
        <p:sp>
          <p:nvSpPr>
            <p:cNvPr id="11" name="TextBox 10">
              <a:extLst>
                <a:ext uri="{FF2B5EF4-FFF2-40B4-BE49-F238E27FC236}">
                  <a16:creationId xmlns:a16="http://schemas.microsoft.com/office/drawing/2014/main" id="{57D17A29-D36F-420D-ABC5-4B27F8F953CF}"/>
                </a:ext>
              </a:extLst>
            </p:cNvPr>
            <p:cNvSpPr txBox="1"/>
            <p:nvPr/>
          </p:nvSpPr>
          <p:spPr>
            <a:xfrm>
              <a:off x="2679772" y="543036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12" name="TextBox 11">
              <a:extLst>
                <a:ext uri="{FF2B5EF4-FFF2-40B4-BE49-F238E27FC236}">
                  <a16:creationId xmlns:a16="http://schemas.microsoft.com/office/drawing/2014/main" id="{27403B27-B194-4982-BB23-7DE309D98DA2}"/>
                </a:ext>
              </a:extLst>
            </p:cNvPr>
            <p:cNvSpPr txBox="1"/>
            <p:nvPr/>
          </p:nvSpPr>
          <p:spPr>
            <a:xfrm>
              <a:off x="2965522" y="5430361"/>
              <a:ext cx="8686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Streaming</a:t>
              </a:r>
            </a:p>
          </p:txBody>
        </p:sp>
        <p:sp>
          <p:nvSpPr>
            <p:cNvPr id="13" name="Freeform: Shape 12">
              <a:extLst>
                <a:ext uri="{FF2B5EF4-FFF2-40B4-BE49-F238E27FC236}">
                  <a16:creationId xmlns:a16="http://schemas.microsoft.com/office/drawing/2014/main" id="{8B278605-9465-49D5-A85B-4D32C6A5BDFE}"/>
                </a:ext>
              </a:extLst>
            </p:cNvPr>
            <p:cNvSpPr/>
            <p:nvPr/>
          </p:nvSpPr>
          <p:spPr>
            <a:xfrm>
              <a:off x="2686049" y="3090068"/>
              <a:ext cx="2657475" cy="1819275"/>
            </a:xfrm>
            <a:custGeom>
              <a:avLst/>
              <a:gdLst>
                <a:gd name="connsiteX0" fmla="*/ -209 w 2657475"/>
                <a:gd name="connsiteY0" fmla="*/ -158 h 1819275"/>
                <a:gd name="connsiteX1" fmla="*/ 2657266 w 2657475"/>
                <a:gd name="connsiteY1" fmla="*/ -158 h 1819275"/>
                <a:gd name="connsiteX2" fmla="*/ 2657266 w 2657475"/>
                <a:gd name="connsiteY2" fmla="*/ 1819117 h 1819275"/>
                <a:gd name="connsiteX3" fmla="*/ -209 w 2657475"/>
                <a:gd name="connsiteY3" fmla="*/ 1819117 h 1819275"/>
              </a:gdLst>
              <a:ahLst/>
              <a:cxnLst>
                <a:cxn ang="0">
                  <a:pos x="connsiteX0" y="connsiteY0"/>
                </a:cxn>
                <a:cxn ang="0">
                  <a:pos x="connsiteX1" y="connsiteY1"/>
                </a:cxn>
                <a:cxn ang="0">
                  <a:pos x="connsiteX2" y="connsiteY2"/>
                </a:cxn>
                <a:cxn ang="0">
                  <a:pos x="connsiteX3" y="connsiteY3"/>
                </a:cxn>
              </a:cxnLst>
              <a:rect l="l" t="t" r="r" b="b"/>
              <a:pathLst>
                <a:path w="2657475" h="1819275">
                  <a:moveTo>
                    <a:pt x="-209" y="-158"/>
                  </a:moveTo>
                  <a:lnTo>
                    <a:pt x="2657266" y="-158"/>
                  </a:lnTo>
                  <a:lnTo>
                    <a:pt x="2657266" y="1819117"/>
                  </a:lnTo>
                  <a:lnTo>
                    <a:pt x="-209" y="1819117"/>
                  </a:lnTo>
                  <a:close/>
                </a:path>
              </a:pathLst>
            </a:custGeom>
            <a:solidFill>
              <a:srgbClr val="FFC000"/>
            </a:solidFill>
            <a:ln w="3175" cap="flat">
              <a:solidFill>
                <a:srgbClr val="000000"/>
              </a:solidFill>
              <a:prstDash val="solid"/>
              <a:miter/>
            </a:ln>
          </p:spPr>
          <p:txBody>
            <a:bodyPr rtlCol="0" anchor="ctr"/>
            <a:lstStyle/>
            <a:p>
              <a:endParaRPr lang="en-US" dirty="0"/>
            </a:p>
          </p:txBody>
        </p:sp>
        <p:sp>
          <p:nvSpPr>
            <p:cNvPr id="14" name="TextBox 13">
              <a:extLst>
                <a:ext uri="{FF2B5EF4-FFF2-40B4-BE49-F238E27FC236}">
                  <a16:creationId xmlns:a16="http://schemas.microsoft.com/office/drawing/2014/main" id="{62CC621A-04F0-4E43-B657-414942EE55E4}"/>
                </a:ext>
              </a:extLst>
            </p:cNvPr>
            <p:cNvSpPr txBox="1"/>
            <p:nvPr/>
          </p:nvSpPr>
          <p:spPr>
            <a:xfrm>
              <a:off x="2677762" y="3487261"/>
              <a:ext cx="179260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Analytics (analyzing)</a:t>
              </a:r>
            </a:p>
          </p:txBody>
        </p:sp>
        <p:sp>
          <p:nvSpPr>
            <p:cNvPr id="15" name="TextBox 14">
              <a:extLst>
                <a:ext uri="{FF2B5EF4-FFF2-40B4-BE49-F238E27FC236}">
                  <a16:creationId xmlns:a16="http://schemas.microsoft.com/office/drawing/2014/main" id="{CBA2F2BD-172A-432E-95B1-CBDB9476D54C}"/>
                </a:ext>
              </a:extLst>
            </p:cNvPr>
            <p:cNvSpPr txBox="1"/>
            <p:nvPr/>
          </p:nvSpPr>
          <p:spPr>
            <a:xfrm>
              <a:off x="2677762" y="370633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16" name="TextBox 15">
              <a:extLst>
                <a:ext uri="{FF2B5EF4-FFF2-40B4-BE49-F238E27FC236}">
                  <a16:creationId xmlns:a16="http://schemas.microsoft.com/office/drawing/2014/main" id="{1CDC4DB9-1A39-4C1B-A2A5-E843E3FC58F8}"/>
                </a:ext>
              </a:extLst>
            </p:cNvPr>
            <p:cNvSpPr txBox="1"/>
            <p:nvPr/>
          </p:nvSpPr>
          <p:spPr>
            <a:xfrm>
              <a:off x="2963512" y="3706336"/>
              <a:ext cx="935355"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Processing</a:t>
              </a:r>
            </a:p>
          </p:txBody>
        </p:sp>
        <p:sp>
          <p:nvSpPr>
            <p:cNvPr id="17" name="TextBox 16">
              <a:extLst>
                <a:ext uri="{FF2B5EF4-FFF2-40B4-BE49-F238E27FC236}">
                  <a16:creationId xmlns:a16="http://schemas.microsoft.com/office/drawing/2014/main" id="{6A01F16A-74FA-47ED-BD90-7CFBF58C5ACF}"/>
                </a:ext>
              </a:extLst>
            </p:cNvPr>
            <p:cNvSpPr txBox="1"/>
            <p:nvPr/>
          </p:nvSpPr>
          <p:spPr>
            <a:xfrm>
              <a:off x="3134962" y="388731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18" name="TextBox 17">
              <a:extLst>
                <a:ext uri="{FF2B5EF4-FFF2-40B4-BE49-F238E27FC236}">
                  <a16:creationId xmlns:a16="http://schemas.microsoft.com/office/drawing/2014/main" id="{01F09403-0D10-49BA-B721-FC650906F104}"/>
                </a:ext>
              </a:extLst>
            </p:cNvPr>
            <p:cNvSpPr txBox="1"/>
            <p:nvPr/>
          </p:nvSpPr>
          <p:spPr>
            <a:xfrm>
              <a:off x="3420712" y="3887311"/>
              <a:ext cx="5638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Batch</a:t>
              </a:r>
            </a:p>
          </p:txBody>
        </p:sp>
        <p:sp>
          <p:nvSpPr>
            <p:cNvPr id="19" name="TextBox 18">
              <a:extLst>
                <a:ext uri="{FF2B5EF4-FFF2-40B4-BE49-F238E27FC236}">
                  <a16:creationId xmlns:a16="http://schemas.microsoft.com/office/drawing/2014/main" id="{EBEB3D6B-505D-442A-A98F-7A52A742D6EA}"/>
                </a:ext>
              </a:extLst>
            </p:cNvPr>
            <p:cNvSpPr txBox="1"/>
            <p:nvPr/>
          </p:nvSpPr>
          <p:spPr>
            <a:xfrm>
              <a:off x="3134962" y="406828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20" name="TextBox 19">
              <a:extLst>
                <a:ext uri="{FF2B5EF4-FFF2-40B4-BE49-F238E27FC236}">
                  <a16:creationId xmlns:a16="http://schemas.microsoft.com/office/drawing/2014/main" id="{EB1D240A-77C5-4313-AB3A-F87A250D66A7}"/>
                </a:ext>
              </a:extLst>
            </p:cNvPr>
            <p:cNvSpPr txBox="1"/>
            <p:nvPr/>
          </p:nvSpPr>
          <p:spPr>
            <a:xfrm>
              <a:off x="3420712" y="4068286"/>
              <a:ext cx="8686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Streaming</a:t>
              </a:r>
            </a:p>
          </p:txBody>
        </p:sp>
        <p:sp>
          <p:nvSpPr>
            <p:cNvPr id="21" name="TextBox 20">
              <a:extLst>
                <a:ext uri="{FF2B5EF4-FFF2-40B4-BE49-F238E27FC236}">
                  <a16:creationId xmlns:a16="http://schemas.microsoft.com/office/drawing/2014/main" id="{05FCF2A4-3B92-49EA-BC81-52F72FF85BB7}"/>
                </a:ext>
              </a:extLst>
            </p:cNvPr>
            <p:cNvSpPr txBox="1"/>
            <p:nvPr/>
          </p:nvSpPr>
          <p:spPr>
            <a:xfrm>
              <a:off x="2677762" y="425878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22" name="TextBox 21">
              <a:extLst>
                <a:ext uri="{FF2B5EF4-FFF2-40B4-BE49-F238E27FC236}">
                  <a16:creationId xmlns:a16="http://schemas.microsoft.com/office/drawing/2014/main" id="{FB32FCA8-1D6F-4C76-B8F6-10A0F048EF3D}"/>
                </a:ext>
              </a:extLst>
            </p:cNvPr>
            <p:cNvSpPr txBox="1"/>
            <p:nvPr/>
          </p:nvSpPr>
          <p:spPr>
            <a:xfrm>
              <a:off x="2963512" y="4258786"/>
              <a:ext cx="13068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Machine learning</a:t>
              </a:r>
            </a:p>
          </p:txBody>
        </p:sp>
        <p:sp>
          <p:nvSpPr>
            <p:cNvPr id="23" name="Freeform: Shape 22">
              <a:extLst>
                <a:ext uri="{FF2B5EF4-FFF2-40B4-BE49-F238E27FC236}">
                  <a16:creationId xmlns:a16="http://schemas.microsoft.com/office/drawing/2014/main" id="{52771ED5-F3C0-4524-8A66-E4C042B48F0B}"/>
                </a:ext>
              </a:extLst>
            </p:cNvPr>
            <p:cNvSpPr/>
            <p:nvPr/>
          </p:nvSpPr>
          <p:spPr>
            <a:xfrm>
              <a:off x="2686049" y="2328068"/>
              <a:ext cx="2657475" cy="762000"/>
            </a:xfrm>
            <a:custGeom>
              <a:avLst/>
              <a:gdLst>
                <a:gd name="connsiteX0" fmla="*/ -209 w 2657475"/>
                <a:gd name="connsiteY0" fmla="*/ -158 h 762000"/>
                <a:gd name="connsiteX1" fmla="*/ 2657266 w 2657475"/>
                <a:gd name="connsiteY1" fmla="*/ -158 h 762000"/>
                <a:gd name="connsiteX2" fmla="*/ 2657266 w 2657475"/>
                <a:gd name="connsiteY2" fmla="*/ 761842 h 762000"/>
                <a:gd name="connsiteX3" fmla="*/ -209 w 2657475"/>
                <a:gd name="connsiteY3" fmla="*/ 761842 h 762000"/>
              </a:gdLst>
              <a:ahLst/>
              <a:cxnLst>
                <a:cxn ang="0">
                  <a:pos x="connsiteX0" y="connsiteY0"/>
                </a:cxn>
                <a:cxn ang="0">
                  <a:pos x="connsiteX1" y="connsiteY1"/>
                </a:cxn>
                <a:cxn ang="0">
                  <a:pos x="connsiteX2" y="connsiteY2"/>
                </a:cxn>
                <a:cxn ang="0">
                  <a:pos x="connsiteX3" y="connsiteY3"/>
                </a:cxn>
              </a:cxnLst>
              <a:rect l="l" t="t" r="r" b="b"/>
              <a:pathLst>
                <a:path w="2657475" h="762000">
                  <a:moveTo>
                    <a:pt x="-209" y="-158"/>
                  </a:moveTo>
                  <a:lnTo>
                    <a:pt x="2657266" y="-158"/>
                  </a:lnTo>
                  <a:lnTo>
                    <a:pt x="2657266" y="761842"/>
                  </a:lnTo>
                  <a:lnTo>
                    <a:pt x="-209" y="761842"/>
                  </a:lnTo>
                  <a:close/>
                </a:path>
              </a:pathLst>
            </a:custGeom>
            <a:noFill/>
            <a:ln w="3175" cap="flat">
              <a:solidFill>
                <a:srgbClr val="000000"/>
              </a:solidFill>
              <a:prstDash val="solid"/>
              <a:miter/>
            </a:ln>
          </p:spPr>
          <p:txBody>
            <a:bodyPr rtlCol="0" anchor="ctr"/>
            <a:lstStyle/>
            <a:p>
              <a:endParaRPr lang="en-US" dirty="0"/>
            </a:p>
          </p:txBody>
        </p:sp>
        <p:sp>
          <p:nvSpPr>
            <p:cNvPr id="24" name="TextBox 23">
              <a:extLst>
                <a:ext uri="{FF2B5EF4-FFF2-40B4-BE49-F238E27FC236}">
                  <a16:creationId xmlns:a16="http://schemas.microsoft.com/office/drawing/2014/main" id="{1155E4A0-BB56-4C1D-A4BF-C397A091CB70}"/>
                </a:ext>
              </a:extLst>
            </p:cNvPr>
            <p:cNvSpPr txBox="1"/>
            <p:nvPr/>
          </p:nvSpPr>
          <p:spPr>
            <a:xfrm>
              <a:off x="2677762" y="2382361"/>
              <a:ext cx="150685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Serve (deciding)</a:t>
              </a:r>
            </a:p>
          </p:txBody>
        </p:sp>
        <p:sp>
          <p:nvSpPr>
            <p:cNvPr id="25" name="TextBox 24">
              <a:extLst>
                <a:ext uri="{FF2B5EF4-FFF2-40B4-BE49-F238E27FC236}">
                  <a16:creationId xmlns:a16="http://schemas.microsoft.com/office/drawing/2014/main" id="{F6940257-FAA7-45EF-A04B-6080F7077440}"/>
                </a:ext>
              </a:extLst>
            </p:cNvPr>
            <p:cNvSpPr txBox="1"/>
            <p:nvPr/>
          </p:nvSpPr>
          <p:spPr>
            <a:xfrm>
              <a:off x="2677762" y="260143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26" name="TextBox 25">
              <a:extLst>
                <a:ext uri="{FF2B5EF4-FFF2-40B4-BE49-F238E27FC236}">
                  <a16:creationId xmlns:a16="http://schemas.microsoft.com/office/drawing/2014/main" id="{C9D0DF67-DEB1-4A3C-807D-AE5B08AE2049}"/>
                </a:ext>
              </a:extLst>
            </p:cNvPr>
            <p:cNvSpPr txBox="1"/>
            <p:nvPr/>
          </p:nvSpPr>
          <p:spPr>
            <a:xfrm>
              <a:off x="2963512" y="2601436"/>
              <a:ext cx="4876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SQL</a:t>
              </a:r>
            </a:p>
          </p:txBody>
        </p:sp>
        <p:sp>
          <p:nvSpPr>
            <p:cNvPr id="27" name="TextBox 26">
              <a:extLst>
                <a:ext uri="{FF2B5EF4-FFF2-40B4-BE49-F238E27FC236}">
                  <a16:creationId xmlns:a16="http://schemas.microsoft.com/office/drawing/2014/main" id="{EED63C6F-ADB0-4078-876E-AFDEF8D0E4D4}"/>
                </a:ext>
              </a:extLst>
            </p:cNvPr>
            <p:cNvSpPr txBox="1"/>
            <p:nvPr/>
          </p:nvSpPr>
          <p:spPr>
            <a:xfrm>
              <a:off x="2677762" y="278241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28" name="TextBox 27">
              <a:extLst>
                <a:ext uri="{FF2B5EF4-FFF2-40B4-BE49-F238E27FC236}">
                  <a16:creationId xmlns:a16="http://schemas.microsoft.com/office/drawing/2014/main" id="{438A7990-048A-4A7B-88BA-AC7CDFBCC6FA}"/>
                </a:ext>
              </a:extLst>
            </p:cNvPr>
            <p:cNvSpPr txBox="1"/>
            <p:nvPr/>
          </p:nvSpPr>
          <p:spPr>
            <a:xfrm>
              <a:off x="2963512" y="2782411"/>
              <a:ext cx="1640205"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BI tools (e.g., Tableau)</a:t>
              </a:r>
            </a:p>
          </p:txBody>
        </p:sp>
        <p:grpSp>
          <p:nvGrpSpPr>
            <p:cNvPr id="29" name="Segnaposto contenuto 9">
              <a:extLst>
                <a:ext uri="{FF2B5EF4-FFF2-40B4-BE49-F238E27FC236}">
                  <a16:creationId xmlns:a16="http://schemas.microsoft.com/office/drawing/2014/main" id="{4C912274-53AB-4747-8AB2-F268FA4BF62B}"/>
                </a:ext>
              </a:extLst>
            </p:cNvPr>
            <p:cNvGrpSpPr/>
            <p:nvPr/>
          </p:nvGrpSpPr>
          <p:grpSpPr>
            <a:xfrm>
              <a:off x="4768551" y="2390427"/>
              <a:ext cx="454618" cy="446781"/>
              <a:chOff x="4768551" y="2390427"/>
              <a:chExt cx="454618" cy="446781"/>
            </a:xfrm>
            <a:solidFill>
              <a:srgbClr val="333F50"/>
            </a:solidFill>
          </p:grpSpPr>
          <p:sp>
            <p:nvSpPr>
              <p:cNvPr id="30" name="Freeform: Shape 29">
                <a:extLst>
                  <a:ext uri="{FF2B5EF4-FFF2-40B4-BE49-F238E27FC236}">
                    <a16:creationId xmlns:a16="http://schemas.microsoft.com/office/drawing/2014/main" id="{FF66ECD2-5C9D-4ABD-A663-AEDEBD1C8087}"/>
                  </a:ext>
                </a:extLst>
              </p:cNvPr>
              <p:cNvSpPr/>
              <p:nvPr/>
            </p:nvSpPr>
            <p:spPr>
              <a:xfrm>
                <a:off x="4929106" y="2390427"/>
                <a:ext cx="294063" cy="288428"/>
              </a:xfrm>
              <a:custGeom>
                <a:avLst/>
                <a:gdLst>
                  <a:gd name="connsiteX0" fmla="*/ 242489 w 294063"/>
                  <a:gd name="connsiteY0" fmla="*/ 50941 h 288428"/>
                  <a:gd name="connsiteX1" fmla="*/ 236734 w 294063"/>
                  <a:gd name="connsiteY1" fmla="*/ 42 h 288428"/>
                  <a:gd name="connsiteX2" fmla="*/ 173433 w 294063"/>
                  <a:gd name="connsiteY2" fmla="*/ 62252 h 288428"/>
                  <a:gd name="connsiteX3" fmla="*/ 176886 w 294063"/>
                  <a:gd name="connsiteY3" fmla="*/ 91660 h 288428"/>
                  <a:gd name="connsiteX4" fmla="*/ 84811 w 294063"/>
                  <a:gd name="connsiteY4" fmla="*/ 182148 h 288428"/>
                  <a:gd name="connsiteX5" fmla="*/ 57764 w 294063"/>
                  <a:gd name="connsiteY5" fmla="*/ 175361 h 288428"/>
                  <a:gd name="connsiteX6" fmla="*/ 218 w 294063"/>
                  <a:gd name="connsiteY6" fmla="*/ 231916 h 288428"/>
                  <a:gd name="connsiteX7" fmla="*/ 57764 w 294063"/>
                  <a:gd name="connsiteY7" fmla="*/ 288471 h 288428"/>
                  <a:gd name="connsiteX8" fmla="*/ 115311 w 294063"/>
                  <a:gd name="connsiteY8" fmla="*/ 231916 h 288428"/>
                  <a:gd name="connsiteX9" fmla="*/ 108981 w 294063"/>
                  <a:gd name="connsiteY9" fmla="*/ 205901 h 288428"/>
                  <a:gd name="connsiteX10" fmla="*/ 201056 w 294063"/>
                  <a:gd name="connsiteY10" fmla="*/ 115414 h 288428"/>
                  <a:gd name="connsiteX11" fmla="*/ 230980 w 294063"/>
                  <a:gd name="connsiteY11" fmla="*/ 118807 h 288428"/>
                  <a:gd name="connsiteX12" fmla="*/ 294281 w 294063"/>
                  <a:gd name="connsiteY12" fmla="*/ 56597 h 288428"/>
                  <a:gd name="connsiteX13" fmla="*/ 242489 w 294063"/>
                  <a:gd name="connsiteY13" fmla="*/ 50941 h 288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4063" h="288428">
                    <a:moveTo>
                      <a:pt x="242489" y="50941"/>
                    </a:moveTo>
                    <a:lnTo>
                      <a:pt x="236734" y="42"/>
                    </a:lnTo>
                    <a:lnTo>
                      <a:pt x="173433" y="62252"/>
                    </a:lnTo>
                    <a:lnTo>
                      <a:pt x="176886" y="91660"/>
                    </a:lnTo>
                    <a:lnTo>
                      <a:pt x="84811" y="182148"/>
                    </a:lnTo>
                    <a:cubicBezTo>
                      <a:pt x="76755" y="178189"/>
                      <a:pt x="67547" y="175361"/>
                      <a:pt x="57764" y="175361"/>
                    </a:cubicBezTo>
                    <a:cubicBezTo>
                      <a:pt x="26114" y="175361"/>
                      <a:pt x="218" y="200811"/>
                      <a:pt x="218" y="231916"/>
                    </a:cubicBezTo>
                    <a:cubicBezTo>
                      <a:pt x="218" y="263022"/>
                      <a:pt x="26114" y="288471"/>
                      <a:pt x="57764" y="288471"/>
                    </a:cubicBezTo>
                    <a:cubicBezTo>
                      <a:pt x="89415" y="288471"/>
                      <a:pt x="115311" y="263022"/>
                      <a:pt x="115311" y="231916"/>
                    </a:cubicBezTo>
                    <a:cubicBezTo>
                      <a:pt x="115311" y="222302"/>
                      <a:pt x="113009" y="213818"/>
                      <a:pt x="108981" y="205901"/>
                    </a:cubicBezTo>
                    <a:lnTo>
                      <a:pt x="201056" y="115414"/>
                    </a:lnTo>
                    <a:lnTo>
                      <a:pt x="230980" y="118807"/>
                    </a:lnTo>
                    <a:lnTo>
                      <a:pt x="294281" y="56597"/>
                    </a:lnTo>
                    <a:lnTo>
                      <a:pt x="242489" y="50941"/>
                    </a:lnTo>
                    <a:close/>
                  </a:path>
                </a:pathLst>
              </a:custGeom>
              <a:solidFill>
                <a:srgbClr val="333F50"/>
              </a:solidFill>
              <a:ln w="9609"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C3800801-0F80-4CC3-A944-39B4A716252E}"/>
                  </a:ext>
                </a:extLst>
              </p:cNvPr>
              <p:cNvSpPr/>
              <p:nvPr/>
            </p:nvSpPr>
            <p:spPr>
              <a:xfrm>
                <a:off x="4768551" y="2407393"/>
                <a:ext cx="437354" cy="429815"/>
              </a:xfrm>
              <a:custGeom>
                <a:avLst/>
                <a:gdLst>
                  <a:gd name="connsiteX0" fmla="*/ 407648 w 437354"/>
                  <a:gd name="connsiteY0" fmla="*/ 117675 h 429815"/>
                  <a:gd name="connsiteX1" fmla="*/ 400167 w 437354"/>
                  <a:gd name="connsiteY1" fmla="*/ 125594 h 429815"/>
                  <a:gd name="connsiteX2" fmla="*/ 389233 w 437354"/>
                  <a:gd name="connsiteY2" fmla="*/ 124462 h 429815"/>
                  <a:gd name="connsiteX3" fmla="*/ 377148 w 437354"/>
                  <a:gd name="connsiteY3" fmla="*/ 122766 h 429815"/>
                  <a:gd name="connsiteX4" fmla="*/ 403044 w 437354"/>
                  <a:gd name="connsiteY4" fmla="*/ 214950 h 429815"/>
                  <a:gd name="connsiteX5" fmla="*/ 218895 w 437354"/>
                  <a:gd name="connsiteY5" fmla="*/ 395925 h 429815"/>
                  <a:gd name="connsiteX6" fmla="*/ 34745 w 437354"/>
                  <a:gd name="connsiteY6" fmla="*/ 214950 h 429815"/>
                  <a:gd name="connsiteX7" fmla="*/ 218895 w 437354"/>
                  <a:gd name="connsiteY7" fmla="*/ 33975 h 429815"/>
                  <a:gd name="connsiteX8" fmla="*/ 312696 w 437354"/>
                  <a:gd name="connsiteY8" fmla="*/ 59424 h 429815"/>
                  <a:gd name="connsiteX9" fmla="*/ 311545 w 437354"/>
                  <a:gd name="connsiteY9" fmla="*/ 48113 h 429815"/>
                  <a:gd name="connsiteX10" fmla="*/ 309818 w 437354"/>
                  <a:gd name="connsiteY10" fmla="*/ 36803 h 429815"/>
                  <a:gd name="connsiteX11" fmla="*/ 317875 w 437354"/>
                  <a:gd name="connsiteY11" fmla="*/ 28885 h 429815"/>
                  <a:gd name="connsiteX12" fmla="*/ 321903 w 437354"/>
                  <a:gd name="connsiteY12" fmla="*/ 24926 h 429815"/>
                  <a:gd name="connsiteX13" fmla="*/ 218895 w 437354"/>
                  <a:gd name="connsiteY13" fmla="*/ 42 h 429815"/>
                  <a:gd name="connsiteX14" fmla="*/ 217 w 437354"/>
                  <a:gd name="connsiteY14" fmla="*/ 214950 h 429815"/>
                  <a:gd name="connsiteX15" fmla="*/ 218895 w 437354"/>
                  <a:gd name="connsiteY15" fmla="*/ 429857 h 429815"/>
                  <a:gd name="connsiteX16" fmla="*/ 437572 w 437354"/>
                  <a:gd name="connsiteY16" fmla="*/ 214950 h 429815"/>
                  <a:gd name="connsiteX17" fmla="*/ 411676 w 437354"/>
                  <a:gd name="connsiteY17" fmla="*/ 114283 h 429815"/>
                  <a:gd name="connsiteX18" fmla="*/ 407648 w 437354"/>
                  <a:gd name="connsiteY18" fmla="*/ 117675 h 429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37354" h="429815">
                    <a:moveTo>
                      <a:pt x="407648" y="117675"/>
                    </a:moveTo>
                    <a:lnTo>
                      <a:pt x="400167" y="125594"/>
                    </a:lnTo>
                    <a:lnTo>
                      <a:pt x="389233" y="124462"/>
                    </a:lnTo>
                    <a:lnTo>
                      <a:pt x="377148" y="122766"/>
                    </a:lnTo>
                    <a:cubicBezTo>
                      <a:pt x="393261" y="149912"/>
                      <a:pt x="403044" y="181017"/>
                      <a:pt x="403044" y="214950"/>
                    </a:cubicBezTo>
                    <a:cubicBezTo>
                      <a:pt x="403044" y="314486"/>
                      <a:pt x="320177" y="395925"/>
                      <a:pt x="218895" y="395925"/>
                    </a:cubicBezTo>
                    <a:cubicBezTo>
                      <a:pt x="117613" y="395925"/>
                      <a:pt x="34745" y="314486"/>
                      <a:pt x="34745" y="214950"/>
                    </a:cubicBezTo>
                    <a:cubicBezTo>
                      <a:pt x="34745" y="115413"/>
                      <a:pt x="117613" y="33975"/>
                      <a:pt x="218895" y="33975"/>
                    </a:cubicBezTo>
                    <a:cubicBezTo>
                      <a:pt x="252847" y="33975"/>
                      <a:pt x="285073" y="43023"/>
                      <a:pt x="312696" y="59424"/>
                    </a:cubicBezTo>
                    <a:lnTo>
                      <a:pt x="311545" y="48113"/>
                    </a:lnTo>
                    <a:lnTo>
                      <a:pt x="309818" y="36803"/>
                    </a:lnTo>
                    <a:lnTo>
                      <a:pt x="317875" y="28885"/>
                    </a:lnTo>
                    <a:lnTo>
                      <a:pt x="321903" y="24926"/>
                    </a:lnTo>
                    <a:cubicBezTo>
                      <a:pt x="290829" y="9091"/>
                      <a:pt x="256301" y="42"/>
                      <a:pt x="218895" y="42"/>
                    </a:cubicBezTo>
                    <a:cubicBezTo>
                      <a:pt x="98047" y="42"/>
                      <a:pt x="217" y="96185"/>
                      <a:pt x="217" y="214950"/>
                    </a:cubicBezTo>
                    <a:cubicBezTo>
                      <a:pt x="217" y="333715"/>
                      <a:pt x="98047" y="429857"/>
                      <a:pt x="218895" y="429857"/>
                    </a:cubicBezTo>
                    <a:cubicBezTo>
                      <a:pt x="339742" y="429857"/>
                      <a:pt x="437572" y="333715"/>
                      <a:pt x="437572" y="214950"/>
                    </a:cubicBezTo>
                    <a:cubicBezTo>
                      <a:pt x="437572" y="178190"/>
                      <a:pt x="428365" y="144257"/>
                      <a:pt x="411676" y="114283"/>
                    </a:cubicBezTo>
                    <a:lnTo>
                      <a:pt x="407648" y="117675"/>
                    </a:lnTo>
                    <a:close/>
                  </a:path>
                </a:pathLst>
              </a:custGeom>
              <a:solidFill>
                <a:srgbClr val="333F50"/>
              </a:solidFill>
              <a:ln w="9609"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5BA80B8C-00DD-47FB-A9A3-FA42549FB249}"/>
                  </a:ext>
                </a:extLst>
              </p:cNvPr>
              <p:cNvSpPr/>
              <p:nvPr/>
            </p:nvSpPr>
            <p:spPr>
              <a:xfrm>
                <a:off x="4849117" y="2486570"/>
                <a:ext cx="276223" cy="271462"/>
              </a:xfrm>
              <a:custGeom>
                <a:avLst/>
                <a:gdLst>
                  <a:gd name="connsiteX0" fmla="*/ 234432 w 276223"/>
                  <a:gd name="connsiteY0" fmla="*/ 97316 h 271462"/>
                  <a:gd name="connsiteX1" fmla="*/ 241913 w 276223"/>
                  <a:gd name="connsiteY1" fmla="*/ 135773 h 271462"/>
                  <a:gd name="connsiteX2" fmla="*/ 138329 w 276223"/>
                  <a:gd name="connsiteY2" fmla="*/ 237572 h 271462"/>
                  <a:gd name="connsiteX3" fmla="*/ 34745 w 276223"/>
                  <a:gd name="connsiteY3" fmla="*/ 135773 h 271462"/>
                  <a:gd name="connsiteX4" fmla="*/ 138329 w 276223"/>
                  <a:gd name="connsiteY4" fmla="*/ 33975 h 271462"/>
                  <a:gd name="connsiteX5" fmla="*/ 177461 w 276223"/>
                  <a:gd name="connsiteY5" fmla="*/ 41327 h 271462"/>
                  <a:gd name="connsiteX6" fmla="*/ 203356 w 276223"/>
                  <a:gd name="connsiteY6" fmla="*/ 15877 h 271462"/>
                  <a:gd name="connsiteX7" fmla="*/ 138329 w 276223"/>
                  <a:gd name="connsiteY7" fmla="*/ 42 h 271462"/>
                  <a:gd name="connsiteX8" fmla="*/ 217 w 276223"/>
                  <a:gd name="connsiteY8" fmla="*/ 135773 h 271462"/>
                  <a:gd name="connsiteX9" fmla="*/ 138329 w 276223"/>
                  <a:gd name="connsiteY9" fmla="*/ 271504 h 271462"/>
                  <a:gd name="connsiteX10" fmla="*/ 276441 w 276223"/>
                  <a:gd name="connsiteY10" fmla="*/ 135773 h 271462"/>
                  <a:gd name="connsiteX11" fmla="*/ 260328 w 276223"/>
                  <a:gd name="connsiteY11" fmla="*/ 71866 h 271462"/>
                  <a:gd name="connsiteX12" fmla="*/ 234432 w 276223"/>
                  <a:gd name="connsiteY12" fmla="*/ 97316 h 271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6223" h="271462">
                    <a:moveTo>
                      <a:pt x="234432" y="97316"/>
                    </a:moveTo>
                    <a:cubicBezTo>
                      <a:pt x="239612" y="109193"/>
                      <a:pt x="241913" y="122200"/>
                      <a:pt x="241913" y="135773"/>
                    </a:cubicBezTo>
                    <a:cubicBezTo>
                      <a:pt x="241913" y="191762"/>
                      <a:pt x="195300" y="237572"/>
                      <a:pt x="138329" y="237572"/>
                    </a:cubicBezTo>
                    <a:cubicBezTo>
                      <a:pt x="81358" y="237572"/>
                      <a:pt x="34745" y="191762"/>
                      <a:pt x="34745" y="135773"/>
                    </a:cubicBezTo>
                    <a:cubicBezTo>
                      <a:pt x="34745" y="79784"/>
                      <a:pt x="81358" y="33975"/>
                      <a:pt x="138329" y="33975"/>
                    </a:cubicBezTo>
                    <a:cubicBezTo>
                      <a:pt x="152141" y="33975"/>
                      <a:pt x="165376" y="36803"/>
                      <a:pt x="177461" y="41327"/>
                    </a:cubicBezTo>
                    <a:lnTo>
                      <a:pt x="203356" y="15877"/>
                    </a:lnTo>
                    <a:cubicBezTo>
                      <a:pt x="183791" y="5698"/>
                      <a:pt x="161923" y="42"/>
                      <a:pt x="138329" y="42"/>
                    </a:cubicBezTo>
                    <a:cubicBezTo>
                      <a:pt x="62368" y="42"/>
                      <a:pt x="217" y="61121"/>
                      <a:pt x="217" y="135773"/>
                    </a:cubicBezTo>
                    <a:cubicBezTo>
                      <a:pt x="217" y="210425"/>
                      <a:pt x="62368" y="271504"/>
                      <a:pt x="138329" y="271504"/>
                    </a:cubicBezTo>
                    <a:cubicBezTo>
                      <a:pt x="214291" y="271504"/>
                      <a:pt x="276441" y="210425"/>
                      <a:pt x="276441" y="135773"/>
                    </a:cubicBezTo>
                    <a:cubicBezTo>
                      <a:pt x="276441" y="112587"/>
                      <a:pt x="270686" y="91095"/>
                      <a:pt x="260328" y="71866"/>
                    </a:cubicBezTo>
                    <a:lnTo>
                      <a:pt x="234432" y="97316"/>
                    </a:lnTo>
                    <a:close/>
                  </a:path>
                </a:pathLst>
              </a:custGeom>
              <a:solidFill>
                <a:srgbClr val="333F50"/>
              </a:solidFill>
              <a:ln w="9609" cap="flat">
                <a:noFill/>
                <a:prstDash val="solid"/>
                <a:miter/>
              </a:ln>
            </p:spPr>
            <p:txBody>
              <a:bodyPr rtlCol="0" anchor="ctr"/>
              <a:lstStyle/>
              <a:p>
                <a:endParaRPr lang="en-US" dirty="0"/>
              </a:p>
            </p:txBody>
          </p:sp>
        </p:grpSp>
        <p:grpSp>
          <p:nvGrpSpPr>
            <p:cNvPr id="33" name="Segnaposto contenuto 9">
              <a:extLst>
                <a:ext uri="{FF2B5EF4-FFF2-40B4-BE49-F238E27FC236}">
                  <a16:creationId xmlns:a16="http://schemas.microsoft.com/office/drawing/2014/main" id="{4C912274-53AB-4747-8AB2-F268FA4BF62B}"/>
                </a:ext>
              </a:extLst>
            </p:cNvPr>
            <p:cNvGrpSpPr/>
            <p:nvPr/>
          </p:nvGrpSpPr>
          <p:grpSpPr>
            <a:xfrm>
              <a:off x="4763746" y="3133066"/>
              <a:ext cx="447492" cy="455916"/>
              <a:chOff x="4763746" y="3133066"/>
              <a:chExt cx="447492" cy="455916"/>
            </a:xfrm>
            <a:solidFill>
              <a:srgbClr val="333F50"/>
            </a:solidFill>
          </p:grpSpPr>
          <p:sp>
            <p:nvSpPr>
              <p:cNvPr id="34" name="Freeform: Shape 33">
                <a:extLst>
                  <a:ext uri="{FF2B5EF4-FFF2-40B4-BE49-F238E27FC236}">
                    <a16:creationId xmlns:a16="http://schemas.microsoft.com/office/drawing/2014/main" id="{8BFD6D11-6402-420A-A489-A091D512F98C}"/>
                  </a:ext>
                </a:extLst>
              </p:cNvPr>
              <p:cNvSpPr/>
              <p:nvPr/>
            </p:nvSpPr>
            <p:spPr>
              <a:xfrm>
                <a:off x="4763746" y="3133066"/>
                <a:ext cx="447492" cy="455916"/>
              </a:xfrm>
              <a:custGeom>
                <a:avLst/>
                <a:gdLst>
                  <a:gd name="connsiteX0" fmla="*/ 366129 w 447492"/>
                  <a:gd name="connsiteY0" fmla="*/ 315479 h 455916"/>
                  <a:gd name="connsiteX1" fmla="*/ 331065 w 447492"/>
                  <a:gd name="connsiteY1" fmla="*/ 304546 h 455916"/>
                  <a:gd name="connsiteX2" fmla="*/ 305615 w 447492"/>
                  <a:gd name="connsiteY2" fmla="*/ 279225 h 455916"/>
                  <a:gd name="connsiteX3" fmla="*/ 340679 w 447492"/>
                  <a:gd name="connsiteY3" fmla="*/ 174490 h 455916"/>
                  <a:gd name="connsiteX4" fmla="*/ 171015 w 447492"/>
                  <a:gd name="connsiteY4" fmla="*/ 124 h 455916"/>
                  <a:gd name="connsiteX5" fmla="*/ 220 w 447492"/>
                  <a:gd name="connsiteY5" fmla="*/ 172763 h 455916"/>
                  <a:gd name="connsiteX6" fmla="*/ 169885 w 447492"/>
                  <a:gd name="connsiteY6" fmla="*/ 346555 h 455916"/>
                  <a:gd name="connsiteX7" fmla="*/ 273945 w 447492"/>
                  <a:gd name="connsiteY7" fmla="*/ 310875 h 455916"/>
                  <a:gd name="connsiteX8" fmla="*/ 298829 w 447492"/>
                  <a:gd name="connsiteY8" fmla="*/ 336196 h 455916"/>
                  <a:gd name="connsiteX9" fmla="*/ 309575 w 447492"/>
                  <a:gd name="connsiteY9" fmla="*/ 372451 h 455916"/>
                  <a:gd name="connsiteX10" fmla="*/ 380268 w 447492"/>
                  <a:gd name="connsiteY10" fmla="*/ 444384 h 455916"/>
                  <a:gd name="connsiteX11" fmla="*/ 436257 w 447492"/>
                  <a:gd name="connsiteY11" fmla="*/ 444384 h 455916"/>
                  <a:gd name="connsiteX12" fmla="*/ 436257 w 447492"/>
                  <a:gd name="connsiteY12" fmla="*/ 387413 h 455916"/>
                  <a:gd name="connsiteX13" fmla="*/ 366129 w 447492"/>
                  <a:gd name="connsiteY13" fmla="*/ 315479 h 455916"/>
                  <a:gd name="connsiteX14" fmla="*/ 171015 w 447492"/>
                  <a:gd name="connsiteY14" fmla="*/ 312027 h 455916"/>
                  <a:gd name="connsiteX15" fmla="*/ 35284 w 447492"/>
                  <a:gd name="connsiteY15" fmla="*/ 173915 h 455916"/>
                  <a:gd name="connsiteX16" fmla="*/ 171015 w 447492"/>
                  <a:gd name="connsiteY16" fmla="*/ 35803 h 455916"/>
                  <a:gd name="connsiteX17" fmla="*/ 306747 w 447492"/>
                  <a:gd name="connsiteY17" fmla="*/ 173915 h 455916"/>
                  <a:gd name="connsiteX18" fmla="*/ 171015 w 447492"/>
                  <a:gd name="connsiteY18" fmla="*/ 312027 h 455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47492" h="455916">
                    <a:moveTo>
                      <a:pt x="366129" y="315479"/>
                    </a:moveTo>
                    <a:cubicBezTo>
                      <a:pt x="357080" y="306272"/>
                      <a:pt x="343507" y="301668"/>
                      <a:pt x="331065" y="304546"/>
                    </a:cubicBezTo>
                    <a:lnTo>
                      <a:pt x="305615" y="279225"/>
                    </a:lnTo>
                    <a:cubicBezTo>
                      <a:pt x="328238" y="249301"/>
                      <a:pt x="340679" y="212471"/>
                      <a:pt x="340679" y="174490"/>
                    </a:cubicBezTo>
                    <a:cubicBezTo>
                      <a:pt x="341245" y="78387"/>
                      <a:pt x="264897" y="699"/>
                      <a:pt x="171015" y="124"/>
                    </a:cubicBezTo>
                    <a:cubicBezTo>
                      <a:pt x="77135" y="-452"/>
                      <a:pt x="786" y="77236"/>
                      <a:pt x="220" y="172763"/>
                    </a:cubicBezTo>
                    <a:cubicBezTo>
                      <a:pt x="-345" y="268291"/>
                      <a:pt x="76003" y="345979"/>
                      <a:pt x="169885" y="346555"/>
                    </a:cubicBezTo>
                    <a:cubicBezTo>
                      <a:pt x="207210" y="346555"/>
                      <a:pt x="243971" y="333894"/>
                      <a:pt x="273945" y="310875"/>
                    </a:cubicBezTo>
                    <a:lnTo>
                      <a:pt x="298829" y="336196"/>
                    </a:lnTo>
                    <a:cubicBezTo>
                      <a:pt x="296567" y="349432"/>
                      <a:pt x="300526" y="362668"/>
                      <a:pt x="309575" y="372451"/>
                    </a:cubicBezTo>
                    <a:lnTo>
                      <a:pt x="380268" y="444384"/>
                    </a:lnTo>
                    <a:cubicBezTo>
                      <a:pt x="395538" y="459921"/>
                      <a:pt x="420987" y="459921"/>
                      <a:pt x="436257" y="444384"/>
                    </a:cubicBezTo>
                    <a:cubicBezTo>
                      <a:pt x="451527" y="428846"/>
                      <a:pt x="451527" y="402950"/>
                      <a:pt x="436257" y="387413"/>
                    </a:cubicBezTo>
                    <a:lnTo>
                      <a:pt x="366129" y="315479"/>
                    </a:lnTo>
                    <a:close/>
                    <a:moveTo>
                      <a:pt x="171015" y="312027"/>
                    </a:moveTo>
                    <a:cubicBezTo>
                      <a:pt x="95797" y="312027"/>
                      <a:pt x="35284" y="250452"/>
                      <a:pt x="35284" y="173915"/>
                    </a:cubicBezTo>
                    <a:cubicBezTo>
                      <a:pt x="35284" y="97378"/>
                      <a:pt x="95797" y="35803"/>
                      <a:pt x="171015" y="35803"/>
                    </a:cubicBezTo>
                    <a:cubicBezTo>
                      <a:pt x="246233" y="35803"/>
                      <a:pt x="306747" y="97378"/>
                      <a:pt x="306747" y="173915"/>
                    </a:cubicBezTo>
                    <a:cubicBezTo>
                      <a:pt x="306747" y="249876"/>
                      <a:pt x="245667" y="312027"/>
                      <a:pt x="171015" y="312027"/>
                    </a:cubicBezTo>
                    <a:close/>
                  </a:path>
                </a:pathLst>
              </a:custGeom>
              <a:solidFill>
                <a:srgbClr val="333F50"/>
              </a:solidFill>
              <a:ln w="9609"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F0550BD0-0D8D-4BA0-9A20-CF9D82725B2D}"/>
                  </a:ext>
                </a:extLst>
              </p:cNvPr>
              <p:cNvSpPr/>
              <p:nvPr/>
            </p:nvSpPr>
            <p:spPr>
              <a:xfrm>
                <a:off x="4812952" y="3218593"/>
                <a:ext cx="243750" cy="182067"/>
              </a:xfrm>
              <a:custGeom>
                <a:avLst/>
                <a:gdLst>
                  <a:gd name="connsiteX0" fmla="*/ 243402 w 243750"/>
                  <a:gd name="connsiteY0" fmla="*/ 79756 h 182067"/>
                  <a:gd name="connsiteX1" fmla="*/ 211166 w 243750"/>
                  <a:gd name="connsiteY1" fmla="*/ 79756 h 182067"/>
                  <a:gd name="connsiteX2" fmla="*/ 203814 w 243750"/>
                  <a:gd name="connsiteY2" fmla="*/ 84359 h 182067"/>
                  <a:gd name="connsiteX3" fmla="*/ 182323 w 243750"/>
                  <a:gd name="connsiteY3" fmla="*/ 107953 h 182067"/>
                  <a:gd name="connsiteX4" fmla="*/ 164225 w 243750"/>
                  <a:gd name="connsiteY4" fmla="*/ 44076 h 182067"/>
                  <a:gd name="connsiteX5" fmla="*/ 151784 w 243750"/>
                  <a:gd name="connsiteY5" fmla="*/ 37171 h 182067"/>
                  <a:gd name="connsiteX6" fmla="*/ 144997 w 243750"/>
                  <a:gd name="connsiteY6" fmla="*/ 43501 h 182067"/>
                  <a:gd name="connsiteX7" fmla="*/ 111064 w 243750"/>
                  <a:gd name="connsiteY7" fmla="*/ 134999 h 182067"/>
                  <a:gd name="connsiteX8" fmla="*/ 87877 w 243750"/>
                  <a:gd name="connsiteY8" fmla="*/ 8397 h 182067"/>
                  <a:gd name="connsiteX9" fmla="*/ 76566 w 243750"/>
                  <a:gd name="connsiteY9" fmla="*/ 341 h 182067"/>
                  <a:gd name="connsiteX10" fmla="*/ 68649 w 243750"/>
                  <a:gd name="connsiteY10" fmla="*/ 7246 h 182067"/>
                  <a:gd name="connsiteX11" fmla="*/ 44329 w 243750"/>
                  <a:gd name="connsiteY11" fmla="*/ 79756 h 182067"/>
                  <a:gd name="connsiteX12" fmla="*/ 217 w 243750"/>
                  <a:gd name="connsiteY12" fmla="*/ 79756 h 182067"/>
                  <a:gd name="connsiteX13" fmla="*/ 217 w 243750"/>
                  <a:gd name="connsiteY13" fmla="*/ 102774 h 182067"/>
                  <a:gd name="connsiteX14" fmla="*/ 51682 w 243750"/>
                  <a:gd name="connsiteY14" fmla="*/ 102774 h 182067"/>
                  <a:gd name="connsiteX15" fmla="*/ 61296 w 243750"/>
                  <a:gd name="connsiteY15" fmla="*/ 94142 h 182067"/>
                  <a:gd name="connsiteX16" fmla="*/ 75435 w 243750"/>
                  <a:gd name="connsiteY16" fmla="*/ 50406 h 182067"/>
                  <a:gd name="connsiteX17" fmla="*/ 98057 w 243750"/>
                  <a:gd name="connsiteY17" fmla="*/ 174132 h 182067"/>
                  <a:gd name="connsiteX18" fmla="*/ 107106 w 243750"/>
                  <a:gd name="connsiteY18" fmla="*/ 182188 h 182067"/>
                  <a:gd name="connsiteX19" fmla="*/ 108236 w 243750"/>
                  <a:gd name="connsiteY19" fmla="*/ 182188 h 182067"/>
                  <a:gd name="connsiteX20" fmla="*/ 117851 w 243750"/>
                  <a:gd name="connsiteY20" fmla="*/ 175858 h 182067"/>
                  <a:gd name="connsiteX21" fmla="*/ 154046 w 243750"/>
                  <a:gd name="connsiteY21" fmla="*/ 79180 h 182067"/>
                  <a:gd name="connsiteX22" fmla="*/ 168750 w 243750"/>
                  <a:gd name="connsiteY22" fmla="*/ 130971 h 182067"/>
                  <a:gd name="connsiteX23" fmla="*/ 181192 w 243750"/>
                  <a:gd name="connsiteY23" fmla="*/ 137877 h 182067"/>
                  <a:gd name="connsiteX24" fmla="*/ 185717 w 243750"/>
                  <a:gd name="connsiteY24" fmla="*/ 134999 h 182067"/>
                  <a:gd name="connsiteX25" fmla="*/ 216256 w 243750"/>
                  <a:gd name="connsiteY25" fmla="*/ 102774 h 182067"/>
                  <a:gd name="connsiteX26" fmla="*/ 243968 w 243750"/>
                  <a:gd name="connsiteY26" fmla="*/ 102774 h 182067"/>
                  <a:gd name="connsiteX27" fmla="*/ 243968 w 243750"/>
                  <a:gd name="connsiteY27" fmla="*/ 79756 h 182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43750" h="182067">
                    <a:moveTo>
                      <a:pt x="243402" y="79756"/>
                    </a:moveTo>
                    <a:lnTo>
                      <a:pt x="211166" y="79756"/>
                    </a:lnTo>
                    <a:cubicBezTo>
                      <a:pt x="208338" y="80330"/>
                      <a:pt x="205510" y="82058"/>
                      <a:pt x="203814" y="84359"/>
                    </a:cubicBezTo>
                    <a:lnTo>
                      <a:pt x="182323" y="107953"/>
                    </a:lnTo>
                    <a:lnTo>
                      <a:pt x="164225" y="44076"/>
                    </a:lnTo>
                    <a:cubicBezTo>
                      <a:pt x="162529" y="38897"/>
                      <a:pt x="156873" y="35444"/>
                      <a:pt x="151784" y="37171"/>
                    </a:cubicBezTo>
                    <a:cubicBezTo>
                      <a:pt x="148956" y="38322"/>
                      <a:pt x="146128" y="40048"/>
                      <a:pt x="144997" y="43501"/>
                    </a:cubicBezTo>
                    <a:lnTo>
                      <a:pt x="111064" y="134999"/>
                    </a:lnTo>
                    <a:lnTo>
                      <a:pt x="87877" y="8397"/>
                    </a:lnTo>
                    <a:cubicBezTo>
                      <a:pt x="86746" y="2643"/>
                      <a:pt x="81656" y="-810"/>
                      <a:pt x="76566" y="341"/>
                    </a:cubicBezTo>
                    <a:cubicBezTo>
                      <a:pt x="73172" y="916"/>
                      <a:pt x="70345" y="3793"/>
                      <a:pt x="68649" y="7246"/>
                    </a:cubicBezTo>
                    <a:lnTo>
                      <a:pt x="44329" y="79756"/>
                    </a:lnTo>
                    <a:lnTo>
                      <a:pt x="217" y="79756"/>
                    </a:lnTo>
                    <a:lnTo>
                      <a:pt x="217" y="102774"/>
                    </a:lnTo>
                    <a:lnTo>
                      <a:pt x="51682" y="102774"/>
                    </a:lnTo>
                    <a:cubicBezTo>
                      <a:pt x="56206" y="102199"/>
                      <a:pt x="60165" y="98745"/>
                      <a:pt x="61296" y="94142"/>
                    </a:cubicBezTo>
                    <a:lnTo>
                      <a:pt x="75435" y="50406"/>
                    </a:lnTo>
                    <a:lnTo>
                      <a:pt x="98057" y="174132"/>
                    </a:lnTo>
                    <a:cubicBezTo>
                      <a:pt x="98622" y="178736"/>
                      <a:pt x="102580" y="182188"/>
                      <a:pt x="107106" y="182188"/>
                    </a:cubicBezTo>
                    <a:lnTo>
                      <a:pt x="108236" y="182188"/>
                    </a:lnTo>
                    <a:cubicBezTo>
                      <a:pt x="112195" y="182188"/>
                      <a:pt x="116155" y="179886"/>
                      <a:pt x="117851" y="175858"/>
                    </a:cubicBezTo>
                    <a:lnTo>
                      <a:pt x="154046" y="79180"/>
                    </a:lnTo>
                    <a:lnTo>
                      <a:pt x="168750" y="130971"/>
                    </a:lnTo>
                    <a:cubicBezTo>
                      <a:pt x="170446" y="136151"/>
                      <a:pt x="175536" y="139604"/>
                      <a:pt x="181192" y="137877"/>
                    </a:cubicBezTo>
                    <a:cubicBezTo>
                      <a:pt x="182889" y="137302"/>
                      <a:pt x="184585" y="136151"/>
                      <a:pt x="185717" y="134999"/>
                    </a:cubicBezTo>
                    <a:lnTo>
                      <a:pt x="216256" y="102774"/>
                    </a:lnTo>
                    <a:lnTo>
                      <a:pt x="243968" y="102774"/>
                    </a:lnTo>
                    <a:lnTo>
                      <a:pt x="243968" y="79756"/>
                    </a:lnTo>
                    <a:close/>
                  </a:path>
                </a:pathLst>
              </a:custGeom>
              <a:solidFill>
                <a:srgbClr val="333F50"/>
              </a:solidFill>
              <a:ln w="9609" cap="flat">
                <a:noFill/>
                <a:prstDash val="solid"/>
                <a:miter/>
              </a:ln>
            </p:spPr>
            <p:txBody>
              <a:bodyPr rtlCol="0" anchor="ctr"/>
              <a:lstStyle/>
              <a:p>
                <a:endParaRPr lang="en-US" dirty="0"/>
              </a:p>
            </p:txBody>
          </p:sp>
        </p:grpSp>
        <p:sp>
          <p:nvSpPr>
            <p:cNvPr id="36" name="Freeform: Shape 35">
              <a:extLst>
                <a:ext uri="{FF2B5EF4-FFF2-40B4-BE49-F238E27FC236}">
                  <a16:creationId xmlns:a16="http://schemas.microsoft.com/office/drawing/2014/main" id="{73952715-9740-4E90-A528-9F3DABCB62DC}"/>
                </a:ext>
              </a:extLst>
            </p:cNvPr>
            <p:cNvSpPr/>
            <p:nvPr/>
          </p:nvSpPr>
          <p:spPr>
            <a:xfrm>
              <a:off x="4815435" y="4996046"/>
              <a:ext cx="351327" cy="398094"/>
            </a:xfrm>
            <a:custGeom>
              <a:avLst/>
              <a:gdLst>
                <a:gd name="connsiteX0" fmla="*/ 304242 w 351327"/>
                <a:gd name="connsiteY0" fmla="*/ 304264 h 398094"/>
                <a:gd name="connsiteX1" fmla="*/ 258932 w 351327"/>
                <a:gd name="connsiteY1" fmla="*/ 339383 h 398094"/>
                <a:gd name="connsiteX2" fmla="*/ 187161 w 351327"/>
                <a:gd name="connsiteY2" fmla="*/ 339383 h 398094"/>
                <a:gd name="connsiteX3" fmla="*/ 187161 w 351327"/>
                <a:gd name="connsiteY3" fmla="*/ 244200 h 398094"/>
                <a:gd name="connsiteX4" fmla="*/ 220632 w 351327"/>
                <a:gd name="connsiteY4" fmla="*/ 187050 h 398094"/>
                <a:gd name="connsiteX5" fmla="*/ 187161 w 351327"/>
                <a:gd name="connsiteY5" fmla="*/ 153579 h 398094"/>
                <a:gd name="connsiteX6" fmla="*/ 187161 w 351327"/>
                <a:gd name="connsiteY6" fmla="*/ 34983 h 398094"/>
                <a:gd name="connsiteX7" fmla="*/ 91977 w 351327"/>
                <a:gd name="connsiteY7" fmla="*/ 34983 h 398094"/>
                <a:gd name="connsiteX8" fmla="*/ 34923 w 351327"/>
                <a:gd name="connsiteY8" fmla="*/ 1341 h 398094"/>
                <a:gd name="connsiteX9" fmla="*/ 1290 w 351327"/>
                <a:gd name="connsiteY9" fmla="*/ 58396 h 398094"/>
                <a:gd name="connsiteX10" fmla="*/ 58345 w 351327"/>
                <a:gd name="connsiteY10" fmla="*/ 92029 h 398094"/>
                <a:gd name="connsiteX11" fmla="*/ 91977 w 351327"/>
                <a:gd name="connsiteY11" fmla="*/ 58396 h 398094"/>
                <a:gd name="connsiteX12" fmla="*/ 163748 w 351327"/>
                <a:gd name="connsiteY12" fmla="*/ 58396 h 398094"/>
                <a:gd name="connsiteX13" fmla="*/ 163748 w 351327"/>
                <a:gd name="connsiteY13" fmla="*/ 153579 h 398094"/>
                <a:gd name="connsiteX14" fmla="*/ 130277 w 351327"/>
                <a:gd name="connsiteY14" fmla="*/ 210729 h 398094"/>
                <a:gd name="connsiteX15" fmla="*/ 163748 w 351327"/>
                <a:gd name="connsiteY15" fmla="*/ 244200 h 398094"/>
                <a:gd name="connsiteX16" fmla="*/ 163748 w 351327"/>
                <a:gd name="connsiteY16" fmla="*/ 362796 h 398094"/>
                <a:gd name="connsiteX17" fmla="*/ 258932 w 351327"/>
                <a:gd name="connsiteY17" fmla="*/ 362796 h 398094"/>
                <a:gd name="connsiteX18" fmla="*/ 315986 w 351327"/>
                <a:gd name="connsiteY18" fmla="*/ 396438 h 398094"/>
                <a:gd name="connsiteX19" fmla="*/ 349619 w 351327"/>
                <a:gd name="connsiteY19" fmla="*/ 339383 h 398094"/>
                <a:gd name="connsiteX20" fmla="*/ 304242 w 351327"/>
                <a:gd name="connsiteY20" fmla="*/ 304264 h 398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51327" h="398094">
                  <a:moveTo>
                    <a:pt x="304242" y="304264"/>
                  </a:moveTo>
                  <a:cubicBezTo>
                    <a:pt x="282897" y="304274"/>
                    <a:pt x="264266" y="318723"/>
                    <a:pt x="258932" y="339383"/>
                  </a:cubicBezTo>
                  <a:lnTo>
                    <a:pt x="187161" y="339383"/>
                  </a:lnTo>
                  <a:lnTo>
                    <a:pt x="187161" y="244200"/>
                  </a:lnTo>
                  <a:cubicBezTo>
                    <a:pt x="212183" y="237656"/>
                    <a:pt x="227166" y="212072"/>
                    <a:pt x="220632" y="187050"/>
                  </a:cubicBezTo>
                  <a:cubicBezTo>
                    <a:pt x="216345" y="170657"/>
                    <a:pt x="203554" y="157865"/>
                    <a:pt x="187161" y="153579"/>
                  </a:cubicBezTo>
                  <a:lnTo>
                    <a:pt x="187161" y="34983"/>
                  </a:lnTo>
                  <a:lnTo>
                    <a:pt x="91977" y="34983"/>
                  </a:lnTo>
                  <a:cubicBezTo>
                    <a:pt x="85510" y="9932"/>
                    <a:pt x="59964" y="-5127"/>
                    <a:pt x="34923" y="1341"/>
                  </a:cubicBezTo>
                  <a:cubicBezTo>
                    <a:pt x="9882" y="7808"/>
                    <a:pt x="-5177" y="33355"/>
                    <a:pt x="1290" y="58396"/>
                  </a:cubicBezTo>
                  <a:cubicBezTo>
                    <a:pt x="7758" y="83437"/>
                    <a:pt x="33303" y="98496"/>
                    <a:pt x="58345" y="92029"/>
                  </a:cubicBezTo>
                  <a:cubicBezTo>
                    <a:pt x="74833" y="87771"/>
                    <a:pt x="87720" y="74893"/>
                    <a:pt x="91977" y="58396"/>
                  </a:cubicBezTo>
                  <a:lnTo>
                    <a:pt x="163748" y="58396"/>
                  </a:lnTo>
                  <a:lnTo>
                    <a:pt x="163748" y="153579"/>
                  </a:lnTo>
                  <a:cubicBezTo>
                    <a:pt x="138726" y="160123"/>
                    <a:pt x="123744" y="185707"/>
                    <a:pt x="130277" y="210729"/>
                  </a:cubicBezTo>
                  <a:cubicBezTo>
                    <a:pt x="134564" y="227121"/>
                    <a:pt x="147356" y="239914"/>
                    <a:pt x="163748" y="244200"/>
                  </a:cubicBezTo>
                  <a:lnTo>
                    <a:pt x="163748" y="362796"/>
                  </a:lnTo>
                  <a:lnTo>
                    <a:pt x="258932" y="362796"/>
                  </a:lnTo>
                  <a:cubicBezTo>
                    <a:pt x="265399" y="387847"/>
                    <a:pt x="290945" y="402906"/>
                    <a:pt x="315986" y="396438"/>
                  </a:cubicBezTo>
                  <a:cubicBezTo>
                    <a:pt x="341028" y="389970"/>
                    <a:pt x="356087" y="364425"/>
                    <a:pt x="349619" y="339383"/>
                  </a:cubicBezTo>
                  <a:cubicBezTo>
                    <a:pt x="344276" y="318695"/>
                    <a:pt x="325607" y="304246"/>
                    <a:pt x="304242" y="304264"/>
                  </a:cubicBezTo>
                  <a:close/>
                </a:path>
              </a:pathLst>
            </a:custGeom>
            <a:solidFill>
              <a:srgbClr val="333F50"/>
            </a:solidFill>
            <a:ln w="9525" cap="flat">
              <a:noFill/>
              <a:prstDash val="solid"/>
              <a:miter/>
            </a:ln>
          </p:spPr>
          <p:txBody>
            <a:bodyPr rtlCol="0" anchor="ctr"/>
            <a:lstStyle/>
            <a:p>
              <a:endParaRPr lang="en-US" dirty="0"/>
            </a:p>
          </p:txBody>
        </p:sp>
        <p:sp>
          <p:nvSpPr>
            <p:cNvPr id="37" name="TextBox 36">
              <a:extLst>
                <a:ext uri="{FF2B5EF4-FFF2-40B4-BE49-F238E27FC236}">
                  <a16:creationId xmlns:a16="http://schemas.microsoft.com/office/drawing/2014/main" id="{C03D84E9-F8BC-4868-836D-8B7E50B8CB36}"/>
                </a:ext>
              </a:extLst>
            </p:cNvPr>
            <p:cNvSpPr txBox="1"/>
            <p:nvPr/>
          </p:nvSpPr>
          <p:spPr>
            <a:xfrm>
              <a:off x="2915201" y="1991836"/>
              <a:ext cx="725805" cy="348615"/>
            </a:xfrm>
            <a:prstGeom prst="rect">
              <a:avLst/>
            </a:prstGeom>
            <a:noFill/>
          </p:spPr>
          <p:txBody>
            <a:bodyPr wrap="none" rtlCol="0">
              <a:spAutoFit/>
            </a:bodyPr>
            <a:lstStyle/>
            <a:p>
              <a:pPr algn="l"/>
              <a:r>
                <a:rPr lang="en-US" sz="1800" spc="0" baseline="0" dirty="0">
                  <a:solidFill>
                    <a:srgbClr val="000000"/>
                  </a:solidFill>
                  <a:latin typeface="Arial"/>
                  <a:cs typeface="Arial"/>
                  <a:sym typeface="Arial"/>
                  <a:rtl val="0"/>
                </a:rPr>
                <a:t>Data </a:t>
              </a:r>
            </a:p>
          </p:txBody>
        </p:sp>
        <p:sp>
          <p:nvSpPr>
            <p:cNvPr id="38" name="TextBox 37">
              <a:extLst>
                <a:ext uri="{FF2B5EF4-FFF2-40B4-BE49-F238E27FC236}">
                  <a16:creationId xmlns:a16="http://schemas.microsoft.com/office/drawing/2014/main" id="{3536E935-DEEA-49E0-AAAD-5E3DA86CEE79}"/>
                </a:ext>
              </a:extLst>
            </p:cNvPr>
            <p:cNvSpPr txBox="1"/>
            <p:nvPr/>
          </p:nvSpPr>
          <p:spPr>
            <a:xfrm>
              <a:off x="3461301" y="1991836"/>
              <a:ext cx="1649729" cy="348615"/>
            </a:xfrm>
            <a:prstGeom prst="rect">
              <a:avLst/>
            </a:prstGeom>
            <a:noFill/>
          </p:spPr>
          <p:txBody>
            <a:bodyPr wrap="none" rtlCol="0">
              <a:spAutoFit/>
            </a:bodyPr>
            <a:lstStyle/>
            <a:p>
              <a:pPr algn="l"/>
              <a:r>
                <a:rPr lang="en-US" sz="1800" spc="0" baseline="0" dirty="0">
                  <a:solidFill>
                    <a:srgbClr val="000000"/>
                  </a:solidFill>
                  <a:latin typeface="Arial"/>
                  <a:cs typeface="Arial"/>
                  <a:sym typeface="Arial"/>
                  <a:rtl val="0"/>
                </a:rPr>
                <a:t>transformation</a:t>
              </a:r>
            </a:p>
          </p:txBody>
        </p:sp>
        <p:sp>
          <p:nvSpPr>
            <p:cNvPr id="39" name="Freeform: Shape 38">
              <a:extLst>
                <a:ext uri="{FF2B5EF4-FFF2-40B4-BE49-F238E27FC236}">
                  <a16:creationId xmlns:a16="http://schemas.microsoft.com/office/drawing/2014/main" id="{1180336B-6919-4CE7-8B68-A5966F99CFC8}"/>
                </a:ext>
              </a:extLst>
            </p:cNvPr>
            <p:cNvSpPr/>
            <p:nvPr/>
          </p:nvSpPr>
          <p:spPr>
            <a:xfrm>
              <a:off x="6124574" y="2328068"/>
              <a:ext cx="1247775" cy="3467100"/>
            </a:xfrm>
            <a:custGeom>
              <a:avLst/>
              <a:gdLst>
                <a:gd name="connsiteX0" fmla="*/ -209 w 1247775"/>
                <a:gd name="connsiteY0" fmla="*/ -158 h 3467100"/>
                <a:gd name="connsiteX1" fmla="*/ 1247566 w 1247775"/>
                <a:gd name="connsiteY1" fmla="*/ -158 h 3467100"/>
                <a:gd name="connsiteX2" fmla="*/ 1247566 w 1247775"/>
                <a:gd name="connsiteY2" fmla="*/ 3466942 h 3467100"/>
                <a:gd name="connsiteX3" fmla="*/ -209 w 12477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247775" h="3467100">
                  <a:moveTo>
                    <a:pt x="-209" y="-158"/>
                  </a:moveTo>
                  <a:lnTo>
                    <a:pt x="1247566" y="-158"/>
                  </a:lnTo>
                  <a:lnTo>
                    <a:pt x="1247566"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40" name="TextBox 39">
              <a:extLst>
                <a:ext uri="{FF2B5EF4-FFF2-40B4-BE49-F238E27FC236}">
                  <a16:creationId xmlns:a16="http://schemas.microsoft.com/office/drawing/2014/main" id="{947E2BED-FA5F-4877-A00F-E1602741E4AA}"/>
                </a:ext>
              </a:extLst>
            </p:cNvPr>
            <p:cNvSpPr txBox="1"/>
            <p:nvPr/>
          </p:nvSpPr>
          <p:spPr>
            <a:xfrm>
              <a:off x="6123926" y="3430111"/>
              <a:ext cx="868680"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Storage </a:t>
              </a:r>
            </a:p>
          </p:txBody>
        </p:sp>
        <p:sp>
          <p:nvSpPr>
            <p:cNvPr id="41" name="TextBox 40">
              <a:extLst>
                <a:ext uri="{FF2B5EF4-FFF2-40B4-BE49-F238E27FC236}">
                  <a16:creationId xmlns:a16="http://schemas.microsoft.com/office/drawing/2014/main" id="{FDBF2CC5-33BA-473A-97B0-579708D9E03B}"/>
                </a:ext>
              </a:extLst>
            </p:cNvPr>
            <p:cNvSpPr txBox="1"/>
            <p:nvPr/>
          </p:nvSpPr>
          <p:spPr>
            <a:xfrm>
              <a:off x="6123926" y="3649186"/>
              <a:ext cx="1116330"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(organizing)</a:t>
              </a:r>
            </a:p>
          </p:txBody>
        </p:sp>
        <p:sp>
          <p:nvSpPr>
            <p:cNvPr id="42" name="TextBox 41">
              <a:extLst>
                <a:ext uri="{FF2B5EF4-FFF2-40B4-BE49-F238E27FC236}">
                  <a16:creationId xmlns:a16="http://schemas.microsoft.com/office/drawing/2014/main" id="{87D9E5A8-52E4-4695-8EA6-CA36DF369549}"/>
                </a:ext>
              </a:extLst>
            </p:cNvPr>
            <p:cNvSpPr txBox="1"/>
            <p:nvPr/>
          </p:nvSpPr>
          <p:spPr>
            <a:xfrm>
              <a:off x="6123926" y="385873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43" name="TextBox 42">
              <a:extLst>
                <a:ext uri="{FF2B5EF4-FFF2-40B4-BE49-F238E27FC236}">
                  <a16:creationId xmlns:a16="http://schemas.microsoft.com/office/drawing/2014/main" id="{E729F15B-6EF3-4714-AAAE-76012D55FEC7}"/>
                </a:ext>
              </a:extLst>
            </p:cNvPr>
            <p:cNvSpPr txBox="1"/>
            <p:nvPr/>
          </p:nvSpPr>
          <p:spPr>
            <a:xfrm>
              <a:off x="6409676" y="3858736"/>
              <a:ext cx="4305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File</a:t>
              </a:r>
            </a:p>
          </p:txBody>
        </p:sp>
        <p:sp>
          <p:nvSpPr>
            <p:cNvPr id="44" name="TextBox 43">
              <a:extLst>
                <a:ext uri="{FF2B5EF4-FFF2-40B4-BE49-F238E27FC236}">
                  <a16:creationId xmlns:a16="http://schemas.microsoft.com/office/drawing/2014/main" id="{A15A562B-B6C8-4384-9485-F61C6098AC23}"/>
                </a:ext>
              </a:extLst>
            </p:cNvPr>
            <p:cNvSpPr txBox="1"/>
            <p:nvPr/>
          </p:nvSpPr>
          <p:spPr>
            <a:xfrm>
              <a:off x="6123926" y="404923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45" name="TextBox 44">
              <a:extLst>
                <a:ext uri="{FF2B5EF4-FFF2-40B4-BE49-F238E27FC236}">
                  <a16:creationId xmlns:a16="http://schemas.microsoft.com/office/drawing/2014/main" id="{613B11A5-9FDC-40A8-8034-20CDF5374B2E}"/>
                </a:ext>
              </a:extLst>
            </p:cNvPr>
            <p:cNvSpPr txBox="1"/>
            <p:nvPr/>
          </p:nvSpPr>
          <p:spPr>
            <a:xfrm>
              <a:off x="6409676" y="4049236"/>
              <a:ext cx="611505"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Object</a:t>
              </a:r>
            </a:p>
          </p:txBody>
        </p:sp>
        <p:sp>
          <p:nvSpPr>
            <p:cNvPr id="46" name="TextBox 45">
              <a:extLst>
                <a:ext uri="{FF2B5EF4-FFF2-40B4-BE49-F238E27FC236}">
                  <a16:creationId xmlns:a16="http://schemas.microsoft.com/office/drawing/2014/main" id="{C3D8EFCD-9E8E-4492-802C-4A8F5CF03DD7}"/>
                </a:ext>
              </a:extLst>
            </p:cNvPr>
            <p:cNvSpPr txBox="1"/>
            <p:nvPr/>
          </p:nvSpPr>
          <p:spPr>
            <a:xfrm>
              <a:off x="6123926" y="423021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47" name="TextBox 46">
              <a:extLst>
                <a:ext uri="{FF2B5EF4-FFF2-40B4-BE49-F238E27FC236}">
                  <a16:creationId xmlns:a16="http://schemas.microsoft.com/office/drawing/2014/main" id="{C6A46663-7CE6-43F8-872A-29A119D870AC}"/>
                </a:ext>
              </a:extLst>
            </p:cNvPr>
            <p:cNvSpPr txBox="1"/>
            <p:nvPr/>
          </p:nvSpPr>
          <p:spPr>
            <a:xfrm>
              <a:off x="6409676" y="4230211"/>
              <a:ext cx="401955"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DB</a:t>
              </a:r>
            </a:p>
          </p:txBody>
        </p:sp>
        <p:grpSp>
          <p:nvGrpSpPr>
            <p:cNvPr id="48" name="Segnaposto contenuto 9">
              <a:extLst>
                <a:ext uri="{FF2B5EF4-FFF2-40B4-BE49-F238E27FC236}">
                  <a16:creationId xmlns:a16="http://schemas.microsoft.com/office/drawing/2014/main" id="{4C912274-53AB-4747-8AB2-F268FA4BF62B}"/>
                </a:ext>
              </a:extLst>
            </p:cNvPr>
            <p:cNvGrpSpPr/>
            <p:nvPr/>
          </p:nvGrpSpPr>
          <p:grpSpPr>
            <a:xfrm>
              <a:off x="6947296" y="2389390"/>
              <a:ext cx="316706" cy="429815"/>
              <a:chOff x="6947296" y="2389390"/>
              <a:chExt cx="316706" cy="429815"/>
            </a:xfrm>
            <a:solidFill>
              <a:srgbClr val="333F50"/>
            </a:solidFill>
          </p:grpSpPr>
          <p:sp>
            <p:nvSpPr>
              <p:cNvPr id="49" name="Freeform: Shape 48">
                <a:extLst>
                  <a:ext uri="{FF2B5EF4-FFF2-40B4-BE49-F238E27FC236}">
                    <a16:creationId xmlns:a16="http://schemas.microsoft.com/office/drawing/2014/main" id="{A4E5A4DE-BAA0-4F63-A109-E7F33C0F57D7}"/>
                  </a:ext>
                </a:extLst>
              </p:cNvPr>
              <p:cNvSpPr/>
              <p:nvPr/>
            </p:nvSpPr>
            <p:spPr>
              <a:xfrm>
                <a:off x="6947296" y="2389390"/>
                <a:ext cx="316706" cy="90487"/>
              </a:xfrm>
              <a:custGeom>
                <a:avLst/>
                <a:gdLst>
                  <a:gd name="connsiteX0" fmla="*/ 316497 w 316706"/>
                  <a:gd name="connsiteY0" fmla="*/ 45086 h 90487"/>
                  <a:gd name="connsiteX1" fmla="*/ 158144 w 316706"/>
                  <a:gd name="connsiteY1" fmla="*/ 90330 h 90487"/>
                  <a:gd name="connsiteX2" fmla="*/ -209 w 316706"/>
                  <a:gd name="connsiteY2" fmla="*/ 45086 h 90487"/>
                  <a:gd name="connsiteX3" fmla="*/ 158144 w 316706"/>
                  <a:gd name="connsiteY3" fmla="*/ -158 h 90487"/>
                  <a:gd name="connsiteX4" fmla="*/ 316497 w 316706"/>
                  <a:gd name="connsiteY4" fmla="*/ 45086 h 90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6706" h="90487">
                    <a:moveTo>
                      <a:pt x="316497" y="45086"/>
                    </a:moveTo>
                    <a:cubicBezTo>
                      <a:pt x="316497" y="70070"/>
                      <a:pt x="245603" y="90330"/>
                      <a:pt x="158144" y="90330"/>
                    </a:cubicBezTo>
                    <a:cubicBezTo>
                      <a:pt x="70686" y="90330"/>
                      <a:pt x="-209" y="70070"/>
                      <a:pt x="-209" y="45086"/>
                    </a:cubicBezTo>
                    <a:cubicBezTo>
                      <a:pt x="-209" y="20092"/>
                      <a:pt x="70686" y="-158"/>
                      <a:pt x="158144" y="-158"/>
                    </a:cubicBezTo>
                    <a:cubicBezTo>
                      <a:pt x="245603" y="-158"/>
                      <a:pt x="316497" y="20092"/>
                      <a:pt x="316497" y="45086"/>
                    </a:cubicBezTo>
                    <a:close/>
                  </a:path>
                </a:pathLst>
              </a:custGeom>
              <a:solidFill>
                <a:srgbClr val="333F50"/>
              </a:solidFill>
              <a:ln w="9525"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CC030056-BE51-46C6-9926-D8589B17E2E2}"/>
                  </a:ext>
                </a:extLst>
              </p:cNvPr>
              <p:cNvSpPr/>
              <p:nvPr/>
            </p:nvSpPr>
            <p:spPr>
              <a:xfrm>
                <a:off x="6947296" y="2457256"/>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ACF83897-82B7-45E3-AA2A-8A3A6311F387}"/>
                  </a:ext>
                </a:extLst>
              </p:cNvPr>
              <p:cNvSpPr/>
              <p:nvPr/>
            </p:nvSpPr>
            <p:spPr>
              <a:xfrm>
                <a:off x="6947296" y="2570365"/>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E3D4977B-35A9-457B-A0A7-DD85FCB37478}"/>
                  </a:ext>
                </a:extLst>
              </p:cNvPr>
              <p:cNvSpPr/>
              <p:nvPr/>
            </p:nvSpPr>
            <p:spPr>
              <a:xfrm>
                <a:off x="6947296" y="2683474"/>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dirty="0"/>
              </a:p>
            </p:txBody>
          </p:sp>
        </p:grpSp>
        <p:sp>
          <p:nvSpPr>
            <p:cNvPr id="53" name="Freeform: Shape 52">
              <a:extLst>
                <a:ext uri="{FF2B5EF4-FFF2-40B4-BE49-F238E27FC236}">
                  <a16:creationId xmlns:a16="http://schemas.microsoft.com/office/drawing/2014/main" id="{1200FFBC-29EF-40CF-A591-D69BA37FFAF1}"/>
                </a:ext>
              </a:extLst>
            </p:cNvPr>
            <p:cNvSpPr/>
            <p:nvPr/>
          </p:nvSpPr>
          <p:spPr>
            <a:xfrm>
              <a:off x="7372349" y="2328068"/>
              <a:ext cx="1504950" cy="3467100"/>
            </a:xfrm>
            <a:custGeom>
              <a:avLst/>
              <a:gdLst>
                <a:gd name="connsiteX0" fmla="*/ -209 w 1504950"/>
                <a:gd name="connsiteY0" fmla="*/ -158 h 3467100"/>
                <a:gd name="connsiteX1" fmla="*/ 1504741 w 1504950"/>
                <a:gd name="connsiteY1" fmla="*/ -158 h 3467100"/>
                <a:gd name="connsiteX2" fmla="*/ 1504741 w 1504950"/>
                <a:gd name="connsiteY2" fmla="*/ 3466942 h 3467100"/>
                <a:gd name="connsiteX3" fmla="*/ -209 w 1504950"/>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504950" h="3467100">
                  <a:moveTo>
                    <a:pt x="-209" y="-158"/>
                  </a:moveTo>
                  <a:lnTo>
                    <a:pt x="1504741" y="-158"/>
                  </a:lnTo>
                  <a:lnTo>
                    <a:pt x="1504741"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54" name="TextBox 53">
              <a:extLst>
                <a:ext uri="{FF2B5EF4-FFF2-40B4-BE49-F238E27FC236}">
                  <a16:creationId xmlns:a16="http://schemas.microsoft.com/office/drawing/2014/main" id="{E78F246D-2A4B-41AD-8F17-AC5F09454EFF}"/>
                </a:ext>
              </a:extLst>
            </p:cNvPr>
            <p:cNvSpPr txBox="1"/>
            <p:nvPr/>
          </p:nvSpPr>
          <p:spPr>
            <a:xfrm>
              <a:off x="7367777" y="3620611"/>
              <a:ext cx="830580"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Security</a:t>
              </a:r>
            </a:p>
          </p:txBody>
        </p:sp>
        <p:sp>
          <p:nvSpPr>
            <p:cNvPr id="55" name="TextBox 54">
              <a:extLst>
                <a:ext uri="{FF2B5EF4-FFF2-40B4-BE49-F238E27FC236}">
                  <a16:creationId xmlns:a16="http://schemas.microsoft.com/office/drawing/2014/main" id="{95B7F1AD-4E79-42CC-8620-ECA881F2FDC8}"/>
                </a:ext>
              </a:extLst>
            </p:cNvPr>
            <p:cNvSpPr txBox="1"/>
            <p:nvPr/>
          </p:nvSpPr>
          <p:spPr>
            <a:xfrm>
              <a:off x="7367777" y="383968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56" name="TextBox 55">
              <a:extLst>
                <a:ext uri="{FF2B5EF4-FFF2-40B4-BE49-F238E27FC236}">
                  <a16:creationId xmlns:a16="http://schemas.microsoft.com/office/drawing/2014/main" id="{AA25CB89-1726-404B-ABB5-CE13D71D6A25}"/>
                </a:ext>
              </a:extLst>
            </p:cNvPr>
            <p:cNvSpPr txBox="1"/>
            <p:nvPr/>
          </p:nvSpPr>
          <p:spPr>
            <a:xfrm>
              <a:off x="7653527" y="3839686"/>
              <a:ext cx="11925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Access Control</a:t>
              </a:r>
            </a:p>
          </p:txBody>
        </p:sp>
        <p:sp>
          <p:nvSpPr>
            <p:cNvPr id="57" name="TextBox 56">
              <a:extLst>
                <a:ext uri="{FF2B5EF4-FFF2-40B4-BE49-F238E27FC236}">
                  <a16:creationId xmlns:a16="http://schemas.microsoft.com/office/drawing/2014/main" id="{D4912B1E-4D31-4C2B-A638-02F86764E8BA}"/>
                </a:ext>
              </a:extLst>
            </p:cNvPr>
            <p:cNvSpPr txBox="1"/>
            <p:nvPr/>
          </p:nvSpPr>
          <p:spPr>
            <a:xfrm>
              <a:off x="7367777" y="402066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58" name="TextBox 57">
              <a:extLst>
                <a:ext uri="{FF2B5EF4-FFF2-40B4-BE49-F238E27FC236}">
                  <a16:creationId xmlns:a16="http://schemas.microsoft.com/office/drawing/2014/main" id="{4F351B8C-E133-4AFC-8466-3F874043C69B}"/>
                </a:ext>
              </a:extLst>
            </p:cNvPr>
            <p:cNvSpPr txBox="1"/>
            <p:nvPr/>
          </p:nvSpPr>
          <p:spPr>
            <a:xfrm>
              <a:off x="7653527" y="4020661"/>
              <a:ext cx="10401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Authorization</a:t>
              </a:r>
            </a:p>
          </p:txBody>
        </p:sp>
        <p:grpSp>
          <p:nvGrpSpPr>
            <p:cNvPr id="59" name="Segnaposto contenuto 9">
              <a:extLst>
                <a:ext uri="{FF2B5EF4-FFF2-40B4-BE49-F238E27FC236}">
                  <a16:creationId xmlns:a16="http://schemas.microsoft.com/office/drawing/2014/main" id="{4C912274-53AB-4747-8AB2-F268FA4BF62B}"/>
                </a:ext>
              </a:extLst>
            </p:cNvPr>
            <p:cNvGrpSpPr/>
            <p:nvPr/>
          </p:nvGrpSpPr>
          <p:grpSpPr>
            <a:xfrm>
              <a:off x="8420099" y="2371295"/>
              <a:ext cx="361950" cy="433418"/>
              <a:chOff x="8420099" y="2371295"/>
              <a:chExt cx="361950" cy="433418"/>
            </a:xfrm>
            <a:solidFill>
              <a:srgbClr val="333F50"/>
            </a:solidFill>
          </p:grpSpPr>
          <p:sp>
            <p:nvSpPr>
              <p:cNvPr id="60" name="Freeform: Shape 59">
                <a:extLst>
                  <a:ext uri="{FF2B5EF4-FFF2-40B4-BE49-F238E27FC236}">
                    <a16:creationId xmlns:a16="http://schemas.microsoft.com/office/drawing/2014/main" id="{0BE75CE8-F32E-45DE-BC0C-A1471AE9FA7E}"/>
                  </a:ext>
                </a:extLst>
              </p:cNvPr>
              <p:cNvSpPr/>
              <p:nvPr/>
            </p:nvSpPr>
            <p:spPr>
              <a:xfrm>
                <a:off x="8640663" y="2645079"/>
                <a:ext cx="141386" cy="159634"/>
              </a:xfrm>
              <a:custGeom>
                <a:avLst/>
                <a:gdLst>
                  <a:gd name="connsiteX0" fmla="*/ 123885 w 141386"/>
                  <a:gd name="connsiteY0" fmla="*/ 30771 h 159634"/>
                  <a:gd name="connsiteX1" fmla="*/ 72194 w 141386"/>
                  <a:gd name="connsiteY1" fmla="*/ 42 h 159634"/>
                  <a:gd name="connsiteX2" fmla="*/ 48214 w 141386"/>
                  <a:gd name="connsiteY2" fmla="*/ 30484 h 159634"/>
                  <a:gd name="connsiteX3" fmla="*/ 54945 w 141386"/>
                  <a:gd name="connsiteY3" fmla="*/ 35030 h 159634"/>
                  <a:gd name="connsiteX4" fmla="*/ 63485 w 141386"/>
                  <a:gd name="connsiteY4" fmla="*/ 40784 h 159634"/>
                  <a:gd name="connsiteX5" fmla="*/ 58620 w 141386"/>
                  <a:gd name="connsiteY5" fmla="*/ 50338 h 159634"/>
                  <a:gd name="connsiteX6" fmla="*/ 596 w 141386"/>
                  <a:gd name="connsiteY6" fmla="*/ 159676 h 159634"/>
                  <a:gd name="connsiteX7" fmla="*/ 141982 w 141386"/>
                  <a:gd name="connsiteY7" fmla="*/ 159676 h 159634"/>
                  <a:gd name="connsiteX8" fmla="*/ 141982 w 141386"/>
                  <a:gd name="connsiteY8" fmla="*/ 67601 h 159634"/>
                  <a:gd name="connsiteX9" fmla="*/ 123885 w 141386"/>
                  <a:gd name="connsiteY9" fmla="*/ 30771 h 159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386" h="159634">
                    <a:moveTo>
                      <a:pt x="123885" y="30771"/>
                    </a:moveTo>
                    <a:cubicBezTo>
                      <a:pt x="108187" y="18066"/>
                      <a:pt x="90780" y="7717"/>
                      <a:pt x="72194" y="42"/>
                    </a:cubicBezTo>
                    <a:lnTo>
                      <a:pt x="48214" y="30484"/>
                    </a:lnTo>
                    <a:lnTo>
                      <a:pt x="54945" y="35030"/>
                    </a:lnTo>
                    <a:lnTo>
                      <a:pt x="63485" y="40784"/>
                    </a:lnTo>
                    <a:lnTo>
                      <a:pt x="58620" y="50338"/>
                    </a:lnTo>
                    <a:lnTo>
                      <a:pt x="596" y="159676"/>
                    </a:lnTo>
                    <a:lnTo>
                      <a:pt x="141982" y="159676"/>
                    </a:lnTo>
                    <a:lnTo>
                      <a:pt x="141982" y="67601"/>
                    </a:lnTo>
                    <a:cubicBezTo>
                      <a:pt x="141687" y="53183"/>
                      <a:pt x="135043" y="39663"/>
                      <a:pt x="123885" y="30771"/>
                    </a:cubicBezTo>
                    <a:close/>
                  </a:path>
                </a:pathLst>
              </a:custGeom>
              <a:solidFill>
                <a:srgbClr val="333F50"/>
              </a:solidFill>
              <a:ln w="9609"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8519C567-A21B-42A0-9B0B-35E94FCAD0EA}"/>
                  </a:ext>
                </a:extLst>
              </p:cNvPr>
              <p:cNvSpPr/>
              <p:nvPr/>
            </p:nvSpPr>
            <p:spPr>
              <a:xfrm>
                <a:off x="8420099" y="2645827"/>
                <a:ext cx="141387" cy="158885"/>
              </a:xfrm>
              <a:custGeom>
                <a:avLst/>
                <a:gdLst>
                  <a:gd name="connsiteX0" fmla="*/ 83958 w 141387"/>
                  <a:gd name="connsiteY0" fmla="*/ 49589 h 158885"/>
                  <a:gd name="connsiteX1" fmla="*/ 79093 w 141387"/>
                  <a:gd name="connsiteY1" fmla="*/ 40324 h 158885"/>
                  <a:gd name="connsiteX2" fmla="*/ 87634 w 141387"/>
                  <a:gd name="connsiteY2" fmla="*/ 34570 h 158885"/>
                  <a:gd name="connsiteX3" fmla="*/ 94364 w 141387"/>
                  <a:gd name="connsiteY3" fmla="*/ 30023 h 158885"/>
                  <a:gd name="connsiteX4" fmla="*/ 70780 w 141387"/>
                  <a:gd name="connsiteY4" fmla="*/ 42 h 158885"/>
                  <a:gd name="connsiteX5" fmla="*/ 18693 w 141387"/>
                  <a:gd name="connsiteY5" fmla="*/ 30023 h 158885"/>
                  <a:gd name="connsiteX6" fmla="*/ 596 w 141387"/>
                  <a:gd name="connsiteY6" fmla="*/ 66853 h 158885"/>
                  <a:gd name="connsiteX7" fmla="*/ 596 w 141387"/>
                  <a:gd name="connsiteY7" fmla="*/ 158928 h 158885"/>
                  <a:gd name="connsiteX8" fmla="*/ 141983 w 141387"/>
                  <a:gd name="connsiteY8" fmla="*/ 158928 h 158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387" h="158885">
                    <a:moveTo>
                      <a:pt x="83958" y="49589"/>
                    </a:moveTo>
                    <a:lnTo>
                      <a:pt x="79093" y="40324"/>
                    </a:lnTo>
                    <a:lnTo>
                      <a:pt x="87634" y="34570"/>
                    </a:lnTo>
                    <a:lnTo>
                      <a:pt x="94364" y="30023"/>
                    </a:lnTo>
                    <a:lnTo>
                      <a:pt x="70780" y="42"/>
                    </a:lnTo>
                    <a:cubicBezTo>
                      <a:pt x="52442" y="8168"/>
                      <a:pt x="34986" y="18216"/>
                      <a:pt x="18693" y="30023"/>
                    </a:cubicBezTo>
                    <a:cubicBezTo>
                      <a:pt x="7535" y="38915"/>
                      <a:pt x="891" y="52435"/>
                      <a:pt x="596" y="66853"/>
                    </a:cubicBezTo>
                    <a:lnTo>
                      <a:pt x="596" y="158928"/>
                    </a:lnTo>
                    <a:lnTo>
                      <a:pt x="141983" y="158928"/>
                    </a:lnTo>
                    <a:close/>
                  </a:path>
                </a:pathLst>
              </a:custGeom>
              <a:solidFill>
                <a:srgbClr val="333F50"/>
              </a:solidFill>
              <a:ln w="9609"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7C60962D-FAC5-405D-99DB-2C22CD877266}"/>
                  </a:ext>
                </a:extLst>
              </p:cNvPr>
              <p:cNvSpPr/>
              <p:nvPr/>
            </p:nvSpPr>
            <p:spPr>
              <a:xfrm>
                <a:off x="8470975" y="2371295"/>
                <a:ext cx="254822" cy="128424"/>
              </a:xfrm>
              <a:custGeom>
                <a:avLst/>
                <a:gdLst>
                  <a:gd name="connsiteX0" fmla="*/ 239619 w 254822"/>
                  <a:gd name="connsiteY0" fmla="*/ 97963 h 128424"/>
                  <a:gd name="connsiteX1" fmla="*/ 215528 w 254822"/>
                  <a:gd name="connsiteY1" fmla="*/ 97963 h 128424"/>
                  <a:gd name="connsiteX2" fmla="*/ 190586 w 254822"/>
                  <a:gd name="connsiteY2" fmla="*/ 21944 h 128424"/>
                  <a:gd name="connsiteX3" fmla="*/ 163329 w 254822"/>
                  <a:gd name="connsiteY3" fmla="*/ 738 h 128424"/>
                  <a:gd name="connsiteX4" fmla="*/ 148962 w 254822"/>
                  <a:gd name="connsiteY4" fmla="*/ 8190 h 128424"/>
                  <a:gd name="connsiteX5" fmla="*/ 148962 w 254822"/>
                  <a:gd name="connsiteY5" fmla="*/ 8190 h 128424"/>
                  <a:gd name="connsiteX6" fmla="*/ 111790 w 254822"/>
                  <a:gd name="connsiteY6" fmla="*/ 9364 h 128424"/>
                  <a:gd name="connsiteX7" fmla="*/ 111127 w 254822"/>
                  <a:gd name="connsiteY7" fmla="*/ 8708 h 128424"/>
                  <a:gd name="connsiteX8" fmla="*/ 109431 w 254822"/>
                  <a:gd name="connsiteY8" fmla="*/ 6981 h 128424"/>
                  <a:gd name="connsiteX9" fmla="*/ 75124 w 254822"/>
                  <a:gd name="connsiteY9" fmla="*/ 7568 h 128424"/>
                  <a:gd name="connsiteX10" fmla="*/ 68485 w 254822"/>
                  <a:gd name="connsiteY10" fmla="*/ 21713 h 128424"/>
                  <a:gd name="connsiteX11" fmla="*/ 40208 w 254822"/>
                  <a:gd name="connsiteY11" fmla="*/ 97963 h 128424"/>
                  <a:gd name="connsiteX12" fmla="*/ 16115 w 254822"/>
                  <a:gd name="connsiteY12" fmla="*/ 97963 h 128424"/>
                  <a:gd name="connsiteX13" fmla="*/ 902 w 254822"/>
                  <a:gd name="connsiteY13" fmla="*/ 110162 h 128424"/>
                  <a:gd name="connsiteX14" fmla="*/ 12589 w 254822"/>
                  <a:gd name="connsiteY14" fmla="*/ 128155 h 128424"/>
                  <a:gd name="connsiteX15" fmla="*/ 15606 w 254822"/>
                  <a:gd name="connsiteY15" fmla="*/ 128463 h 128424"/>
                  <a:gd name="connsiteX16" fmla="*/ 240129 w 254822"/>
                  <a:gd name="connsiteY16" fmla="*/ 128463 h 128424"/>
                  <a:gd name="connsiteX17" fmla="*/ 255415 w 254822"/>
                  <a:gd name="connsiteY17" fmla="*/ 113524 h 128424"/>
                  <a:gd name="connsiteX18" fmla="*/ 255115 w 254822"/>
                  <a:gd name="connsiteY18" fmla="*/ 110162 h 128424"/>
                  <a:gd name="connsiteX19" fmla="*/ 239619 w 254822"/>
                  <a:gd name="connsiteY19" fmla="*/ 97963 h 128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4822" h="128424">
                    <a:moveTo>
                      <a:pt x="239619" y="97963"/>
                    </a:moveTo>
                    <a:lnTo>
                      <a:pt x="215528" y="97963"/>
                    </a:lnTo>
                    <a:lnTo>
                      <a:pt x="190586" y="21944"/>
                    </a:lnTo>
                    <a:cubicBezTo>
                      <a:pt x="188814" y="8429"/>
                      <a:pt x="176610" y="-1065"/>
                      <a:pt x="163329" y="738"/>
                    </a:cubicBezTo>
                    <a:cubicBezTo>
                      <a:pt x="157845" y="1483"/>
                      <a:pt x="152776" y="4112"/>
                      <a:pt x="148962" y="8190"/>
                    </a:cubicBezTo>
                    <a:lnTo>
                      <a:pt x="148962" y="8190"/>
                    </a:lnTo>
                    <a:cubicBezTo>
                      <a:pt x="139016" y="18959"/>
                      <a:pt x="122373" y="19485"/>
                      <a:pt x="111790" y="9364"/>
                    </a:cubicBezTo>
                    <a:cubicBezTo>
                      <a:pt x="111565" y="9149"/>
                      <a:pt x="111344" y="8930"/>
                      <a:pt x="111127" y="8708"/>
                    </a:cubicBezTo>
                    <a:lnTo>
                      <a:pt x="109431" y="6981"/>
                    </a:lnTo>
                    <a:cubicBezTo>
                      <a:pt x="99798" y="-2496"/>
                      <a:pt x="84439" y="-2234"/>
                      <a:pt x="75124" y="7568"/>
                    </a:cubicBezTo>
                    <a:cubicBezTo>
                      <a:pt x="71459" y="11424"/>
                      <a:pt x="69129" y="16389"/>
                      <a:pt x="68485" y="21713"/>
                    </a:cubicBezTo>
                    <a:lnTo>
                      <a:pt x="40208" y="97963"/>
                    </a:lnTo>
                    <a:lnTo>
                      <a:pt x="16115" y="97963"/>
                    </a:lnTo>
                    <a:cubicBezTo>
                      <a:pt x="8834" y="97817"/>
                      <a:pt x="2465" y="102925"/>
                      <a:pt x="902" y="110162"/>
                    </a:cubicBezTo>
                    <a:cubicBezTo>
                      <a:pt x="-754" y="118415"/>
                      <a:pt x="4479" y="126469"/>
                      <a:pt x="12589" y="128155"/>
                    </a:cubicBezTo>
                    <a:cubicBezTo>
                      <a:pt x="13581" y="128360"/>
                      <a:pt x="14593" y="128464"/>
                      <a:pt x="15606" y="128463"/>
                    </a:cubicBezTo>
                    <a:lnTo>
                      <a:pt x="240129" y="128463"/>
                    </a:lnTo>
                    <a:cubicBezTo>
                      <a:pt x="248404" y="128632"/>
                      <a:pt x="255249" y="121945"/>
                      <a:pt x="255415" y="113524"/>
                    </a:cubicBezTo>
                    <a:cubicBezTo>
                      <a:pt x="255438" y="112396"/>
                      <a:pt x="255337" y="111268"/>
                      <a:pt x="255115" y="110162"/>
                    </a:cubicBezTo>
                    <a:cubicBezTo>
                      <a:pt x="253533" y="102816"/>
                      <a:pt x="247006" y="97677"/>
                      <a:pt x="239619" y="97963"/>
                    </a:cubicBezTo>
                    <a:close/>
                  </a:path>
                </a:pathLst>
              </a:custGeom>
              <a:solidFill>
                <a:srgbClr val="333F50"/>
              </a:solidFill>
              <a:ln w="9609"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715BF41E-2547-4938-9305-3762172517AC}"/>
                  </a:ext>
                </a:extLst>
              </p:cNvPr>
              <p:cNvSpPr/>
              <p:nvPr/>
            </p:nvSpPr>
            <p:spPr>
              <a:xfrm>
                <a:off x="8578452" y="2619125"/>
                <a:ext cx="45243" cy="34527"/>
              </a:xfrm>
              <a:custGeom>
                <a:avLst/>
                <a:gdLst>
                  <a:gd name="connsiteX0" fmla="*/ 37074 w 45243"/>
                  <a:gd name="connsiteY0" fmla="*/ 34570 h 34527"/>
                  <a:gd name="connsiteX1" fmla="*/ 45840 w 45243"/>
                  <a:gd name="connsiteY1" fmla="*/ 42 h 34527"/>
                  <a:gd name="connsiteX2" fmla="*/ 596 w 45243"/>
                  <a:gd name="connsiteY2" fmla="*/ 42 h 34527"/>
                  <a:gd name="connsiteX3" fmla="*/ 9362 w 45243"/>
                  <a:gd name="connsiteY3" fmla="*/ 34570 h 34527"/>
                  <a:gd name="connsiteX4" fmla="*/ 37074 w 45243"/>
                  <a:gd name="connsiteY4" fmla="*/ 34570 h 345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243" h="34527">
                    <a:moveTo>
                      <a:pt x="37074" y="34570"/>
                    </a:moveTo>
                    <a:lnTo>
                      <a:pt x="45840" y="42"/>
                    </a:lnTo>
                    <a:lnTo>
                      <a:pt x="596" y="42"/>
                    </a:lnTo>
                    <a:lnTo>
                      <a:pt x="9362" y="34570"/>
                    </a:lnTo>
                    <a:lnTo>
                      <a:pt x="37074" y="34570"/>
                    </a:lnTo>
                    <a:close/>
                  </a:path>
                </a:pathLst>
              </a:custGeom>
              <a:solidFill>
                <a:srgbClr val="333F50"/>
              </a:solidFill>
              <a:ln w="9609"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A8B3CEC5-2D78-496C-969D-FD42459C6F6F}"/>
                  </a:ext>
                </a:extLst>
              </p:cNvPr>
              <p:cNvSpPr/>
              <p:nvPr/>
            </p:nvSpPr>
            <p:spPr>
              <a:xfrm>
                <a:off x="8485137" y="2516980"/>
                <a:ext cx="231874" cy="287733"/>
              </a:xfrm>
              <a:custGeom>
                <a:avLst/>
                <a:gdLst>
                  <a:gd name="connsiteX0" fmla="*/ 232471 w 231874"/>
                  <a:gd name="connsiteY0" fmla="*/ 103626 h 287733"/>
                  <a:gd name="connsiteX1" fmla="*/ 168394 w 231874"/>
                  <a:gd name="connsiteY1" fmla="*/ 63861 h 287733"/>
                  <a:gd name="connsiteX2" fmla="*/ 206229 w 231874"/>
                  <a:gd name="connsiteY2" fmla="*/ 42 h 287733"/>
                  <a:gd name="connsiteX3" fmla="*/ 26837 w 231874"/>
                  <a:gd name="connsiteY3" fmla="*/ 42 h 287733"/>
                  <a:gd name="connsiteX4" fmla="*/ 64673 w 231874"/>
                  <a:gd name="connsiteY4" fmla="*/ 63918 h 287733"/>
                  <a:gd name="connsiteX5" fmla="*/ 596 w 231874"/>
                  <a:gd name="connsiteY5" fmla="*/ 103626 h 287733"/>
                  <a:gd name="connsiteX6" fmla="*/ 45840 w 231874"/>
                  <a:gd name="connsiteY6" fmla="*/ 161172 h 287733"/>
                  <a:gd name="connsiteX7" fmla="*/ 28874 w 231874"/>
                  <a:gd name="connsiteY7" fmla="*/ 172682 h 287733"/>
                  <a:gd name="connsiteX8" fmla="*/ 89726 w 231874"/>
                  <a:gd name="connsiteY8" fmla="*/ 287775 h 287733"/>
                  <a:gd name="connsiteX9" fmla="*/ 102394 w 231874"/>
                  <a:gd name="connsiteY9" fmla="*/ 287775 h 287733"/>
                  <a:gd name="connsiteX10" fmla="*/ 102394 w 231874"/>
                  <a:gd name="connsiteY10" fmla="*/ 287775 h 287733"/>
                  <a:gd name="connsiteX11" fmla="*/ 130672 w 231874"/>
                  <a:gd name="connsiteY11" fmla="*/ 287775 h 287733"/>
                  <a:gd name="connsiteX12" fmla="*/ 130672 w 231874"/>
                  <a:gd name="connsiteY12" fmla="*/ 287775 h 287733"/>
                  <a:gd name="connsiteX13" fmla="*/ 143341 w 231874"/>
                  <a:gd name="connsiteY13" fmla="*/ 287775 h 287733"/>
                  <a:gd name="connsiteX14" fmla="*/ 204193 w 231874"/>
                  <a:gd name="connsiteY14" fmla="*/ 172682 h 287733"/>
                  <a:gd name="connsiteX15" fmla="*/ 187227 w 231874"/>
                  <a:gd name="connsiteY15" fmla="*/ 161172 h 287733"/>
                  <a:gd name="connsiteX16" fmla="*/ 134631 w 231874"/>
                  <a:gd name="connsiteY16" fmla="*/ 260440 h 287733"/>
                  <a:gd name="connsiteX17" fmla="*/ 129654 w 231874"/>
                  <a:gd name="connsiteY17" fmla="*/ 148225 h 287733"/>
                  <a:gd name="connsiteX18" fmla="*/ 103413 w 231874"/>
                  <a:gd name="connsiteY18" fmla="*/ 148225 h 287733"/>
                  <a:gd name="connsiteX19" fmla="*/ 98436 w 231874"/>
                  <a:gd name="connsiteY19" fmla="*/ 260440 h 287733"/>
                  <a:gd name="connsiteX20" fmla="*/ 70159 w 231874"/>
                  <a:gd name="connsiteY20" fmla="*/ 67659 h 287733"/>
                  <a:gd name="connsiteX21" fmla="*/ 162569 w 231874"/>
                  <a:gd name="connsiteY21" fmla="*/ 67659 h 287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31874" h="287733">
                    <a:moveTo>
                      <a:pt x="232471" y="103626"/>
                    </a:moveTo>
                    <a:lnTo>
                      <a:pt x="168394" y="63861"/>
                    </a:lnTo>
                    <a:cubicBezTo>
                      <a:pt x="189281" y="48965"/>
                      <a:pt x="203020" y="25790"/>
                      <a:pt x="206229" y="42"/>
                    </a:cubicBezTo>
                    <a:lnTo>
                      <a:pt x="26837" y="42"/>
                    </a:lnTo>
                    <a:cubicBezTo>
                      <a:pt x="30031" y="25811"/>
                      <a:pt x="43771" y="49009"/>
                      <a:pt x="64673" y="63918"/>
                    </a:cubicBezTo>
                    <a:lnTo>
                      <a:pt x="596" y="103626"/>
                    </a:lnTo>
                    <a:lnTo>
                      <a:pt x="45840" y="161172"/>
                    </a:lnTo>
                    <a:lnTo>
                      <a:pt x="28874" y="172682"/>
                    </a:lnTo>
                    <a:lnTo>
                      <a:pt x="89726" y="287775"/>
                    </a:lnTo>
                    <a:lnTo>
                      <a:pt x="102394" y="287775"/>
                    </a:lnTo>
                    <a:lnTo>
                      <a:pt x="102394" y="287775"/>
                    </a:lnTo>
                    <a:lnTo>
                      <a:pt x="130672" y="287775"/>
                    </a:lnTo>
                    <a:lnTo>
                      <a:pt x="130672" y="287775"/>
                    </a:lnTo>
                    <a:lnTo>
                      <a:pt x="143341" y="287775"/>
                    </a:lnTo>
                    <a:lnTo>
                      <a:pt x="204193" y="172682"/>
                    </a:lnTo>
                    <a:lnTo>
                      <a:pt x="187227" y="161172"/>
                    </a:lnTo>
                    <a:close/>
                    <a:moveTo>
                      <a:pt x="134631" y="260440"/>
                    </a:moveTo>
                    <a:lnTo>
                      <a:pt x="129654" y="148225"/>
                    </a:lnTo>
                    <a:lnTo>
                      <a:pt x="103413" y="148225"/>
                    </a:lnTo>
                    <a:lnTo>
                      <a:pt x="98436" y="260440"/>
                    </a:lnTo>
                    <a:lnTo>
                      <a:pt x="70159" y="67659"/>
                    </a:lnTo>
                    <a:cubicBezTo>
                      <a:pt x="98640" y="84870"/>
                      <a:pt x="134087" y="84870"/>
                      <a:pt x="162569" y="67659"/>
                    </a:cubicBezTo>
                    <a:close/>
                  </a:path>
                </a:pathLst>
              </a:custGeom>
              <a:solidFill>
                <a:srgbClr val="333F50"/>
              </a:solidFill>
              <a:ln w="9609" cap="flat">
                <a:noFill/>
                <a:prstDash val="solid"/>
                <a:miter/>
              </a:ln>
            </p:spPr>
            <p:txBody>
              <a:bodyPr rtlCol="0" anchor="ctr"/>
              <a:lstStyle/>
              <a:p>
                <a:endParaRPr lang="en-US" dirty="0"/>
              </a:p>
            </p:txBody>
          </p:sp>
        </p:grpSp>
        <p:sp>
          <p:nvSpPr>
            <p:cNvPr id="65" name="Freeform: Shape 64">
              <a:extLst>
                <a:ext uri="{FF2B5EF4-FFF2-40B4-BE49-F238E27FC236}">
                  <a16:creationId xmlns:a16="http://schemas.microsoft.com/office/drawing/2014/main" id="{BCE3164B-1605-400E-B895-E80557435271}"/>
                </a:ext>
              </a:extLst>
            </p:cNvPr>
            <p:cNvSpPr/>
            <p:nvPr/>
          </p:nvSpPr>
          <p:spPr>
            <a:xfrm>
              <a:off x="8877299"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66" name="TextBox 65">
              <a:extLst>
                <a:ext uri="{FF2B5EF4-FFF2-40B4-BE49-F238E27FC236}">
                  <a16:creationId xmlns:a16="http://schemas.microsoft.com/office/drawing/2014/main" id="{1A2123FF-9592-49BE-BF37-6138254B8795}"/>
                </a:ext>
              </a:extLst>
            </p:cNvPr>
            <p:cNvSpPr txBox="1"/>
            <p:nvPr/>
          </p:nvSpPr>
          <p:spPr>
            <a:xfrm>
              <a:off x="6830500" y="1982311"/>
              <a:ext cx="2202180" cy="348615"/>
            </a:xfrm>
            <a:prstGeom prst="rect">
              <a:avLst/>
            </a:prstGeom>
            <a:noFill/>
          </p:spPr>
          <p:txBody>
            <a:bodyPr wrap="none" rtlCol="0">
              <a:spAutoFit/>
            </a:bodyPr>
            <a:lstStyle/>
            <a:p>
              <a:pPr algn="l"/>
              <a:r>
                <a:rPr lang="en-US" sz="1800" spc="0" baseline="0" dirty="0">
                  <a:solidFill>
                    <a:srgbClr val="000000"/>
                  </a:solidFill>
                  <a:latin typeface="Arial"/>
                  <a:cs typeface="Arial"/>
                  <a:sym typeface="Arial"/>
                  <a:rtl val="0"/>
                </a:rPr>
                <a:t>Supporting services</a:t>
              </a:r>
            </a:p>
          </p:txBody>
        </p:sp>
        <p:sp>
          <p:nvSpPr>
            <p:cNvPr id="67" name="TextBox 66">
              <a:extLst>
                <a:ext uri="{FF2B5EF4-FFF2-40B4-BE49-F238E27FC236}">
                  <a16:creationId xmlns:a16="http://schemas.microsoft.com/office/drawing/2014/main" id="{651BDDD8-4FDF-43F0-A511-1418BAE16512}"/>
                </a:ext>
              </a:extLst>
            </p:cNvPr>
            <p:cNvSpPr txBox="1"/>
            <p:nvPr/>
          </p:nvSpPr>
          <p:spPr>
            <a:xfrm rot="-5400000">
              <a:off x="8483583" y="3863498"/>
              <a:ext cx="1059180"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Computing</a:t>
              </a:r>
            </a:p>
          </p:txBody>
        </p:sp>
        <p:sp>
          <p:nvSpPr>
            <p:cNvPr id="68" name="Freeform: Shape 67">
              <a:extLst>
                <a:ext uri="{FF2B5EF4-FFF2-40B4-BE49-F238E27FC236}">
                  <a16:creationId xmlns:a16="http://schemas.microsoft.com/office/drawing/2014/main" id="{34A6207D-C454-4413-A316-A751876A8980}"/>
                </a:ext>
              </a:extLst>
            </p:cNvPr>
            <p:cNvSpPr/>
            <p:nvPr/>
          </p:nvSpPr>
          <p:spPr>
            <a:xfrm>
              <a:off x="9172574"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69" name="TextBox 68">
              <a:extLst>
                <a:ext uri="{FF2B5EF4-FFF2-40B4-BE49-F238E27FC236}">
                  <a16:creationId xmlns:a16="http://schemas.microsoft.com/office/drawing/2014/main" id="{F00370A7-FAC1-45D3-A1E7-05DA769BE816}"/>
                </a:ext>
              </a:extLst>
            </p:cNvPr>
            <p:cNvSpPr txBox="1"/>
            <p:nvPr/>
          </p:nvSpPr>
          <p:spPr>
            <a:xfrm rot="16200000">
              <a:off x="8499339" y="3835192"/>
              <a:ext cx="1656223" cy="338554"/>
            </a:xfrm>
            <a:prstGeom prst="rect">
              <a:avLst/>
            </a:prstGeom>
            <a:noFill/>
          </p:spPr>
          <p:txBody>
            <a:bodyPr wrap="none" rtlCol="0">
              <a:spAutoFit/>
            </a:bodyPr>
            <a:lstStyle/>
            <a:p>
              <a:pPr algn="l"/>
              <a:r>
                <a:rPr lang="en-US" sz="1600" spc="0" baseline="0" dirty="0">
                  <a:solidFill>
                    <a:srgbClr val="000000"/>
                  </a:solidFill>
                  <a:latin typeface="Arial"/>
                  <a:cs typeface="Arial"/>
                  <a:sym typeface="Arial"/>
                  <a:rtl val="0"/>
                </a:rPr>
                <a:t>Networking, etc.</a:t>
              </a:r>
              <a:endParaRPr lang="en-US" sz="1425" spc="0" baseline="0" dirty="0">
                <a:solidFill>
                  <a:srgbClr val="000000"/>
                </a:solidFill>
                <a:latin typeface="Arial"/>
                <a:cs typeface="Arial"/>
                <a:sym typeface="Arial"/>
                <a:rtl val="0"/>
              </a:endParaRPr>
            </a:p>
          </p:txBody>
        </p:sp>
      </p:grpSp>
    </p:spTree>
    <p:extLst>
      <p:ext uri="{BB962C8B-B14F-4D97-AF65-F5344CB8AC3E}">
        <p14:creationId xmlns:p14="http://schemas.microsoft.com/office/powerpoint/2010/main" val="235304528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E9F252-3340-4947-8AC6-FF47A5BFFDBB}"/>
              </a:ext>
            </a:extLst>
          </p:cNvPr>
          <p:cNvSpPr>
            <a:spLocks noGrp="1"/>
          </p:cNvSpPr>
          <p:nvPr>
            <p:ph type="title"/>
          </p:nvPr>
        </p:nvSpPr>
        <p:spPr/>
        <p:txBody>
          <a:bodyPr/>
          <a:lstStyle/>
          <a:p>
            <a:r>
              <a:rPr lang="en-US" noProof="0" dirty="0"/>
              <a:t>Bulk vs. Streaming systems</a:t>
            </a:r>
          </a:p>
        </p:txBody>
      </p:sp>
      <p:sp>
        <p:nvSpPr>
          <p:cNvPr id="7" name="Content Placeholder 6">
            <a:extLst>
              <a:ext uri="{FF2B5EF4-FFF2-40B4-BE49-F238E27FC236}">
                <a16:creationId xmlns:a16="http://schemas.microsoft.com/office/drawing/2014/main" id="{81C25FFB-9D55-40D6-983D-5C1206BCC4BF}"/>
              </a:ext>
            </a:extLst>
          </p:cNvPr>
          <p:cNvSpPr>
            <a:spLocks noGrp="1"/>
          </p:cNvSpPr>
          <p:nvPr>
            <p:ph sz="half" idx="1"/>
          </p:nvPr>
        </p:nvSpPr>
        <p:spPr/>
        <p:txBody>
          <a:bodyPr/>
          <a:lstStyle/>
          <a:p>
            <a:r>
              <a:rPr lang="en-US" noProof="0" dirty="0"/>
              <a:t>What is a bulk processing system?</a:t>
            </a:r>
          </a:p>
          <a:p>
            <a:pPr lvl="1"/>
            <a:r>
              <a:rPr lang="en-US" noProof="0" dirty="0"/>
              <a:t>High latency</a:t>
            </a:r>
          </a:p>
          <a:p>
            <a:pPr lvl="1"/>
            <a:r>
              <a:rPr lang="en-US" noProof="0" dirty="0"/>
              <a:t>Exact results</a:t>
            </a:r>
          </a:p>
          <a:p>
            <a:pPr lvl="1"/>
            <a:r>
              <a:rPr lang="en-US" noProof="0" dirty="0"/>
              <a:t>Process massive data at once</a:t>
            </a:r>
          </a:p>
          <a:p>
            <a:pPr lvl="2"/>
            <a:r>
              <a:rPr lang="en-US" noProof="0" dirty="0"/>
              <a:t>... is this true?</a:t>
            </a:r>
          </a:p>
        </p:txBody>
      </p:sp>
      <p:sp>
        <p:nvSpPr>
          <p:cNvPr id="8" name="Content Placeholder 7">
            <a:extLst>
              <a:ext uri="{FF2B5EF4-FFF2-40B4-BE49-F238E27FC236}">
                <a16:creationId xmlns:a16="http://schemas.microsoft.com/office/drawing/2014/main" id="{E5B9CCDC-4414-4A72-A0AD-3BBF9A7FDB9A}"/>
              </a:ext>
            </a:extLst>
          </p:cNvPr>
          <p:cNvSpPr>
            <a:spLocks noGrp="1"/>
          </p:cNvSpPr>
          <p:nvPr>
            <p:ph sz="half" idx="2"/>
          </p:nvPr>
        </p:nvSpPr>
        <p:spPr/>
        <p:txBody>
          <a:bodyPr/>
          <a:lstStyle/>
          <a:p>
            <a:r>
              <a:rPr lang="en-US" noProof="0" dirty="0"/>
              <a:t>What is a streaming system?</a:t>
            </a:r>
          </a:p>
          <a:p>
            <a:pPr lvl="1"/>
            <a:r>
              <a:rPr lang="en-US" noProof="0" dirty="0"/>
              <a:t>Low latency</a:t>
            </a:r>
          </a:p>
          <a:p>
            <a:pPr lvl="1"/>
            <a:r>
              <a:rPr lang="en-US" noProof="0" dirty="0"/>
              <a:t>Approximate result</a:t>
            </a:r>
          </a:p>
          <a:p>
            <a:pPr lvl="2"/>
            <a:r>
              <a:rPr lang="en-US" noProof="0" dirty="0"/>
              <a:t>... is this true?</a:t>
            </a:r>
          </a:p>
          <a:p>
            <a:pPr lvl="1"/>
            <a:r>
              <a:rPr lang="en-US" noProof="0" dirty="0"/>
              <a:t>Process data item by data item</a:t>
            </a:r>
          </a:p>
          <a:p>
            <a:pPr lvl="2"/>
            <a:r>
              <a:rPr lang="en-US" noProof="0" dirty="0"/>
              <a:t>... is this true?</a:t>
            </a:r>
          </a:p>
        </p:txBody>
      </p:sp>
      <p:sp>
        <p:nvSpPr>
          <p:cNvPr id="4" name="Footer Placeholder 3">
            <a:extLst>
              <a:ext uri="{FF2B5EF4-FFF2-40B4-BE49-F238E27FC236}">
                <a16:creationId xmlns:a16="http://schemas.microsoft.com/office/drawing/2014/main" id="{E4FBB106-490C-4130-9A83-C533921382AD}"/>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23B3F1C9-BD6E-44E0-BD46-84B0A6691616}"/>
              </a:ext>
            </a:extLst>
          </p:cNvPr>
          <p:cNvSpPr>
            <a:spLocks noGrp="1"/>
          </p:cNvSpPr>
          <p:nvPr>
            <p:ph type="sldNum" sz="quarter" idx="12"/>
          </p:nvPr>
        </p:nvSpPr>
        <p:spPr/>
        <p:txBody>
          <a:bodyPr/>
          <a:lstStyle/>
          <a:p>
            <a:fld id="{5DD6F1BA-2510-46FC-9346-AB1F3CA1593B}" type="slidenum">
              <a:rPr lang="it-IT" smtClean="0"/>
              <a:t>136</a:t>
            </a:fld>
            <a:endParaRPr lang="it-IT" dirty="0"/>
          </a:p>
        </p:txBody>
      </p:sp>
      <p:sp>
        <p:nvSpPr>
          <p:cNvPr id="9" name="Content Placeholder 8">
            <a:extLst>
              <a:ext uri="{FF2B5EF4-FFF2-40B4-BE49-F238E27FC236}">
                <a16:creationId xmlns:a16="http://schemas.microsoft.com/office/drawing/2014/main" id="{78300F2B-E2B5-4AAB-AA34-175C16D5F435}"/>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2044922300"/>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E9F252-3340-4947-8AC6-FF47A5BFFDBB}"/>
              </a:ext>
            </a:extLst>
          </p:cNvPr>
          <p:cNvSpPr>
            <a:spLocks noGrp="1"/>
          </p:cNvSpPr>
          <p:nvPr>
            <p:ph type="title"/>
          </p:nvPr>
        </p:nvSpPr>
        <p:spPr/>
        <p:txBody>
          <a:bodyPr/>
          <a:lstStyle/>
          <a:p>
            <a:r>
              <a:rPr lang="en-US" noProof="0" dirty="0"/>
              <a:t>Bulk vs. Streaming systems</a:t>
            </a:r>
          </a:p>
        </p:txBody>
      </p:sp>
      <p:sp>
        <p:nvSpPr>
          <p:cNvPr id="7" name="Content Placeholder 6">
            <a:extLst>
              <a:ext uri="{FF2B5EF4-FFF2-40B4-BE49-F238E27FC236}">
                <a16:creationId xmlns:a16="http://schemas.microsoft.com/office/drawing/2014/main" id="{81C25FFB-9D55-40D6-983D-5C1206BCC4BF}"/>
              </a:ext>
            </a:extLst>
          </p:cNvPr>
          <p:cNvSpPr>
            <a:spLocks noGrp="1"/>
          </p:cNvSpPr>
          <p:nvPr>
            <p:ph sz="half" idx="1"/>
          </p:nvPr>
        </p:nvSpPr>
        <p:spPr/>
        <p:txBody>
          <a:bodyPr/>
          <a:lstStyle/>
          <a:p>
            <a:r>
              <a:rPr lang="en-US" noProof="0" dirty="0"/>
              <a:t>What is a bulk processing system?</a:t>
            </a:r>
          </a:p>
          <a:p>
            <a:pPr lvl="1"/>
            <a:r>
              <a:rPr lang="en-US" noProof="0" dirty="0"/>
              <a:t>An engine capable to handle processing on </a:t>
            </a:r>
            <a:r>
              <a:rPr lang="en-US" b="1" noProof="0" dirty="0"/>
              <a:t>bounded</a:t>
            </a:r>
            <a:r>
              <a:rPr lang="en-US" noProof="0" dirty="0"/>
              <a:t> datasets</a:t>
            </a:r>
          </a:p>
        </p:txBody>
      </p:sp>
      <p:sp>
        <p:nvSpPr>
          <p:cNvPr id="8" name="Content Placeholder 7">
            <a:extLst>
              <a:ext uri="{FF2B5EF4-FFF2-40B4-BE49-F238E27FC236}">
                <a16:creationId xmlns:a16="http://schemas.microsoft.com/office/drawing/2014/main" id="{E5B9CCDC-4414-4A72-A0AD-3BBF9A7FDB9A}"/>
              </a:ext>
            </a:extLst>
          </p:cNvPr>
          <p:cNvSpPr>
            <a:spLocks noGrp="1"/>
          </p:cNvSpPr>
          <p:nvPr>
            <p:ph sz="half" idx="2"/>
          </p:nvPr>
        </p:nvSpPr>
        <p:spPr/>
        <p:txBody>
          <a:bodyPr/>
          <a:lstStyle/>
          <a:p>
            <a:r>
              <a:rPr lang="en-US" noProof="0" dirty="0"/>
              <a:t>What is a streaming system?</a:t>
            </a:r>
          </a:p>
          <a:p>
            <a:pPr lvl="1"/>
            <a:r>
              <a:rPr lang="en-US" noProof="0" dirty="0"/>
              <a:t>An engine capable to handle processing on </a:t>
            </a:r>
            <a:r>
              <a:rPr lang="en-US" b="1" noProof="0" dirty="0"/>
              <a:t>unbounded</a:t>
            </a:r>
            <a:r>
              <a:rPr lang="en-US" noProof="0" dirty="0"/>
              <a:t> datasets</a:t>
            </a:r>
          </a:p>
          <a:p>
            <a:pPr lvl="1"/>
            <a:r>
              <a:rPr lang="en-US" noProof="0" dirty="0"/>
              <a:t>Streaming is a superset of batch processing</a:t>
            </a:r>
          </a:p>
        </p:txBody>
      </p:sp>
      <p:sp>
        <p:nvSpPr>
          <p:cNvPr id="4" name="Footer Placeholder 3">
            <a:extLst>
              <a:ext uri="{FF2B5EF4-FFF2-40B4-BE49-F238E27FC236}">
                <a16:creationId xmlns:a16="http://schemas.microsoft.com/office/drawing/2014/main" id="{E4FBB106-490C-4130-9A83-C533921382AD}"/>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23B3F1C9-BD6E-44E0-BD46-84B0A6691616}"/>
              </a:ext>
            </a:extLst>
          </p:cNvPr>
          <p:cNvSpPr>
            <a:spLocks noGrp="1"/>
          </p:cNvSpPr>
          <p:nvPr>
            <p:ph type="sldNum" sz="quarter" idx="12"/>
          </p:nvPr>
        </p:nvSpPr>
        <p:spPr/>
        <p:txBody>
          <a:bodyPr/>
          <a:lstStyle/>
          <a:p>
            <a:fld id="{5DD6F1BA-2510-46FC-9346-AB1F3CA1593B}" type="slidenum">
              <a:rPr lang="it-IT" smtClean="0"/>
              <a:t>137</a:t>
            </a:fld>
            <a:endParaRPr lang="it-IT" dirty="0"/>
          </a:p>
        </p:txBody>
      </p:sp>
      <p:sp>
        <p:nvSpPr>
          <p:cNvPr id="9" name="Content Placeholder 8">
            <a:extLst>
              <a:ext uri="{FF2B5EF4-FFF2-40B4-BE49-F238E27FC236}">
                <a16:creationId xmlns:a16="http://schemas.microsoft.com/office/drawing/2014/main" id="{78300F2B-E2B5-4AAB-AA34-175C16D5F435}"/>
              </a:ext>
            </a:extLst>
          </p:cNvPr>
          <p:cNvSpPr>
            <a:spLocks noGrp="1"/>
          </p:cNvSpPr>
          <p:nvPr>
            <p:ph idx="13"/>
          </p:nvPr>
        </p:nvSpPr>
        <p:spPr/>
        <p:txBody>
          <a:bodyPr/>
          <a:lstStyle/>
          <a:p>
            <a:r>
              <a:rPr lang="en-US" sz="1100" noProof="0" dirty="0"/>
              <a:t>Akidau, Tyler, Slava Chernyak, and Reuven Lax. </a:t>
            </a:r>
            <a:r>
              <a:rPr lang="en-US" sz="1100" i="1" noProof="0" dirty="0"/>
              <a:t>Streaming systems: the what, where, when, and how of large-scale data processing</a:t>
            </a:r>
            <a:r>
              <a:rPr lang="en-US" sz="1100" noProof="0" dirty="0"/>
              <a:t>. " O'Reilly Media, Inc.", 2018.</a:t>
            </a:r>
          </a:p>
        </p:txBody>
      </p:sp>
    </p:spTree>
    <p:extLst>
      <p:ext uri="{BB962C8B-B14F-4D97-AF65-F5344CB8AC3E}">
        <p14:creationId xmlns:p14="http://schemas.microsoft.com/office/powerpoint/2010/main" val="2295611500"/>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noProof="0" dirty="0"/>
              <a:t>Ingestion: bulk</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138</a:t>
            </a:fld>
            <a:endParaRPr lang="it-IT" dirty="0"/>
          </a:p>
        </p:txBody>
      </p:sp>
      <p:sp>
        <p:nvSpPr>
          <p:cNvPr id="3" name="Content Placeholder 2">
            <a:extLst>
              <a:ext uri="{FF2B5EF4-FFF2-40B4-BE49-F238E27FC236}">
                <a16:creationId xmlns:a16="http://schemas.microsoft.com/office/drawing/2014/main" id="{22C796BA-0469-4F35-89CA-E0708C2B2047}"/>
              </a:ext>
            </a:extLst>
          </p:cNvPr>
          <p:cNvSpPr>
            <a:spLocks noGrp="1"/>
          </p:cNvSpPr>
          <p:nvPr>
            <p:ph idx="1"/>
          </p:nvPr>
        </p:nvSpPr>
        <p:spPr/>
        <p:txBody>
          <a:bodyPr/>
          <a:lstStyle/>
          <a:p>
            <a:r>
              <a:rPr lang="en-US" b="1" noProof="0" dirty="0">
                <a:effectLst/>
                <a:latin typeface="Arial" panose="020B0604020202020204" pitchFamily="34" charset="0"/>
              </a:rPr>
              <a:t>Goal</a:t>
            </a:r>
            <a:r>
              <a:rPr lang="en-US" noProof="0" dirty="0">
                <a:effectLst/>
                <a:latin typeface="Arial" panose="020B0604020202020204" pitchFamily="34" charset="0"/>
              </a:rPr>
              <a:t>: moving data to the cloud</a:t>
            </a:r>
          </a:p>
          <a:p>
            <a:endParaRPr lang="en-US" noProof="0" dirty="0">
              <a:latin typeface="Arial" panose="020B0604020202020204" pitchFamily="34" charset="0"/>
            </a:endParaRPr>
          </a:p>
          <a:p>
            <a:r>
              <a:rPr lang="en-US" noProof="0" dirty="0">
                <a:effectLst/>
                <a:latin typeface="Arial" panose="020B0604020202020204" pitchFamily="34" charset="0"/>
              </a:rPr>
              <a:t>Moving data to the cloud</a:t>
            </a:r>
          </a:p>
          <a:p>
            <a:pPr lvl="1"/>
            <a:r>
              <a:rPr lang="en-US" noProof="0" dirty="0">
                <a:solidFill>
                  <a:srgbClr val="FF0000"/>
                </a:solidFill>
                <a:effectLst/>
                <a:latin typeface="Arial" panose="020B0604020202020204" pitchFamily="34" charset="0"/>
              </a:rPr>
              <a:t>80TB</a:t>
            </a:r>
            <a:r>
              <a:rPr lang="en-US" noProof="0" dirty="0">
                <a:effectLst/>
                <a:latin typeface="Arial" panose="020B0604020202020204" pitchFamily="34" charset="0"/>
              </a:rPr>
              <a:t> of data to move, </a:t>
            </a:r>
          </a:p>
          <a:p>
            <a:pPr lvl="1"/>
            <a:r>
              <a:rPr lang="en-US" noProof="0" dirty="0">
                <a:solidFill>
                  <a:srgbClr val="0070C0"/>
                </a:solidFill>
                <a:effectLst/>
                <a:latin typeface="Arial" panose="020B0604020202020204" pitchFamily="34" charset="0"/>
              </a:rPr>
              <a:t>1Gbps</a:t>
            </a:r>
            <a:r>
              <a:rPr lang="en-US" noProof="0" dirty="0">
                <a:effectLst/>
                <a:latin typeface="Arial" panose="020B0604020202020204" pitchFamily="34" charset="0"/>
              </a:rPr>
              <a:t> connection to the internet</a:t>
            </a:r>
          </a:p>
          <a:p>
            <a:r>
              <a:rPr lang="en-US" noProof="0" dirty="0">
                <a:effectLst/>
                <a:latin typeface="Arial" panose="020B0604020202020204" pitchFamily="34" charset="0"/>
              </a:rPr>
              <a:t>How many </a:t>
            </a:r>
            <a:r>
              <a:rPr lang="en-US" noProof="0" dirty="0">
                <a:solidFill>
                  <a:schemeClr val="accent6">
                    <a:lumMod val="75000"/>
                  </a:schemeClr>
                </a:solidFill>
                <a:effectLst/>
                <a:latin typeface="Arial" panose="020B0604020202020204" pitchFamily="34" charset="0"/>
              </a:rPr>
              <a:t>days</a:t>
            </a:r>
            <a:r>
              <a:rPr lang="en-US" noProof="0" dirty="0">
                <a:effectLst/>
                <a:latin typeface="Arial" panose="020B0604020202020204" pitchFamily="34" charset="0"/>
              </a:rPr>
              <a:t>?</a:t>
            </a:r>
          </a:p>
          <a:p>
            <a:pPr lvl="1"/>
            <a:r>
              <a:rPr lang="en-US" noProof="0" dirty="0">
                <a:solidFill>
                  <a:srgbClr val="FF0000"/>
                </a:solidFill>
                <a:effectLst/>
                <a:latin typeface="Arial" panose="020B0604020202020204" pitchFamily="34" charset="0"/>
              </a:rPr>
              <a:t>80000GB</a:t>
            </a:r>
            <a:r>
              <a:rPr lang="en-US" noProof="0" dirty="0">
                <a:effectLst/>
                <a:latin typeface="Arial" panose="020B0604020202020204" pitchFamily="34" charset="0"/>
              </a:rPr>
              <a:t> / (</a:t>
            </a:r>
            <a:r>
              <a:rPr lang="en-US" noProof="0" dirty="0">
                <a:solidFill>
                  <a:srgbClr val="0070C0"/>
                </a:solidFill>
                <a:effectLst/>
                <a:latin typeface="Arial" panose="020B0604020202020204" pitchFamily="34" charset="0"/>
              </a:rPr>
              <a:t>1Gbps / 8</a:t>
            </a:r>
            <a:r>
              <a:rPr lang="en-US" noProof="0" dirty="0">
                <a:effectLst/>
                <a:latin typeface="Arial" panose="020B0604020202020204" pitchFamily="34" charset="0"/>
              </a:rPr>
              <a:t>) / </a:t>
            </a:r>
            <a:r>
              <a:rPr lang="en-US" noProof="0" dirty="0">
                <a:solidFill>
                  <a:schemeClr val="accent6">
                    <a:lumMod val="75000"/>
                  </a:schemeClr>
                </a:solidFill>
                <a:effectLst/>
                <a:latin typeface="Arial" panose="020B0604020202020204" pitchFamily="34" charset="0"/>
              </a:rPr>
              <a:t>60 / 60 / 24 </a:t>
            </a:r>
            <a:r>
              <a:rPr lang="en-US" noProof="0" dirty="0">
                <a:effectLst/>
                <a:latin typeface="Arial" panose="020B0604020202020204" pitchFamily="34" charset="0"/>
              </a:rPr>
              <a:t>~= a week without internet</a:t>
            </a:r>
            <a:endParaRPr lang="en-US" noProof="0" dirty="0"/>
          </a:p>
        </p:txBody>
      </p:sp>
    </p:spTree>
    <p:extLst>
      <p:ext uri="{BB962C8B-B14F-4D97-AF65-F5344CB8AC3E}">
        <p14:creationId xmlns:p14="http://schemas.microsoft.com/office/powerpoint/2010/main" val="3911843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a:xfrm>
            <a:off x="838200" y="365125"/>
            <a:ext cx="10515600" cy="1325563"/>
          </a:xfrm>
        </p:spPr>
        <p:txBody>
          <a:bodyPr/>
          <a:lstStyle/>
          <a:p>
            <a:r>
              <a:rPr lang="en-US" noProof="0" dirty="0"/>
              <a:t>Ingestion: bulk</a:t>
            </a:r>
          </a:p>
        </p:txBody>
      </p:sp>
      <p:sp>
        <p:nvSpPr>
          <p:cNvPr id="3" name="Content Placeholder 2">
            <a:extLst>
              <a:ext uri="{FF2B5EF4-FFF2-40B4-BE49-F238E27FC236}">
                <a16:creationId xmlns:a16="http://schemas.microsoft.com/office/drawing/2014/main" id="{22C796BA-0469-4F35-89CA-E0708C2B2047}"/>
              </a:ext>
            </a:extLst>
          </p:cNvPr>
          <p:cNvSpPr>
            <a:spLocks noGrp="1"/>
          </p:cNvSpPr>
          <p:nvPr>
            <p:ph idx="1"/>
          </p:nvPr>
        </p:nvSpPr>
        <p:spPr>
          <a:xfrm>
            <a:off x="838200" y="1700499"/>
            <a:ext cx="10515600" cy="4351338"/>
          </a:xfrm>
        </p:spPr>
        <p:txBody>
          <a:bodyPr/>
          <a:lstStyle/>
          <a:p>
            <a:r>
              <a:rPr lang="en-US" noProof="0" dirty="0"/>
              <a:t>Batch/Bulk: move data from on-premises storage</a:t>
            </a:r>
          </a:p>
          <a:p>
            <a:endParaRPr lang="en-US" noProof="0" dirty="0"/>
          </a:p>
          <a:p>
            <a:r>
              <a:rPr lang="en-US" noProof="0" dirty="0"/>
              <a:t>Workflow</a:t>
            </a:r>
          </a:p>
          <a:p>
            <a:pPr lvl="1"/>
            <a:r>
              <a:rPr lang="en-US" noProof="0" dirty="0"/>
              <a:t>Receive shipment</a:t>
            </a:r>
          </a:p>
          <a:p>
            <a:pPr lvl="1"/>
            <a:r>
              <a:rPr lang="en-US" noProof="0" dirty="0"/>
              <a:t>Set up</a:t>
            </a:r>
          </a:p>
          <a:p>
            <a:pPr lvl="1"/>
            <a:r>
              <a:rPr lang="en-US" noProof="0" dirty="0"/>
              <a:t>Transfer data</a:t>
            </a:r>
          </a:p>
          <a:p>
            <a:pPr lvl="1"/>
            <a:r>
              <a:rPr lang="en-US" noProof="0" dirty="0"/>
              <a:t>Ship back (shipping carrier)</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139</a:t>
            </a:fld>
            <a:endParaRPr lang="it-IT" dirty="0"/>
          </a:p>
        </p:txBody>
      </p:sp>
    </p:spTree>
    <p:extLst>
      <p:ext uri="{BB962C8B-B14F-4D97-AF65-F5344CB8AC3E}">
        <p14:creationId xmlns:p14="http://schemas.microsoft.com/office/powerpoint/2010/main" val="5659680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olo 5">
            <a:extLst>
              <a:ext uri="{FF2B5EF4-FFF2-40B4-BE49-F238E27FC236}">
                <a16:creationId xmlns:a16="http://schemas.microsoft.com/office/drawing/2014/main" id="{C986A734-1421-41AB-A32C-35BF376CFDC6}"/>
              </a:ext>
            </a:extLst>
          </p:cNvPr>
          <p:cNvSpPr>
            <a:spLocks noGrp="1"/>
          </p:cNvSpPr>
          <p:nvPr>
            <p:ph type="ctrTitle"/>
          </p:nvPr>
        </p:nvSpPr>
        <p:spPr/>
        <p:txBody>
          <a:bodyPr/>
          <a:lstStyle/>
          <a:p>
            <a:r>
              <a:rPr lang="en-US" noProof="0" dirty="0"/>
              <a:t>BIG DATA AND </a:t>
            </a:r>
            <a:br>
              <a:rPr lang="en-US" noProof="0" dirty="0"/>
            </a:br>
            <a:r>
              <a:rPr lang="en-US" noProof="0" dirty="0"/>
              <a:t>CLOUD PLATFORMS</a:t>
            </a:r>
          </a:p>
        </p:txBody>
      </p:sp>
      <p:sp>
        <p:nvSpPr>
          <p:cNvPr id="7" name="Sottotitolo 6">
            <a:extLst>
              <a:ext uri="{FF2B5EF4-FFF2-40B4-BE49-F238E27FC236}">
                <a16:creationId xmlns:a16="http://schemas.microsoft.com/office/drawing/2014/main" id="{7623A7D1-6BCC-4DC7-A8CE-B6EA9E4F5C52}"/>
              </a:ext>
            </a:extLst>
          </p:cNvPr>
          <p:cNvSpPr>
            <a:spLocks noGrp="1"/>
          </p:cNvSpPr>
          <p:nvPr>
            <p:ph type="subTitle" idx="1"/>
          </p:nvPr>
        </p:nvSpPr>
        <p:spPr/>
        <p:txBody>
          <a:bodyPr/>
          <a:lstStyle/>
          <a:p>
            <a:r>
              <a:rPr lang="en-US" noProof="0" dirty="0"/>
              <a:t>From databases to data platforms</a:t>
            </a:r>
          </a:p>
        </p:txBody>
      </p:sp>
      <p:sp>
        <p:nvSpPr>
          <p:cNvPr id="4" name="Segnaposto piè di pagina 3">
            <a:extLst>
              <a:ext uri="{FF2B5EF4-FFF2-40B4-BE49-F238E27FC236}">
                <a16:creationId xmlns:a16="http://schemas.microsoft.com/office/drawing/2014/main" id="{155CFC28-2E47-48BF-8D11-DCC3C8AE2396}"/>
              </a:ext>
            </a:extLst>
          </p:cNvPr>
          <p:cNvSpPr>
            <a:spLocks noGrp="1"/>
          </p:cNvSpPr>
          <p:nvPr>
            <p:ph type="ftr" sz="quarter" idx="4294967295"/>
          </p:nvPr>
        </p:nvSpPr>
        <p:spPr>
          <a:xfrm>
            <a:off x="0" y="6492875"/>
            <a:ext cx="2838450" cy="365125"/>
          </a:xfrm>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214C3A45-D521-4C44-8BED-C53EFC586A77}"/>
              </a:ext>
            </a:extLst>
          </p:cNvPr>
          <p:cNvSpPr>
            <a:spLocks noGrp="1"/>
          </p:cNvSpPr>
          <p:nvPr>
            <p:ph type="sldNum" sz="quarter" idx="4294967295"/>
          </p:nvPr>
        </p:nvSpPr>
        <p:spPr>
          <a:xfrm>
            <a:off x="9448800" y="6492875"/>
            <a:ext cx="2743200" cy="365125"/>
          </a:xfrm>
        </p:spPr>
        <p:txBody>
          <a:bodyPr/>
          <a:lstStyle/>
          <a:p>
            <a:fld id="{5DD6F1BA-2510-46FC-9346-AB1F3CA1593B}" type="slidenum">
              <a:rPr lang="it-IT" smtClean="0"/>
              <a:t>14</a:t>
            </a:fld>
            <a:endParaRPr lang="it-IT" dirty="0"/>
          </a:p>
        </p:txBody>
      </p:sp>
    </p:spTree>
    <p:extLst>
      <p:ext uri="{BB962C8B-B14F-4D97-AF65-F5344CB8AC3E}">
        <p14:creationId xmlns:p14="http://schemas.microsoft.com/office/powerpoint/2010/main" val="422642586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noProof="0" dirty="0"/>
              <a:t>Ingestion: bulk (AWS)</a:t>
            </a:r>
          </a:p>
        </p:txBody>
      </p:sp>
      <p:sp>
        <p:nvSpPr>
          <p:cNvPr id="3" name="Content Placeholder 2">
            <a:extLst>
              <a:ext uri="{FF2B5EF4-FFF2-40B4-BE49-F238E27FC236}">
                <a16:creationId xmlns:a16="http://schemas.microsoft.com/office/drawing/2014/main" id="{22C796BA-0469-4F35-89CA-E0708C2B2047}"/>
              </a:ext>
            </a:extLst>
          </p:cNvPr>
          <p:cNvSpPr>
            <a:spLocks noGrp="1"/>
          </p:cNvSpPr>
          <p:nvPr>
            <p:ph idx="1"/>
          </p:nvPr>
        </p:nvSpPr>
        <p:spPr/>
        <p:txBody>
          <a:bodyPr/>
          <a:lstStyle/>
          <a:p>
            <a:r>
              <a:rPr lang="en-US" noProof="0" dirty="0"/>
              <a:t>AWS Snowball</a:t>
            </a:r>
          </a:p>
          <a:p>
            <a:pPr lvl="1"/>
            <a:r>
              <a:rPr lang="en-US" noProof="0" dirty="0"/>
              <a:t>50TB (North America only) and 80TB versions </a:t>
            </a:r>
          </a:p>
          <a:p>
            <a:pPr lvl="1"/>
            <a:r>
              <a:rPr lang="en-US" noProof="0" dirty="0"/>
              <a:t>Not rack-mountable</a:t>
            </a:r>
          </a:p>
          <a:p>
            <a:r>
              <a:rPr lang="en-US" noProof="0" dirty="0"/>
              <a:t>Throughput</a:t>
            </a:r>
          </a:p>
          <a:p>
            <a:pPr lvl="1"/>
            <a:r>
              <a:rPr lang="en-US" noProof="0" dirty="0"/>
              <a:t>1 Gbps or 10 Gbps using an RJ-45 connection</a:t>
            </a:r>
          </a:p>
          <a:p>
            <a:pPr lvl="1"/>
            <a:r>
              <a:rPr lang="en-US" noProof="0" dirty="0"/>
              <a:t>10 Gbps using a fiber optic connection</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140</a:t>
            </a:fld>
            <a:endParaRPr lang="it-IT" dirty="0"/>
          </a:p>
        </p:txBody>
      </p:sp>
      <p:sp>
        <p:nvSpPr>
          <p:cNvPr id="2" name="Content Placeholder 1">
            <a:extLst>
              <a:ext uri="{FF2B5EF4-FFF2-40B4-BE49-F238E27FC236}">
                <a16:creationId xmlns:a16="http://schemas.microsoft.com/office/drawing/2014/main" id="{7F6BEBEB-32A8-4A76-83B1-3B6FAC45E1A7}"/>
              </a:ext>
            </a:extLst>
          </p:cNvPr>
          <p:cNvSpPr>
            <a:spLocks noGrp="1"/>
          </p:cNvSpPr>
          <p:nvPr>
            <p:ph idx="13"/>
          </p:nvPr>
        </p:nvSpPr>
        <p:spPr/>
        <p:txBody>
          <a:bodyPr/>
          <a:lstStyle/>
          <a:p>
            <a:r>
              <a:rPr lang="en-US" noProof="0" dirty="0">
                <a:hlinkClick r:id="rId2"/>
              </a:rPr>
              <a:t>https://aws.amazon.com/snowball/</a:t>
            </a:r>
            <a:r>
              <a:rPr lang="en-US" noProof="0" dirty="0"/>
              <a:t> </a:t>
            </a:r>
          </a:p>
        </p:txBody>
      </p:sp>
      <p:pic>
        <p:nvPicPr>
          <p:cNvPr id="13" name="Picture 12">
            <a:extLst>
              <a:ext uri="{FF2B5EF4-FFF2-40B4-BE49-F238E27FC236}">
                <a16:creationId xmlns:a16="http://schemas.microsoft.com/office/drawing/2014/main" id="{EFDCB994-4185-4CE8-B2BD-CB8A633BFE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93678" y="2628107"/>
            <a:ext cx="2057400" cy="2495550"/>
          </a:xfrm>
          <a:prstGeom prst="rect">
            <a:avLst/>
          </a:prstGeom>
        </p:spPr>
      </p:pic>
    </p:spTree>
    <p:extLst>
      <p:ext uri="{BB962C8B-B14F-4D97-AF65-F5344CB8AC3E}">
        <p14:creationId xmlns:p14="http://schemas.microsoft.com/office/powerpoint/2010/main" val="1414413498"/>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10">
            <a:extLst>
              <a:ext uri="{FF2B5EF4-FFF2-40B4-BE49-F238E27FC236}">
                <a16:creationId xmlns:a16="http://schemas.microsoft.com/office/drawing/2014/main" id="{F24801CD-CC31-40F0-B875-CF778E73727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236" y="-2429"/>
            <a:ext cx="12264452" cy="6860428"/>
          </a:xfrm>
        </p:spPr>
      </p:pic>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noProof="0" dirty="0">
                <a:solidFill>
                  <a:schemeClr val="bg1"/>
                </a:solidFill>
              </a:rPr>
              <a:t>AWS Snowmobile</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141</a:t>
            </a:fld>
            <a:endParaRPr lang="it-IT" dirty="0"/>
          </a:p>
        </p:txBody>
      </p:sp>
      <p:sp>
        <p:nvSpPr>
          <p:cNvPr id="2" name="Segnaposto contenuto 1">
            <a:extLst>
              <a:ext uri="{FF2B5EF4-FFF2-40B4-BE49-F238E27FC236}">
                <a16:creationId xmlns:a16="http://schemas.microsoft.com/office/drawing/2014/main" id="{FA088D92-DF9E-48C6-AB1B-9F4AF885C01C}"/>
              </a:ext>
            </a:extLst>
          </p:cNvPr>
          <p:cNvSpPr>
            <a:spLocks noGrp="1"/>
          </p:cNvSpPr>
          <p:nvPr>
            <p:ph idx="13"/>
          </p:nvPr>
        </p:nvSpPr>
        <p:spPr/>
        <p:txBody>
          <a:bodyPr/>
          <a:lstStyle/>
          <a:p>
            <a:r>
              <a:rPr lang="en-US" noProof="0" dirty="0">
                <a:solidFill>
                  <a:schemeClr val="bg1"/>
                </a:solidFill>
                <a:hlinkClick r:id="rId3">
                  <a:extLst>
                    <a:ext uri="{A12FA001-AC4F-418D-AE19-62706E023703}">
                      <ahyp:hlinkClr xmlns:ahyp="http://schemas.microsoft.com/office/drawing/2018/hyperlinkcolor" val="tx"/>
                    </a:ext>
                  </a:extLst>
                </a:hlinkClick>
              </a:rPr>
              <a:t>https://youtu.be/8vQmTZTq7nw</a:t>
            </a:r>
            <a:r>
              <a:rPr lang="en-US" noProof="0" dirty="0">
                <a:solidFill>
                  <a:schemeClr val="bg1"/>
                </a:solidFill>
              </a:rPr>
              <a:t> </a:t>
            </a:r>
          </a:p>
        </p:txBody>
      </p:sp>
    </p:spTree>
    <p:extLst>
      <p:ext uri="{BB962C8B-B14F-4D97-AF65-F5344CB8AC3E}">
        <p14:creationId xmlns:p14="http://schemas.microsoft.com/office/powerpoint/2010/main" val="3019783836"/>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noProof="0" dirty="0"/>
              <a:t>Ingestion: stream</a:t>
            </a:r>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idx="1"/>
          </p:nvPr>
        </p:nvSpPr>
        <p:spPr/>
        <p:txBody>
          <a:bodyPr/>
          <a:lstStyle/>
          <a:p>
            <a:r>
              <a:rPr lang="en-US" b="1" noProof="0" dirty="0"/>
              <a:t>Stream</a:t>
            </a:r>
            <a:r>
              <a:rPr lang="en-US" noProof="0" dirty="0"/>
              <a:t>: real-time streaming data</a:t>
            </a:r>
          </a:p>
          <a:p>
            <a:r>
              <a:rPr lang="en-US" b="1" noProof="0" dirty="0"/>
              <a:t>Event</a:t>
            </a:r>
            <a:r>
              <a:rPr lang="en-US" noProof="0" dirty="0"/>
              <a:t>: anything that we can observe occurring at a particular point in time</a:t>
            </a:r>
          </a:p>
          <a:p>
            <a:r>
              <a:rPr lang="en-US" b="1" noProof="0" dirty="0"/>
              <a:t>Continuous streaming</a:t>
            </a:r>
          </a:p>
          <a:p>
            <a:pPr lvl="1"/>
            <a:r>
              <a:rPr lang="en-US" noProof="0" dirty="0"/>
              <a:t>Illimited succession of individual events</a:t>
            </a:r>
          </a:p>
          <a:p>
            <a:pPr lvl="1"/>
            <a:r>
              <a:rPr lang="en-US" noProof="0" dirty="0"/>
              <a:t>Ordered by the point in time at which each event occurred</a:t>
            </a:r>
          </a:p>
          <a:p>
            <a:r>
              <a:rPr lang="en-US" b="1" noProof="0" dirty="0"/>
              <a:t>Publish/subscribe (pub/sub)</a:t>
            </a:r>
            <a:r>
              <a:rPr lang="en-US" noProof="0" dirty="0"/>
              <a:t>: a way of communicating messages</a:t>
            </a:r>
          </a:p>
          <a:p>
            <a:pPr lvl="1"/>
            <a:r>
              <a:rPr lang="en-US" i="1" noProof="0" dirty="0"/>
              <a:t>Senders</a:t>
            </a:r>
            <a:r>
              <a:rPr lang="en-US" noProof="0" dirty="0"/>
              <a:t> publish messages associated with one or more </a:t>
            </a:r>
            <a:r>
              <a:rPr lang="en-US" b="1" noProof="0" dirty="0"/>
              <a:t>topics</a:t>
            </a:r>
          </a:p>
          <a:p>
            <a:pPr lvl="1"/>
            <a:r>
              <a:rPr lang="en-US" i="1" noProof="0" dirty="0"/>
              <a:t>Receivers</a:t>
            </a:r>
            <a:r>
              <a:rPr lang="en-US" noProof="0" dirty="0"/>
              <a:t> subscribe to specific topics, receive all messages with that topic</a:t>
            </a:r>
          </a:p>
          <a:p>
            <a:pPr lvl="1"/>
            <a:r>
              <a:rPr lang="en-US" i="1" noProof="0" dirty="0"/>
              <a:t>Messages</a:t>
            </a:r>
            <a:r>
              <a:rPr lang="en-US" noProof="0" dirty="0"/>
              <a:t> are events</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en-US" dirty="0"/>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en-US" smtClean="0"/>
              <a:pPr/>
              <a:t>142</a:t>
            </a:fld>
            <a:endParaRPr lang="en-US" dirty="0"/>
          </a:p>
        </p:txBody>
      </p:sp>
      <p:sp>
        <p:nvSpPr>
          <p:cNvPr id="2" name="Content Placeholder 1">
            <a:extLst>
              <a:ext uri="{FF2B5EF4-FFF2-40B4-BE49-F238E27FC236}">
                <a16:creationId xmlns:a16="http://schemas.microsoft.com/office/drawing/2014/main" id="{D2B39B03-CB12-4B6F-8FA9-458A7EF4C3D9}"/>
              </a:ext>
            </a:extLst>
          </p:cNvPr>
          <p:cNvSpPr>
            <a:spLocks noGrp="1"/>
          </p:cNvSpPr>
          <p:nvPr>
            <p:ph idx="13"/>
          </p:nvPr>
        </p:nvSpPr>
        <p:spPr/>
        <p:txBody>
          <a:bodyPr/>
          <a:lstStyle/>
          <a:p>
            <a:r>
              <a:rPr lang="en-US" noProof="0" dirty="0">
                <a:hlinkClick r:id="rId2"/>
              </a:rPr>
              <a:t>https://www.manning.com/books/event-streams-in-action</a:t>
            </a:r>
            <a:r>
              <a:rPr lang="en-US" noProof="0" dirty="0"/>
              <a:t> </a:t>
            </a:r>
          </a:p>
        </p:txBody>
      </p:sp>
      <p:pic>
        <p:nvPicPr>
          <p:cNvPr id="8" name="Picture 7" descr="A picture containing text&#10;&#10;Description automatically generated">
            <a:extLst>
              <a:ext uri="{FF2B5EF4-FFF2-40B4-BE49-F238E27FC236}">
                <a16:creationId xmlns:a16="http://schemas.microsoft.com/office/drawing/2014/main" id="{7548068D-3AD2-4429-94E3-3C7AB8EDB7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94293" y="5166210"/>
            <a:ext cx="1119013" cy="1404983"/>
          </a:xfrm>
          <a:prstGeom prst="rect">
            <a:avLst/>
          </a:prstGeom>
        </p:spPr>
      </p:pic>
    </p:spTree>
    <p:extLst>
      <p:ext uri="{BB962C8B-B14F-4D97-AF65-F5344CB8AC3E}">
        <p14:creationId xmlns:p14="http://schemas.microsoft.com/office/powerpoint/2010/main" val="890158707"/>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noProof="0" dirty="0"/>
              <a:t>Ingestion: stream</a:t>
            </a:r>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sz="half" idx="1"/>
          </p:nvPr>
        </p:nvSpPr>
        <p:spPr/>
        <p:txBody>
          <a:bodyPr/>
          <a:lstStyle/>
          <a:p>
            <a:r>
              <a:rPr lang="en-US" noProof="0" dirty="0"/>
              <a:t>General idea:</a:t>
            </a:r>
          </a:p>
          <a:p>
            <a:pPr lvl="1"/>
            <a:r>
              <a:rPr lang="en-US" noProof="0" dirty="0"/>
              <a:t>Collect events from many source systems</a:t>
            </a:r>
          </a:p>
          <a:p>
            <a:pPr lvl="1"/>
            <a:r>
              <a:rPr lang="en-US" noProof="0" dirty="0"/>
              <a:t>Store them in a unified log</a:t>
            </a:r>
          </a:p>
          <a:p>
            <a:pPr lvl="1"/>
            <a:r>
              <a:rPr lang="en-US" noProof="0" dirty="0"/>
              <a:t>Enable applications to operate on these event streams</a:t>
            </a:r>
          </a:p>
          <a:p>
            <a:r>
              <a:rPr lang="en-US" b="1" noProof="0" dirty="0"/>
              <a:t>Unified log</a:t>
            </a:r>
          </a:p>
          <a:p>
            <a:pPr lvl="1"/>
            <a:r>
              <a:rPr lang="en-US" noProof="0" dirty="0">
                <a:solidFill>
                  <a:srgbClr val="FF0000"/>
                </a:solidFill>
              </a:rPr>
              <a:t>Unified</a:t>
            </a:r>
            <a:r>
              <a:rPr lang="en-US" noProof="0" dirty="0"/>
              <a:t>, </a:t>
            </a:r>
            <a:r>
              <a:rPr lang="en-US" noProof="0" dirty="0">
                <a:solidFill>
                  <a:srgbClr val="0070C0"/>
                </a:solidFill>
              </a:rPr>
              <a:t>append-only</a:t>
            </a:r>
            <a:r>
              <a:rPr lang="en-US" noProof="0" dirty="0"/>
              <a:t>, </a:t>
            </a:r>
            <a:r>
              <a:rPr lang="en-US" noProof="0" dirty="0">
                <a:solidFill>
                  <a:srgbClr val="00B050"/>
                </a:solidFill>
              </a:rPr>
              <a:t>ordered</a:t>
            </a:r>
            <a:r>
              <a:rPr lang="en-US" noProof="0" dirty="0"/>
              <a:t>, </a:t>
            </a:r>
            <a:r>
              <a:rPr lang="en-US" noProof="0" dirty="0">
                <a:solidFill>
                  <a:srgbClr val="7030A0"/>
                </a:solidFill>
              </a:rPr>
              <a:t>distributed</a:t>
            </a:r>
            <a:r>
              <a:rPr lang="en-US" noProof="0" dirty="0"/>
              <a:t> log that allows the centralization of event streams</a:t>
            </a:r>
          </a:p>
        </p:txBody>
      </p:sp>
      <p:pic>
        <p:nvPicPr>
          <p:cNvPr id="9" name="Segnaposto contenuto 8">
            <a:extLst>
              <a:ext uri="{FF2B5EF4-FFF2-40B4-BE49-F238E27FC236}">
                <a16:creationId xmlns:a16="http://schemas.microsoft.com/office/drawing/2014/main" id="{1D36F19B-71A5-46CB-B8F1-6B716F1E7821}"/>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104301"/>
            <a:ext cx="5181600" cy="3793985"/>
          </a:xfrm>
        </p:spPr>
      </p:pic>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143</a:t>
            </a:fld>
            <a:endParaRPr lang="it-IT" dirty="0"/>
          </a:p>
        </p:txBody>
      </p:sp>
      <p:sp>
        <p:nvSpPr>
          <p:cNvPr id="4" name="Segnaposto contenuto 3">
            <a:extLst>
              <a:ext uri="{FF2B5EF4-FFF2-40B4-BE49-F238E27FC236}">
                <a16:creationId xmlns:a16="http://schemas.microsoft.com/office/drawing/2014/main" id="{7F5614D9-74F4-4F9F-8D61-6BE3448B4A54}"/>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2180768260"/>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a:xfrm>
            <a:off x="838200" y="365125"/>
            <a:ext cx="10515600" cy="1325563"/>
          </a:xfrm>
        </p:spPr>
        <p:txBody>
          <a:bodyPr/>
          <a:lstStyle/>
          <a:p>
            <a:r>
              <a:rPr lang="en-US" noProof="0" dirty="0"/>
              <a:t>Ingestion: stream</a:t>
            </a:r>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sz="half" idx="1"/>
          </p:nvPr>
        </p:nvSpPr>
        <p:spPr>
          <a:xfrm>
            <a:off x="838200" y="1825625"/>
            <a:ext cx="5181600" cy="4351338"/>
          </a:xfrm>
        </p:spPr>
        <p:txBody>
          <a:bodyPr/>
          <a:lstStyle/>
          <a:p>
            <a:r>
              <a:rPr lang="en-US" noProof="0" dirty="0"/>
              <a:t>What would happen without the log?</a:t>
            </a:r>
          </a:p>
          <a:p>
            <a:pPr lvl="1"/>
            <a:r>
              <a:rPr lang="en-US" noProof="0" dirty="0"/>
              <a:t>Note that data often flows in both directions, as many systems (databases and Hadoop) are both sources and destinations for data transfer. </a:t>
            </a:r>
          </a:p>
          <a:p>
            <a:pPr lvl="1"/>
            <a:r>
              <a:rPr lang="en-US" noProof="0" dirty="0"/>
              <a:t>This meant that we would end up building two pipelines per system: one to get data in and one to get data out.</a:t>
            </a:r>
          </a:p>
          <a:p>
            <a:pPr lvl="1"/>
            <a:r>
              <a:rPr lang="en-US" noProof="0" dirty="0"/>
              <a:t>As we approached full connectivity, we would end up with something like O(N</a:t>
            </a:r>
            <a:r>
              <a:rPr lang="en-US" baseline="30000" noProof="0" dirty="0"/>
              <a:t>2</a:t>
            </a:r>
            <a:r>
              <a:rPr lang="en-US" noProof="0" dirty="0"/>
              <a:t>) pipelines</a:t>
            </a:r>
          </a:p>
        </p:txBody>
      </p:sp>
      <p:pic>
        <p:nvPicPr>
          <p:cNvPr id="11" name="Content Placeholder 10">
            <a:extLst>
              <a:ext uri="{FF2B5EF4-FFF2-40B4-BE49-F238E27FC236}">
                <a16:creationId xmlns:a16="http://schemas.microsoft.com/office/drawing/2014/main" id="{AFE612F0-D90B-440A-9E3E-CAF82E8B45A7}"/>
              </a:ext>
            </a:extLst>
          </p:cNvPr>
          <p:cNvPicPr>
            <a:picLocks noGrp="1" noChangeAspect="1"/>
          </p:cNvPicPr>
          <p:nvPr>
            <p:ph sz="half" idx="2"/>
          </p:nvPr>
        </p:nvPicPr>
        <p:blipFill rotWithShape="1">
          <a:blip r:embed="rId2"/>
          <a:srcRect t="540" b="1601"/>
          <a:stretch/>
        </p:blipFill>
        <p:spPr>
          <a:xfrm>
            <a:off x="6172200" y="2825619"/>
            <a:ext cx="5181600" cy="2351350"/>
          </a:xfrm>
        </p:spPr>
      </p:pic>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a:xfrm>
            <a:off x="-1" y="6492875"/>
            <a:ext cx="2837793" cy="365125"/>
          </a:xfrm>
        </p:spPr>
        <p:txBody>
          <a:bodyPr/>
          <a:lstStyle/>
          <a:p>
            <a:r>
              <a:rPr lang="en-US" dirty="0"/>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a:xfrm>
            <a:off x="9448800" y="6492874"/>
            <a:ext cx="2743200" cy="365125"/>
          </a:xfrm>
        </p:spPr>
        <p:txBody>
          <a:bodyPr/>
          <a:lstStyle/>
          <a:p>
            <a:fld id="{5DD6F1BA-2510-46FC-9346-AB1F3CA1593B}" type="slidenum">
              <a:rPr lang="en-US" smtClean="0"/>
              <a:pPr/>
              <a:t>144</a:t>
            </a:fld>
            <a:endParaRPr lang="en-US" dirty="0"/>
          </a:p>
        </p:txBody>
      </p:sp>
      <p:sp>
        <p:nvSpPr>
          <p:cNvPr id="17" name="Content Placeholder 16">
            <a:extLst>
              <a:ext uri="{FF2B5EF4-FFF2-40B4-BE49-F238E27FC236}">
                <a16:creationId xmlns:a16="http://schemas.microsoft.com/office/drawing/2014/main" id="{6336C156-2EC7-4163-A223-03642B055864}"/>
              </a:ext>
            </a:extLst>
          </p:cNvPr>
          <p:cNvSpPr>
            <a:spLocks noGrp="1"/>
          </p:cNvSpPr>
          <p:nvPr>
            <p:ph idx="13"/>
          </p:nvPr>
        </p:nvSpPr>
        <p:spPr/>
        <p:txBody>
          <a:bodyPr/>
          <a:lstStyle/>
          <a:p>
            <a:r>
              <a:rPr lang="en-US" noProof="0" dirty="0"/>
              <a:t>Kreps, Jay. </a:t>
            </a:r>
            <a:r>
              <a:rPr lang="en-US" i="1" noProof="0" dirty="0"/>
              <a:t>I heart logs: Event data, stream processing, and data integration</a:t>
            </a:r>
            <a:r>
              <a:rPr lang="en-US" noProof="0" dirty="0"/>
              <a:t>. " O'Reilly Media, Inc.", 2014.</a:t>
            </a:r>
          </a:p>
        </p:txBody>
      </p:sp>
    </p:spTree>
    <p:extLst>
      <p:ext uri="{BB962C8B-B14F-4D97-AF65-F5344CB8AC3E}">
        <p14:creationId xmlns:p14="http://schemas.microsoft.com/office/powerpoint/2010/main" val="385131244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a:xfrm>
            <a:off x="838200" y="365125"/>
            <a:ext cx="10515600" cy="1325563"/>
          </a:xfrm>
        </p:spPr>
        <p:txBody>
          <a:bodyPr/>
          <a:lstStyle/>
          <a:p>
            <a:r>
              <a:rPr lang="en-US" noProof="0" dirty="0"/>
              <a:t>Ingestion: stream</a:t>
            </a:r>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sz="half" idx="1"/>
          </p:nvPr>
        </p:nvSpPr>
        <p:spPr>
          <a:xfrm>
            <a:off x="838200" y="1825625"/>
            <a:ext cx="5181600" cy="4351338"/>
          </a:xfrm>
        </p:spPr>
        <p:txBody>
          <a:bodyPr/>
          <a:lstStyle/>
          <a:p>
            <a:r>
              <a:rPr lang="en-US" noProof="0" dirty="0"/>
              <a:t>Log</a:t>
            </a:r>
          </a:p>
          <a:p>
            <a:pPr lvl="1"/>
            <a:r>
              <a:rPr lang="en-US" noProof="0" dirty="0"/>
              <a:t>Append-only data structure</a:t>
            </a:r>
          </a:p>
          <a:p>
            <a:pPr lvl="1"/>
            <a:r>
              <a:rPr lang="en-US" noProof="0" dirty="0"/>
              <a:t>the destination system only knows about the log and does not know any details of the system of origin</a:t>
            </a:r>
          </a:p>
          <a:p>
            <a:pPr lvl="1"/>
            <a:r>
              <a:rPr lang="en-US" noProof="0" dirty="0"/>
              <a:t>The consumer system need not concern itself with whether the data came from a relational database, a new-fangled key-value store, or was generated directly by some application</a:t>
            </a:r>
          </a:p>
          <a:p>
            <a:r>
              <a:rPr lang="en-US" noProof="0" dirty="0"/>
              <a:t>Think of the log as acting as a kind of messaging system with durability guarantees and strong ordering semantics</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145</a:t>
            </a:fld>
            <a:endParaRPr lang="it-IT" dirty="0"/>
          </a:p>
        </p:txBody>
      </p:sp>
      <p:sp>
        <p:nvSpPr>
          <p:cNvPr id="17" name="Content Placeholder 16">
            <a:extLst>
              <a:ext uri="{FF2B5EF4-FFF2-40B4-BE49-F238E27FC236}">
                <a16:creationId xmlns:a16="http://schemas.microsoft.com/office/drawing/2014/main" id="{6336C156-2EC7-4163-A223-03642B055864}"/>
              </a:ext>
            </a:extLst>
          </p:cNvPr>
          <p:cNvSpPr>
            <a:spLocks noGrp="1"/>
          </p:cNvSpPr>
          <p:nvPr>
            <p:ph idx="13"/>
          </p:nvPr>
        </p:nvSpPr>
        <p:spPr/>
        <p:txBody>
          <a:bodyPr/>
          <a:lstStyle/>
          <a:p>
            <a:r>
              <a:rPr lang="en-US" noProof="0" dirty="0"/>
              <a:t>Kreps, Jay. </a:t>
            </a:r>
            <a:r>
              <a:rPr lang="en-US" i="1" noProof="0" dirty="0"/>
              <a:t>I heart logs: Event data, stream processing, and data integration</a:t>
            </a:r>
            <a:r>
              <a:rPr lang="en-US" noProof="0" dirty="0"/>
              <a:t>. " O'Reilly Media, Inc.", 2014.</a:t>
            </a:r>
          </a:p>
        </p:txBody>
      </p:sp>
      <p:pic>
        <p:nvPicPr>
          <p:cNvPr id="12" name="Content Placeholder 11">
            <a:extLst>
              <a:ext uri="{FF2B5EF4-FFF2-40B4-BE49-F238E27FC236}">
                <a16:creationId xmlns:a16="http://schemas.microsoft.com/office/drawing/2014/main" id="{A5547376-02F1-4A5E-9401-C82CF8FB6485}"/>
              </a:ext>
            </a:extLst>
          </p:cNvPr>
          <p:cNvPicPr>
            <a:picLocks noGrp="1" noChangeAspect="1"/>
          </p:cNvPicPr>
          <p:nvPr>
            <p:ph sz="half" idx="2"/>
          </p:nvPr>
        </p:nvPicPr>
        <p:blipFill rotWithShape="1">
          <a:blip r:embed="rId2"/>
          <a:srcRect b="1270"/>
          <a:stretch/>
        </p:blipFill>
        <p:spPr>
          <a:xfrm>
            <a:off x="6172200" y="2495334"/>
            <a:ext cx="5181600" cy="2973649"/>
          </a:xfrm>
          <a:prstGeom prst="rect">
            <a:avLst/>
          </a:prstGeom>
        </p:spPr>
      </p:pic>
    </p:spTree>
    <p:extLst>
      <p:ext uri="{BB962C8B-B14F-4D97-AF65-F5344CB8AC3E}">
        <p14:creationId xmlns:p14="http://schemas.microsoft.com/office/powerpoint/2010/main" val="3620959784"/>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67DEBC-A636-454D-9D4B-4C1AC01C6DA9}"/>
              </a:ext>
            </a:extLst>
          </p:cNvPr>
          <p:cNvSpPr>
            <a:spLocks noGrp="1"/>
          </p:cNvSpPr>
          <p:nvPr>
            <p:ph type="title"/>
          </p:nvPr>
        </p:nvSpPr>
        <p:spPr/>
        <p:txBody>
          <a:bodyPr/>
          <a:lstStyle/>
          <a:p>
            <a:r>
              <a:rPr lang="en-US" noProof="0" dirty="0"/>
              <a:t>Ingestion: stream</a:t>
            </a:r>
          </a:p>
        </p:txBody>
      </p:sp>
      <p:sp>
        <p:nvSpPr>
          <p:cNvPr id="8" name="Content Placeholder 7">
            <a:extLst>
              <a:ext uri="{FF2B5EF4-FFF2-40B4-BE49-F238E27FC236}">
                <a16:creationId xmlns:a16="http://schemas.microsoft.com/office/drawing/2014/main" id="{F890ED3D-27E4-4491-A64F-6013B9941657}"/>
              </a:ext>
            </a:extLst>
          </p:cNvPr>
          <p:cNvSpPr>
            <a:spLocks noGrp="1"/>
          </p:cNvSpPr>
          <p:nvPr>
            <p:ph idx="1"/>
          </p:nvPr>
        </p:nvSpPr>
        <p:spPr/>
        <p:txBody>
          <a:bodyPr/>
          <a:lstStyle/>
          <a:p>
            <a:r>
              <a:rPr lang="en-US" noProof="0" dirty="0"/>
              <a:t>Why do you need a log at all in stream processing? </a:t>
            </a:r>
          </a:p>
          <a:p>
            <a:r>
              <a:rPr lang="en-US" noProof="0" dirty="0"/>
              <a:t>Why not communicating directly using messaging protocols? </a:t>
            </a:r>
          </a:p>
          <a:p>
            <a:endParaRPr lang="en-US" noProof="0" dirty="0"/>
          </a:p>
          <a:p>
            <a:r>
              <a:rPr lang="en-US" noProof="0" dirty="0"/>
              <a:t>A log enables</a:t>
            </a:r>
          </a:p>
          <a:p>
            <a:pPr lvl="1"/>
            <a:r>
              <a:rPr lang="en-US" noProof="0" dirty="0"/>
              <a:t>Multi-subscriber: each data item is available to any processor that wants it</a:t>
            </a:r>
          </a:p>
          <a:p>
            <a:pPr lvl="1"/>
            <a:r>
              <a:rPr lang="en-US" noProof="0" dirty="0"/>
              <a:t>Order: maintained in the processing done by each consumer of data</a:t>
            </a:r>
          </a:p>
          <a:p>
            <a:pPr lvl="1"/>
            <a:r>
              <a:rPr lang="en-US" noProof="0" dirty="0"/>
              <a:t>Buffering and isolation to the individual processes</a:t>
            </a:r>
          </a:p>
          <a:p>
            <a:pPr lvl="2"/>
            <a:r>
              <a:rPr lang="en-US" noProof="0" dirty="0"/>
              <a:t>E.g., a that processor produces faster than its downstream consumer can keep up</a:t>
            </a:r>
          </a:p>
          <a:p>
            <a:pPr lvl="1"/>
            <a:r>
              <a:rPr lang="en-US" noProof="0" dirty="0"/>
              <a:t>Reprocessing, maintaining state, etc.</a:t>
            </a:r>
          </a:p>
          <a:p>
            <a:pPr lvl="2"/>
            <a:endParaRPr lang="en-US" noProof="0" dirty="0"/>
          </a:p>
          <a:p>
            <a:r>
              <a:rPr lang="en-US" noProof="0" dirty="0"/>
              <a:t>Indeed, logs are common:</a:t>
            </a:r>
          </a:p>
          <a:p>
            <a:pPr lvl="1"/>
            <a:r>
              <a:rPr lang="en-US" noProof="0" dirty="0"/>
              <a:t>MapReduce workflows use files to checkpoint and share their intermediate results</a:t>
            </a:r>
          </a:p>
          <a:p>
            <a:pPr lvl="1"/>
            <a:r>
              <a:rPr lang="en-US" noProof="0" dirty="0"/>
              <a:t>SQL processing pipelines create intermediate or temporary tables</a:t>
            </a:r>
          </a:p>
          <a:p>
            <a:endParaRPr lang="en-US" noProof="0" dirty="0"/>
          </a:p>
        </p:txBody>
      </p:sp>
      <p:sp>
        <p:nvSpPr>
          <p:cNvPr id="5" name="Footer Placeholder 4">
            <a:extLst>
              <a:ext uri="{FF2B5EF4-FFF2-40B4-BE49-F238E27FC236}">
                <a16:creationId xmlns:a16="http://schemas.microsoft.com/office/drawing/2014/main" id="{F5319397-B777-48CB-984D-5EC828118200}"/>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1E455B16-A542-4704-8313-D5DD1F3466B1}"/>
              </a:ext>
            </a:extLst>
          </p:cNvPr>
          <p:cNvSpPr>
            <a:spLocks noGrp="1"/>
          </p:cNvSpPr>
          <p:nvPr>
            <p:ph type="sldNum" sz="quarter" idx="12"/>
          </p:nvPr>
        </p:nvSpPr>
        <p:spPr/>
        <p:txBody>
          <a:bodyPr/>
          <a:lstStyle/>
          <a:p>
            <a:fld id="{5DD6F1BA-2510-46FC-9346-AB1F3CA1593B}" type="slidenum">
              <a:rPr lang="it-IT" smtClean="0"/>
              <a:t>146</a:t>
            </a:fld>
            <a:endParaRPr lang="it-IT" dirty="0"/>
          </a:p>
        </p:txBody>
      </p:sp>
      <p:sp>
        <p:nvSpPr>
          <p:cNvPr id="9" name="Content Placeholder 8">
            <a:extLst>
              <a:ext uri="{FF2B5EF4-FFF2-40B4-BE49-F238E27FC236}">
                <a16:creationId xmlns:a16="http://schemas.microsoft.com/office/drawing/2014/main" id="{BB5359E7-2A1C-4881-8955-52BFE42F1203}"/>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619957817"/>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a:xfrm>
            <a:off x="838200" y="365125"/>
            <a:ext cx="10515600" cy="1325563"/>
          </a:xfrm>
        </p:spPr>
        <p:txBody>
          <a:bodyPr/>
          <a:lstStyle/>
          <a:p>
            <a:r>
              <a:rPr lang="en-US" noProof="0" dirty="0"/>
              <a:t>Ingestion: stream</a:t>
            </a:r>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idx="1"/>
          </p:nvPr>
        </p:nvSpPr>
        <p:spPr>
          <a:xfrm>
            <a:off x="838200" y="1700499"/>
            <a:ext cx="10515600" cy="4351338"/>
          </a:xfrm>
        </p:spPr>
        <p:txBody>
          <a:bodyPr/>
          <a:lstStyle/>
          <a:p>
            <a:r>
              <a:rPr lang="en-US" b="1" noProof="0" dirty="0"/>
              <a:t>Unified</a:t>
            </a:r>
            <a:r>
              <a:rPr lang="en-US" noProof="0" dirty="0"/>
              <a:t>: a single log in a company with applications sending/reading events</a:t>
            </a:r>
          </a:p>
          <a:p>
            <a:pPr lvl="1"/>
            <a:r>
              <a:rPr lang="en-US" noProof="0" dirty="0"/>
              <a:t>Log serves as central data backbone</a:t>
            </a:r>
          </a:p>
          <a:p>
            <a:pPr lvl="2"/>
            <a:r>
              <a:rPr lang="en-US" noProof="0" dirty="0"/>
              <a:t>It can contain many distinct continuous streams of events</a:t>
            </a:r>
          </a:p>
          <a:p>
            <a:pPr lvl="2"/>
            <a:r>
              <a:rPr lang="en-US" noProof="0" dirty="0"/>
              <a:t>Not all events are sent to the same event stream</a:t>
            </a:r>
          </a:p>
          <a:p>
            <a:r>
              <a:rPr lang="en-US" b="1" noProof="0" dirty="0"/>
              <a:t>Append-only</a:t>
            </a:r>
            <a:r>
              <a:rPr lang="en-US" noProof="0" dirty="0"/>
              <a:t>: new events are appended to the unified log</a:t>
            </a:r>
          </a:p>
          <a:p>
            <a:pPr lvl="1"/>
            <a:r>
              <a:rPr lang="en-US" noProof="0" dirty="0"/>
              <a:t>Existing events are never updated in place</a:t>
            </a:r>
          </a:p>
          <a:p>
            <a:pPr lvl="2"/>
            <a:r>
              <a:rPr lang="en-US" noProof="0" dirty="0"/>
              <a:t>If read the event #10, never look at events 1 through 10 again</a:t>
            </a:r>
          </a:p>
          <a:p>
            <a:pPr lvl="1"/>
            <a:r>
              <a:rPr lang="en-US" noProof="0" dirty="0"/>
              <a:t>Events are automatically deleted from the unified log when they age</a:t>
            </a:r>
          </a:p>
          <a:p>
            <a:pPr lvl="2"/>
            <a:r>
              <a:rPr lang="en-US" noProof="0" dirty="0"/>
              <a:t>E.g., automatically remove events after 7 days</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147</a:t>
            </a:fld>
            <a:endParaRPr lang="it-IT" dirty="0"/>
          </a:p>
        </p:txBody>
      </p:sp>
    </p:spTree>
    <p:extLst>
      <p:ext uri="{BB962C8B-B14F-4D97-AF65-F5344CB8AC3E}">
        <p14:creationId xmlns:p14="http://schemas.microsoft.com/office/powerpoint/2010/main" val="1692510702"/>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noProof="0" dirty="0"/>
              <a:t>Ingestion: stream</a:t>
            </a:r>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sz="half" idx="1"/>
          </p:nvPr>
        </p:nvSpPr>
        <p:spPr/>
        <p:txBody>
          <a:bodyPr/>
          <a:lstStyle/>
          <a:p>
            <a:r>
              <a:rPr lang="en-US" b="1" noProof="0" dirty="0"/>
              <a:t>Distributed</a:t>
            </a:r>
            <a:r>
              <a:rPr lang="en-US" noProof="0" dirty="0"/>
              <a:t>: the unified log lives across a cluster of machines</a:t>
            </a:r>
          </a:p>
          <a:p>
            <a:pPr lvl="1"/>
            <a:r>
              <a:rPr lang="en-US" noProof="0" dirty="0"/>
              <a:t>Optionally divide events into shards (i.e., partitions)</a:t>
            </a:r>
            <a:br>
              <a:rPr lang="en-US" noProof="0" dirty="0"/>
            </a:br>
            <a:r>
              <a:rPr lang="en-US" noProof="0" dirty="0"/>
              <a:t>Still, the log is unified since we have a single (conceptual) log</a:t>
            </a:r>
          </a:p>
          <a:p>
            <a:r>
              <a:rPr lang="en-US" noProof="0" dirty="0"/>
              <a:t>Distribution ensures</a:t>
            </a:r>
          </a:p>
          <a:p>
            <a:pPr lvl="1"/>
            <a:r>
              <a:rPr lang="en-US" noProof="0" dirty="0"/>
              <a:t>Scalability: work with streams larger than the capacity of single machines</a:t>
            </a:r>
          </a:p>
          <a:p>
            <a:pPr lvl="1"/>
            <a:r>
              <a:rPr lang="en-US" noProof="0" dirty="0"/>
              <a:t>Durability: replicate all events within the cluster to overcome data loss</a:t>
            </a:r>
          </a:p>
          <a:p>
            <a:pPr lvl="1"/>
            <a:r>
              <a:rPr lang="en-US" noProof="0" dirty="0"/>
              <a:t>Using a log as a universal integration mechanism is never going to be more than an elegant fantasy if we can’t build a log that is fast, cheap, and scalable</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148</a:t>
            </a:fld>
            <a:endParaRPr lang="it-IT" dirty="0"/>
          </a:p>
        </p:txBody>
      </p:sp>
      <p:sp>
        <p:nvSpPr>
          <p:cNvPr id="8" name="Content Placeholder 7">
            <a:extLst>
              <a:ext uri="{FF2B5EF4-FFF2-40B4-BE49-F238E27FC236}">
                <a16:creationId xmlns:a16="http://schemas.microsoft.com/office/drawing/2014/main" id="{75B05CB4-BAC9-496A-9B2B-9DE3492AE448}"/>
              </a:ext>
            </a:extLst>
          </p:cNvPr>
          <p:cNvSpPr>
            <a:spLocks noGrp="1"/>
          </p:cNvSpPr>
          <p:nvPr>
            <p:ph idx="13"/>
          </p:nvPr>
        </p:nvSpPr>
        <p:spPr/>
        <p:txBody>
          <a:bodyPr/>
          <a:lstStyle/>
          <a:p>
            <a:endParaRPr lang="en-US" dirty="0"/>
          </a:p>
        </p:txBody>
      </p:sp>
      <p:pic>
        <p:nvPicPr>
          <p:cNvPr id="9" name="Content Placeholder 8" descr="Diagram&#10;&#10;Description automatically generated with low confidence">
            <a:extLst>
              <a:ext uri="{FF2B5EF4-FFF2-40B4-BE49-F238E27FC236}">
                <a16:creationId xmlns:a16="http://schemas.microsoft.com/office/drawing/2014/main" id="{BED3392D-B84B-4EBB-BC9D-62F6EA77033A}"/>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302375" y="3007519"/>
            <a:ext cx="4921250" cy="1987550"/>
          </a:xfrm>
          <a:prstGeom prst="rect">
            <a:avLst/>
          </a:prstGeom>
        </p:spPr>
      </p:pic>
    </p:spTree>
    <p:extLst>
      <p:ext uri="{BB962C8B-B14F-4D97-AF65-F5344CB8AC3E}">
        <p14:creationId xmlns:p14="http://schemas.microsoft.com/office/powerpoint/2010/main" val="457195387"/>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noProof="0" dirty="0"/>
              <a:t>Ingestion: stream</a:t>
            </a:r>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sz="half" idx="1"/>
          </p:nvPr>
        </p:nvSpPr>
        <p:spPr/>
        <p:txBody>
          <a:bodyPr/>
          <a:lstStyle/>
          <a:p>
            <a:r>
              <a:rPr lang="en-US" b="1" noProof="0" dirty="0"/>
              <a:t>Ordered</a:t>
            </a:r>
            <a:r>
              <a:rPr lang="en-US" noProof="0" dirty="0"/>
              <a:t>: events in a shard have a sequential IDs (unique in a shard)</a:t>
            </a:r>
          </a:p>
          <a:p>
            <a:pPr lvl="1"/>
            <a:r>
              <a:rPr lang="en-US" noProof="0" dirty="0"/>
              <a:t>Local ordering keeps things much simpler than global ordering</a:t>
            </a:r>
          </a:p>
          <a:p>
            <a:pPr lvl="1"/>
            <a:r>
              <a:rPr lang="en-US" noProof="0" dirty="0"/>
              <a:t>Applications maintain their own cursor for each shard</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149</a:t>
            </a:fld>
            <a:endParaRPr lang="it-IT" dirty="0"/>
          </a:p>
        </p:txBody>
      </p:sp>
      <p:sp>
        <p:nvSpPr>
          <p:cNvPr id="4" name="Content Placeholder 3">
            <a:extLst>
              <a:ext uri="{FF2B5EF4-FFF2-40B4-BE49-F238E27FC236}">
                <a16:creationId xmlns:a16="http://schemas.microsoft.com/office/drawing/2014/main" id="{C582993C-7168-4CD2-B491-8B6BDA01550E}"/>
              </a:ext>
            </a:extLst>
          </p:cNvPr>
          <p:cNvSpPr>
            <a:spLocks noGrp="1"/>
          </p:cNvSpPr>
          <p:nvPr>
            <p:ph idx="13"/>
          </p:nvPr>
        </p:nvSpPr>
        <p:spPr/>
        <p:txBody>
          <a:bodyPr/>
          <a:lstStyle/>
          <a:p>
            <a:r>
              <a:rPr lang="en-US" noProof="0" dirty="0"/>
              <a:t>Lamport, Leslie. "Time, clocks, and the ordering of events in a distributed system." </a:t>
            </a:r>
            <a:r>
              <a:rPr lang="en-US" i="1" noProof="0" dirty="0"/>
              <a:t>Concurrency: the Works of Leslie Lamport</a:t>
            </a:r>
            <a:r>
              <a:rPr lang="en-US" noProof="0" dirty="0"/>
              <a:t>. 2019. 179-196.</a:t>
            </a:r>
          </a:p>
        </p:txBody>
      </p:sp>
      <p:pic>
        <p:nvPicPr>
          <p:cNvPr id="9" name="Content Placeholder 8" descr="Table&#10;&#10;Description automatically generated">
            <a:extLst>
              <a:ext uri="{FF2B5EF4-FFF2-40B4-BE49-F238E27FC236}">
                <a16:creationId xmlns:a16="http://schemas.microsoft.com/office/drawing/2014/main" id="{AE00AE88-F2A6-4357-A640-A8A41D0F4CA1}"/>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339650"/>
            <a:ext cx="5181600" cy="3323287"/>
          </a:xfrm>
          <a:prstGeom prst="rect">
            <a:avLst/>
          </a:prstGeom>
        </p:spPr>
      </p:pic>
    </p:spTree>
    <p:extLst>
      <p:ext uri="{BB962C8B-B14F-4D97-AF65-F5344CB8AC3E}">
        <p14:creationId xmlns:p14="http://schemas.microsoft.com/office/powerpoint/2010/main" val="10362731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965ABE8-5590-AF58-D1CB-426E5B6AE187}"/>
              </a:ext>
            </a:extLst>
          </p:cNvPr>
          <p:cNvSpPr>
            <a:spLocks noGrp="1"/>
          </p:cNvSpPr>
          <p:nvPr>
            <p:ph type="title"/>
          </p:nvPr>
        </p:nvSpPr>
        <p:spPr/>
        <p:txBody>
          <a:bodyPr/>
          <a:lstStyle/>
          <a:p>
            <a:r>
              <a:rPr lang="en-US" noProof="0" dirty="0"/>
              <a:t>How did we get here?</a:t>
            </a:r>
          </a:p>
        </p:txBody>
      </p:sp>
      <p:sp>
        <p:nvSpPr>
          <p:cNvPr id="3" name="Segnaposto contenuto 2">
            <a:extLst>
              <a:ext uri="{FF2B5EF4-FFF2-40B4-BE49-F238E27FC236}">
                <a16:creationId xmlns:a16="http://schemas.microsoft.com/office/drawing/2014/main" id="{DC911431-3C34-56ED-5A8C-4E7D60D0838E}"/>
              </a:ext>
            </a:extLst>
          </p:cNvPr>
          <p:cNvSpPr>
            <a:spLocks noGrp="1"/>
          </p:cNvSpPr>
          <p:nvPr>
            <p:ph idx="1"/>
          </p:nvPr>
        </p:nvSpPr>
        <p:spPr/>
        <p:txBody>
          <a:bodyPr/>
          <a:lstStyle/>
          <a:p>
            <a:r>
              <a:rPr lang="en-US" b="1" noProof="0" dirty="0"/>
              <a:t>Data-Driven Innovation</a:t>
            </a:r>
          </a:p>
          <a:p>
            <a:pPr lvl="1"/>
            <a:r>
              <a:rPr lang="en-US" noProof="0" dirty="0"/>
              <a:t>Use of data and </a:t>
            </a:r>
            <a:r>
              <a:rPr lang="en-US" noProof="0" dirty="0">
                <a:solidFill>
                  <a:srgbClr val="FF0000"/>
                </a:solidFill>
              </a:rPr>
              <a:t>analytics</a:t>
            </a:r>
            <a:r>
              <a:rPr lang="en-US" noProof="0" dirty="0"/>
              <a:t> to foster new products, processes and markets</a:t>
            </a:r>
          </a:p>
          <a:p>
            <a:pPr lvl="1"/>
            <a:r>
              <a:rPr lang="en-US" noProof="0" dirty="0"/>
              <a:t>Drive discovery and execution of innovation, achieving new services with a business value</a:t>
            </a:r>
          </a:p>
          <a:p>
            <a:r>
              <a:rPr lang="en-US" b="1" noProof="0" dirty="0"/>
              <a:t>Analytics</a:t>
            </a:r>
          </a:p>
          <a:p>
            <a:pPr lvl="1"/>
            <a:r>
              <a:rPr lang="en-US" noProof="0" dirty="0"/>
              <a:t>A catch-all term for different business intelligence (BI)- and application-related initiatives</a:t>
            </a:r>
          </a:p>
          <a:p>
            <a:pPr lvl="2"/>
            <a:r>
              <a:rPr lang="en-US" noProof="0" dirty="0"/>
              <a:t>E.g., of analyzing information from a particular domain</a:t>
            </a:r>
          </a:p>
          <a:p>
            <a:pPr lvl="2"/>
            <a:r>
              <a:rPr lang="en-US" noProof="0" dirty="0"/>
              <a:t>E.g., applying BI capabilities to a specific content area (e.g., sales, service, supply chain)</a:t>
            </a:r>
          </a:p>
          <a:p>
            <a:r>
              <a:rPr lang="en-US" b="1" noProof="0" dirty="0">
                <a:solidFill>
                  <a:srgbClr val="0070C0"/>
                </a:solidFill>
              </a:rPr>
              <a:t>Advanced</a:t>
            </a:r>
            <a:r>
              <a:rPr lang="en-US" b="1" noProof="0" dirty="0"/>
              <a:t> Analytics</a:t>
            </a:r>
          </a:p>
          <a:p>
            <a:pPr lvl="1"/>
            <a:r>
              <a:rPr lang="en-US" noProof="0" dirty="0"/>
              <a:t>(Semi-)Autonomous examination of data to discover deeper insights, make predictions, or generate recommendations (e.g., through data/text mining and machine learning)</a:t>
            </a:r>
          </a:p>
          <a:p>
            <a:r>
              <a:rPr lang="en-US" b="1" noProof="0" dirty="0">
                <a:solidFill>
                  <a:srgbClr val="0070C0"/>
                </a:solidFill>
              </a:rPr>
              <a:t>Augmented</a:t>
            </a:r>
            <a:r>
              <a:rPr lang="en-US" b="1" noProof="0" dirty="0"/>
              <a:t> Analytics</a:t>
            </a:r>
          </a:p>
          <a:p>
            <a:pPr lvl="1"/>
            <a:r>
              <a:rPr lang="en-US" noProof="0" dirty="0"/>
              <a:t>Use of technologies such as machine learning and AI to assist with data preparation, insight generation and insight explanation to augment how people explore and analyze data</a:t>
            </a:r>
          </a:p>
        </p:txBody>
      </p:sp>
      <p:sp>
        <p:nvSpPr>
          <p:cNvPr id="4" name="Segnaposto piè di pagina 3">
            <a:extLst>
              <a:ext uri="{FF2B5EF4-FFF2-40B4-BE49-F238E27FC236}">
                <a16:creationId xmlns:a16="http://schemas.microsoft.com/office/drawing/2014/main" id="{C1ED9F4E-626E-1E7A-3000-BFF826D9C375}"/>
              </a:ext>
            </a:extLst>
          </p:cNvPr>
          <p:cNvSpPr>
            <a:spLocks noGrp="1"/>
          </p:cNvSpPr>
          <p:nvPr>
            <p:ph type="ftr" sz="quarter" idx="11"/>
          </p:nvPr>
        </p:nvSpPr>
        <p:spPr/>
        <p:txBody>
          <a:bodyPr/>
          <a:lstStyle/>
          <a:p>
            <a:pPr algn="l"/>
            <a:r>
              <a:rPr lang="en-US" dirty="0"/>
              <a:t>Matteo Francia – University of Bologna</a:t>
            </a:r>
          </a:p>
        </p:txBody>
      </p:sp>
      <p:sp>
        <p:nvSpPr>
          <p:cNvPr id="5" name="Segnaposto numero diapositiva 4">
            <a:extLst>
              <a:ext uri="{FF2B5EF4-FFF2-40B4-BE49-F238E27FC236}">
                <a16:creationId xmlns:a16="http://schemas.microsoft.com/office/drawing/2014/main" id="{AE9CD75A-9A31-0709-AAFF-EA8A3A233A70}"/>
              </a:ext>
            </a:extLst>
          </p:cNvPr>
          <p:cNvSpPr>
            <a:spLocks noGrp="1"/>
          </p:cNvSpPr>
          <p:nvPr>
            <p:ph type="sldNum" sz="quarter" idx="12"/>
          </p:nvPr>
        </p:nvSpPr>
        <p:spPr/>
        <p:txBody>
          <a:bodyPr/>
          <a:lstStyle/>
          <a:p>
            <a:fld id="{5DD6F1BA-2510-46FC-9346-AB1F3CA1593B}" type="slidenum">
              <a:rPr lang="en-US" smtClean="0"/>
              <a:t>15</a:t>
            </a:fld>
            <a:endParaRPr lang="en-US" dirty="0"/>
          </a:p>
        </p:txBody>
      </p:sp>
      <p:sp>
        <p:nvSpPr>
          <p:cNvPr id="6" name="Segnaposto contenuto 5">
            <a:extLst>
              <a:ext uri="{FF2B5EF4-FFF2-40B4-BE49-F238E27FC236}">
                <a16:creationId xmlns:a16="http://schemas.microsoft.com/office/drawing/2014/main" id="{CD2D0000-E0EE-C982-A03D-24A88741F1A8}"/>
              </a:ext>
            </a:extLst>
          </p:cNvPr>
          <p:cNvSpPr>
            <a:spLocks noGrp="1"/>
          </p:cNvSpPr>
          <p:nvPr>
            <p:ph idx="13"/>
          </p:nvPr>
        </p:nvSpPr>
        <p:spPr/>
        <p:txBody>
          <a:bodyPr/>
          <a:lstStyle/>
          <a:p>
            <a:r>
              <a:rPr lang="en-US" noProof="0" dirty="0">
                <a:hlinkClick r:id="rId2"/>
              </a:rPr>
              <a:t>https://www.gartner.com/en/information-technology/glossary</a:t>
            </a:r>
            <a:r>
              <a:rPr lang="en-US" noProof="0" dirty="0"/>
              <a:t> (accessed 2022-08-01)</a:t>
            </a:r>
          </a:p>
        </p:txBody>
      </p:sp>
    </p:spTree>
    <p:extLst>
      <p:ext uri="{BB962C8B-B14F-4D97-AF65-F5344CB8AC3E}">
        <p14:creationId xmlns:p14="http://schemas.microsoft.com/office/powerpoint/2010/main" val="272452801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noProof="0" dirty="0"/>
              <a:t>Ingestion: stream</a:t>
            </a:r>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sz="half" idx="1"/>
          </p:nvPr>
        </p:nvSpPr>
        <p:spPr/>
        <p:txBody>
          <a:bodyPr/>
          <a:lstStyle/>
          <a:p>
            <a:r>
              <a:rPr lang="en-US" noProof="0" dirty="0"/>
              <a:t>Two types of processing</a:t>
            </a:r>
          </a:p>
          <a:p>
            <a:pPr lvl="1"/>
            <a:r>
              <a:rPr lang="en-US" b="1" noProof="0" dirty="0"/>
              <a:t>Single-event:</a:t>
            </a:r>
            <a:r>
              <a:rPr lang="en-US" noProof="0" dirty="0"/>
              <a:t> a single event produces zero or more events</a:t>
            </a:r>
          </a:p>
          <a:p>
            <a:pPr lvl="2"/>
            <a:r>
              <a:rPr lang="en-US" noProof="0" dirty="0"/>
              <a:t>Validating “Does this event contain all the required fields?”</a:t>
            </a:r>
          </a:p>
          <a:p>
            <a:pPr lvl="2"/>
            <a:r>
              <a:rPr lang="en-US" noProof="0" dirty="0"/>
              <a:t>Enriching “Where is this IP address located?”</a:t>
            </a:r>
          </a:p>
          <a:p>
            <a:pPr lvl="2"/>
            <a:r>
              <a:rPr lang="en-US" noProof="0" dirty="0"/>
              <a:t>Filtering “Is this error critical?”</a:t>
            </a:r>
          </a:p>
          <a:p>
            <a:pPr lvl="1"/>
            <a:r>
              <a:rPr lang="en-US" b="1" noProof="0" dirty="0"/>
              <a:t>Multiple-event:</a:t>
            </a:r>
            <a:r>
              <a:rPr lang="en-US" noProof="0" dirty="0"/>
              <a:t> multiple events collectively produce zero or more events</a:t>
            </a:r>
          </a:p>
          <a:p>
            <a:pPr lvl="2"/>
            <a:r>
              <a:rPr lang="en-US" noProof="0" dirty="0"/>
              <a:t>Aggregating, functions such as minimum, maximum, sum</a:t>
            </a:r>
          </a:p>
          <a:p>
            <a:pPr lvl="2"/>
            <a:r>
              <a:rPr lang="en-US" noProof="0" dirty="0"/>
              <a:t>Pattern matching, looking for patterns or co-occurrence</a:t>
            </a:r>
          </a:p>
          <a:p>
            <a:pPr lvl="2"/>
            <a:r>
              <a:rPr lang="en-US" noProof="0" dirty="0"/>
              <a:t>Reordering events based on a sort key</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en-US" dirty="0"/>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en-US" smtClean="0"/>
              <a:pPr/>
              <a:t>150</a:t>
            </a:fld>
            <a:endParaRPr lang="en-US" dirty="0"/>
          </a:p>
        </p:txBody>
      </p:sp>
      <p:sp>
        <p:nvSpPr>
          <p:cNvPr id="8" name="Content Placeholder 7">
            <a:extLst>
              <a:ext uri="{FF2B5EF4-FFF2-40B4-BE49-F238E27FC236}">
                <a16:creationId xmlns:a16="http://schemas.microsoft.com/office/drawing/2014/main" id="{02F40B49-DF70-4DFF-8D1B-40420BAD9F22}"/>
              </a:ext>
            </a:extLst>
          </p:cNvPr>
          <p:cNvSpPr>
            <a:spLocks noGrp="1"/>
          </p:cNvSpPr>
          <p:nvPr>
            <p:ph idx="13"/>
          </p:nvPr>
        </p:nvSpPr>
        <p:spPr/>
        <p:txBody>
          <a:bodyPr/>
          <a:lstStyle/>
          <a:p>
            <a:endParaRPr lang="en-US" dirty="0"/>
          </a:p>
        </p:txBody>
      </p:sp>
      <p:pic>
        <p:nvPicPr>
          <p:cNvPr id="9" name="Content Placeholder 8" descr="Diagram&#10;&#10;Description automatically generated">
            <a:extLst>
              <a:ext uri="{FF2B5EF4-FFF2-40B4-BE49-F238E27FC236}">
                <a16:creationId xmlns:a16="http://schemas.microsoft.com/office/drawing/2014/main" id="{629C3EF8-D132-4922-BD80-0C6CD616B0B4}"/>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481452"/>
            <a:ext cx="5181600" cy="3039683"/>
          </a:xfrm>
          <a:prstGeom prst="rect">
            <a:avLst/>
          </a:prstGeom>
        </p:spPr>
      </p:pic>
    </p:spTree>
    <p:extLst>
      <p:ext uri="{BB962C8B-B14F-4D97-AF65-F5344CB8AC3E}">
        <p14:creationId xmlns:p14="http://schemas.microsoft.com/office/powerpoint/2010/main" val="3167110428"/>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noProof="0" dirty="0"/>
              <a:t>Ingestion: stream (AWS)</a:t>
            </a:r>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sz="half" idx="1"/>
          </p:nvPr>
        </p:nvSpPr>
        <p:spPr/>
        <p:txBody>
          <a:bodyPr/>
          <a:lstStyle/>
          <a:p>
            <a:r>
              <a:rPr lang="en-US" noProof="0" dirty="0"/>
              <a:t>Amazon Kinesis Data Streams</a:t>
            </a:r>
          </a:p>
          <a:p>
            <a:pPr lvl="1"/>
            <a:r>
              <a:rPr lang="en-US" noProof="0" dirty="0"/>
              <a:t>Created and provisioned by shard</a:t>
            </a:r>
          </a:p>
          <a:p>
            <a:pPr lvl="2"/>
            <a:r>
              <a:rPr lang="en-US" noProof="0" dirty="0"/>
              <a:t>Each shard provides 1 MBps and 1000 data puts per second</a:t>
            </a:r>
          </a:p>
          <a:p>
            <a:pPr lvl="1"/>
            <a:r>
              <a:rPr lang="en-US" noProof="0" dirty="0"/>
              <a:t>A data record consists of</a:t>
            </a:r>
          </a:p>
          <a:p>
            <a:pPr lvl="2"/>
            <a:r>
              <a:rPr lang="en-US" noProof="0" dirty="0"/>
              <a:t>User-supplied partition key to balance records across shards </a:t>
            </a:r>
          </a:p>
          <a:p>
            <a:pPr lvl="2"/>
            <a:r>
              <a:rPr lang="en-US" noProof="0" dirty="0"/>
              <a:t>Incremental sequence number added by the shard</a:t>
            </a:r>
          </a:p>
          <a:p>
            <a:pPr lvl="2"/>
            <a:r>
              <a:rPr lang="en-US" noProof="0" dirty="0"/>
              <a:t>A data blob</a:t>
            </a:r>
          </a:p>
          <a:p>
            <a:pPr lvl="1"/>
            <a:r>
              <a:rPr lang="en-US" noProof="0" dirty="0"/>
              <a:t>Consumers get records by shard</a:t>
            </a:r>
          </a:p>
          <a:p>
            <a:pPr lvl="2"/>
            <a:r>
              <a:rPr lang="en-US" noProof="0" dirty="0"/>
              <a:t>Records are sorted by partition key and sequence number</a:t>
            </a:r>
          </a:p>
          <a:p>
            <a:pPr lvl="2"/>
            <a:r>
              <a:rPr lang="en-US" noProof="0" dirty="0"/>
              <a:t>Ordering is not guaranteed across shards</a:t>
            </a:r>
          </a:p>
          <a:p>
            <a:pPr lvl="1"/>
            <a:r>
              <a:rPr lang="en-US" noProof="0" dirty="0"/>
              <a:t>Records are retained for 7 days at maximum</a:t>
            </a:r>
          </a:p>
        </p:txBody>
      </p:sp>
      <p:pic>
        <p:nvPicPr>
          <p:cNvPr id="9" name="Content Placeholder 8" descr="Funnel chart&#10;&#10;Description automatically generated with low confidence">
            <a:extLst>
              <a:ext uri="{FF2B5EF4-FFF2-40B4-BE49-F238E27FC236}">
                <a16:creationId xmlns:a16="http://schemas.microsoft.com/office/drawing/2014/main" id="{70C50E37-384B-4B77-AB3E-62AF4D5D5C63}"/>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886921"/>
            <a:ext cx="5181600" cy="2228746"/>
          </a:xfrm>
        </p:spPr>
      </p:pic>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151</a:t>
            </a:fld>
            <a:endParaRPr lang="it-IT" dirty="0"/>
          </a:p>
        </p:txBody>
      </p:sp>
      <p:sp>
        <p:nvSpPr>
          <p:cNvPr id="4" name="Content Placeholder 3">
            <a:extLst>
              <a:ext uri="{FF2B5EF4-FFF2-40B4-BE49-F238E27FC236}">
                <a16:creationId xmlns:a16="http://schemas.microsoft.com/office/drawing/2014/main" id="{83EF114B-E61D-4AD6-8368-9149E1F38A7B}"/>
              </a:ext>
            </a:extLst>
          </p:cNvPr>
          <p:cNvSpPr>
            <a:spLocks noGrp="1"/>
          </p:cNvSpPr>
          <p:nvPr>
            <p:ph idx="13"/>
          </p:nvPr>
        </p:nvSpPr>
        <p:spPr/>
        <p:txBody>
          <a:bodyPr/>
          <a:lstStyle/>
          <a:p>
            <a:r>
              <a:rPr lang="en-US" noProof="0" dirty="0">
                <a:hlinkClick r:id="rId3"/>
              </a:rPr>
              <a:t>https://docs.aws.amazon.com/streams/latest/dev/key-concepts.html</a:t>
            </a:r>
            <a:r>
              <a:rPr lang="en-US" noProof="0" dirty="0"/>
              <a:t> </a:t>
            </a:r>
          </a:p>
        </p:txBody>
      </p:sp>
    </p:spTree>
    <p:extLst>
      <p:ext uri="{BB962C8B-B14F-4D97-AF65-F5344CB8AC3E}">
        <p14:creationId xmlns:p14="http://schemas.microsoft.com/office/powerpoint/2010/main" val="3828023347"/>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noProof="0" dirty="0"/>
              <a:t>Ingestion: stream (AWS)</a:t>
            </a:r>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idx="1"/>
          </p:nvPr>
        </p:nvSpPr>
        <p:spPr/>
        <p:txBody>
          <a:bodyPr/>
          <a:lstStyle/>
          <a:p>
            <a:r>
              <a:rPr lang="en-US" noProof="0" dirty="0"/>
              <a:t>Re-sharding (i.e., scaling)</a:t>
            </a:r>
          </a:p>
          <a:p>
            <a:pPr lvl="1"/>
            <a:r>
              <a:rPr lang="en-US" noProof="0" dirty="0"/>
              <a:t>Split a shard into two, or merge two shards</a:t>
            </a:r>
          </a:p>
          <a:p>
            <a:pPr lvl="1"/>
            <a:r>
              <a:rPr lang="en-US" noProof="0" dirty="0"/>
              <a:t>Users must scale shards up and down manually</a:t>
            </a:r>
          </a:p>
          <a:p>
            <a:pPr lvl="2"/>
            <a:r>
              <a:rPr lang="en-US" noProof="0" dirty="0"/>
              <a:t>Monitor usage with Amazon CloudWatch and modify scale as needed</a:t>
            </a:r>
          </a:p>
          <a:p>
            <a:pPr lvl="1"/>
            <a:r>
              <a:rPr lang="en-US" noProof="0" dirty="0"/>
              <a:t>Avoid shard management by using Kinesis Data Firehose</a:t>
            </a:r>
          </a:p>
          <a:p>
            <a:r>
              <a:rPr lang="en-US" noProof="0" dirty="0"/>
              <a:t>Kinesis is a regional service, with streams scoped to specific regions</a:t>
            </a:r>
          </a:p>
          <a:p>
            <a:pPr lvl="1"/>
            <a:r>
              <a:rPr lang="en-US" noProof="0" dirty="0"/>
              <a:t>All ingested data must travel to the region in which the stream is defined</a:t>
            </a:r>
          </a:p>
          <a:p>
            <a:r>
              <a:rPr lang="en-US" noProof="0" dirty="0"/>
              <a:t>Costs</a:t>
            </a:r>
          </a:p>
          <a:p>
            <a:pPr lvl="1"/>
            <a:r>
              <a:rPr lang="en-US" noProof="0" dirty="0"/>
              <a:t>Priced by shard hour, data volume, and data retention period</a:t>
            </a:r>
          </a:p>
          <a:p>
            <a:pPr lvl="1"/>
            <a:r>
              <a:rPr lang="en-US" noProof="0" dirty="0"/>
              <a:t>Pay for resources you provision (even if not used)</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152</a:t>
            </a:fld>
            <a:endParaRPr lang="it-IT" dirty="0"/>
          </a:p>
        </p:txBody>
      </p:sp>
      <p:sp>
        <p:nvSpPr>
          <p:cNvPr id="2" name="Segnaposto contenuto 1">
            <a:extLst>
              <a:ext uri="{FF2B5EF4-FFF2-40B4-BE49-F238E27FC236}">
                <a16:creationId xmlns:a16="http://schemas.microsoft.com/office/drawing/2014/main" id="{EF4D348A-73D3-4388-8DDA-34122D11A433}"/>
              </a:ext>
            </a:extLst>
          </p:cNvPr>
          <p:cNvSpPr>
            <a:spLocks noGrp="1"/>
          </p:cNvSpPr>
          <p:nvPr>
            <p:ph idx="13"/>
          </p:nvPr>
        </p:nvSpPr>
        <p:spPr/>
        <p:txBody>
          <a:bodyPr/>
          <a:lstStyle/>
          <a:p>
            <a:r>
              <a:rPr lang="en-US" noProof="0" dirty="0">
                <a:hlinkClick r:id="rId2"/>
              </a:rPr>
              <a:t>https://aws.amazon.com/cloudwatch/</a:t>
            </a:r>
            <a:br>
              <a:rPr lang="en-US" noProof="0" dirty="0"/>
            </a:br>
            <a:r>
              <a:rPr lang="en-US" noProof="0" dirty="0">
                <a:hlinkClick r:id="rId3"/>
              </a:rPr>
              <a:t>https://aws.amazon.com/kinesis/data-firehose</a:t>
            </a:r>
            <a:r>
              <a:rPr lang="en-US" noProof="0" dirty="0"/>
              <a:t>  </a:t>
            </a:r>
          </a:p>
        </p:txBody>
      </p:sp>
    </p:spTree>
    <p:extLst>
      <p:ext uri="{BB962C8B-B14F-4D97-AF65-F5344CB8AC3E}">
        <p14:creationId xmlns:p14="http://schemas.microsoft.com/office/powerpoint/2010/main" val="3787336361"/>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a:xfrm>
            <a:off x="838200" y="365125"/>
            <a:ext cx="10515600" cy="1325563"/>
          </a:xfrm>
        </p:spPr>
        <p:txBody>
          <a:bodyPr/>
          <a:lstStyle/>
          <a:p>
            <a:r>
              <a:rPr lang="en-US" noProof="0" dirty="0"/>
              <a:t>Ingestion: stream</a:t>
            </a:r>
          </a:p>
        </p:txBody>
      </p:sp>
      <p:graphicFrame>
        <p:nvGraphicFramePr>
          <p:cNvPr id="2" name="Table 3">
            <a:extLst>
              <a:ext uri="{FF2B5EF4-FFF2-40B4-BE49-F238E27FC236}">
                <a16:creationId xmlns:a16="http://schemas.microsoft.com/office/drawing/2014/main" id="{7352A2C6-12A4-4663-BADE-28B0199C3237}"/>
              </a:ext>
            </a:extLst>
          </p:cNvPr>
          <p:cNvGraphicFramePr>
            <a:graphicFrameLocks noGrp="1"/>
          </p:cNvGraphicFramePr>
          <p:nvPr>
            <p:ph idx="1"/>
            <p:extLst>
              <p:ext uri="{D42A27DB-BD31-4B8C-83A1-F6EECF244321}">
                <p14:modId xmlns:p14="http://schemas.microsoft.com/office/powerpoint/2010/main" val="2339392170"/>
              </p:ext>
            </p:extLst>
          </p:nvPr>
        </p:nvGraphicFramePr>
        <p:xfrm>
          <a:off x="838200" y="2109516"/>
          <a:ext cx="10515600" cy="3235960"/>
        </p:xfrm>
        <a:graphic>
          <a:graphicData uri="http://schemas.openxmlformats.org/drawingml/2006/table">
            <a:tbl>
              <a:tblPr firstRow="1" bandRow="1">
                <a:tableStyleId>{2D5ABB26-0587-4C30-8999-92F81FD0307C}</a:tableStyleId>
              </a:tblPr>
              <a:tblGrid>
                <a:gridCol w="2957300">
                  <a:extLst>
                    <a:ext uri="{9D8B030D-6E8A-4147-A177-3AD203B41FA5}">
                      <a16:colId xmlns:a16="http://schemas.microsoft.com/office/drawing/2014/main" val="2211252525"/>
                    </a:ext>
                  </a:extLst>
                </a:gridCol>
                <a:gridCol w="3937118">
                  <a:extLst>
                    <a:ext uri="{9D8B030D-6E8A-4147-A177-3AD203B41FA5}">
                      <a16:colId xmlns:a16="http://schemas.microsoft.com/office/drawing/2014/main" val="1207652554"/>
                    </a:ext>
                  </a:extLst>
                </a:gridCol>
                <a:gridCol w="3621182">
                  <a:extLst>
                    <a:ext uri="{9D8B030D-6E8A-4147-A177-3AD203B41FA5}">
                      <a16:colId xmlns:a16="http://schemas.microsoft.com/office/drawing/2014/main" val="4183081969"/>
                    </a:ext>
                  </a:extLst>
                </a:gridCol>
              </a:tblGrid>
              <a:tr h="370840">
                <a:tc>
                  <a:txBody>
                    <a:bodyPr/>
                    <a:lstStyle/>
                    <a:p>
                      <a:pPr algn="l"/>
                      <a:r>
                        <a:rPr lang="en-US" b="1" noProof="0" dirty="0">
                          <a:latin typeface="Helvetica" panose="020B0604020202020204" pitchFamily="34" charset="0"/>
                          <a:cs typeface="Helvetica" panose="020B0604020202020204" pitchFamily="34" charset="0"/>
                        </a:rPr>
                        <a:t>Feature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b="1" noProof="0" dirty="0">
                          <a:latin typeface="Helvetica" panose="020B0604020202020204" pitchFamily="34" charset="0"/>
                          <a:cs typeface="Helvetica" panose="020B0604020202020204" pitchFamily="34" charset="0"/>
                        </a:rPr>
                        <a:t>AWS Kinesis</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b="1" noProof="0" dirty="0">
                          <a:latin typeface="Helvetica" panose="020B0604020202020204" pitchFamily="34" charset="0"/>
                          <a:cs typeface="Helvetica" panose="020B0604020202020204" pitchFamily="34" charset="0"/>
                        </a:rPr>
                        <a:t>Google Pub/Sub</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0210750"/>
                  </a:ext>
                </a:extLst>
              </a:tr>
              <a:tr h="370840">
                <a:tc>
                  <a:txBody>
                    <a:bodyPr/>
                    <a:lstStyle/>
                    <a:p>
                      <a:pPr algn="l"/>
                      <a:r>
                        <a:rPr lang="en-US" noProof="0" dirty="0">
                          <a:latin typeface="Helvetica" panose="020B0604020202020204" pitchFamily="34" charset="0"/>
                          <a:cs typeface="Helvetica" panose="020B0604020202020204" pitchFamily="34" charset="0"/>
                        </a:rPr>
                        <a:t>Unit of deployment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l"/>
                      <a:r>
                        <a:rPr lang="en-US" sz="1800" b="0" u="none" strike="noStrike" kern="1200" baseline="0" noProof="0" dirty="0">
                          <a:solidFill>
                            <a:schemeClr val="dk1"/>
                          </a:solidFill>
                          <a:latin typeface="Helvetica" panose="020B0604020202020204" pitchFamily="34" charset="0"/>
                          <a:cs typeface="Helvetica" panose="020B0604020202020204" pitchFamily="34" charset="0"/>
                        </a:rPr>
                        <a:t>Stream</a:t>
                      </a:r>
                      <a:endParaRPr lang="en-US" noProof="0" dirty="0">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l"/>
                      <a:r>
                        <a:rPr lang="en-US" sz="1800" b="0" u="none" strike="noStrike" kern="1200" baseline="0" noProof="0" dirty="0">
                          <a:solidFill>
                            <a:schemeClr val="dk1"/>
                          </a:solidFill>
                          <a:latin typeface="Helvetica" panose="020B0604020202020204" pitchFamily="34" charset="0"/>
                          <a:cs typeface="Helvetica" panose="020B0604020202020204" pitchFamily="34" charset="0"/>
                        </a:rPr>
                        <a:t>Topic</a:t>
                      </a:r>
                      <a:endParaRPr lang="en-US" noProof="0" dirty="0">
                        <a:latin typeface="Helvetica" panose="020B0604020202020204" pitchFamily="34" charset="0"/>
                        <a:cs typeface="Helvetica" panose="020B0604020202020204" pitchFamily="34" charset="0"/>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695636386"/>
                  </a:ext>
                </a:extLst>
              </a:tr>
              <a:tr h="370840">
                <a:tc>
                  <a:txBody>
                    <a:bodyPr/>
                    <a:lstStyle/>
                    <a:p>
                      <a:pPr algn="l"/>
                      <a:r>
                        <a:rPr lang="en-US" noProof="0" dirty="0">
                          <a:latin typeface="Helvetica" panose="020B0604020202020204" pitchFamily="34" charset="0"/>
                          <a:cs typeface="Helvetica" panose="020B0604020202020204" pitchFamily="34" charset="0"/>
                        </a:rPr>
                        <a:t>Unit of provisioning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l"/>
                      <a:r>
                        <a:rPr lang="en-US" sz="1800" b="0" u="none" strike="noStrike" kern="1200" baseline="0" noProof="0" dirty="0">
                          <a:solidFill>
                            <a:schemeClr val="dk1"/>
                          </a:solidFill>
                          <a:latin typeface="Helvetica" panose="020B0604020202020204" pitchFamily="34" charset="0"/>
                          <a:cs typeface="Helvetica" panose="020B0604020202020204" pitchFamily="34" charset="0"/>
                        </a:rPr>
                        <a:t>Shard</a:t>
                      </a:r>
                      <a:endParaRPr lang="en-US" noProof="0" dirty="0">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tcPr>
                </a:tc>
                <a:tc>
                  <a:txBody>
                    <a:bodyPr/>
                    <a:lstStyle/>
                    <a:p>
                      <a:pPr algn="l"/>
                      <a:r>
                        <a:rPr lang="en-US" sz="1800" b="0" u="none" strike="noStrike" kern="1200" baseline="0" noProof="0" dirty="0">
                          <a:solidFill>
                            <a:schemeClr val="dk1"/>
                          </a:solidFill>
                          <a:latin typeface="Helvetica" panose="020B0604020202020204" pitchFamily="34" charset="0"/>
                          <a:cs typeface="Helvetica" panose="020B0604020202020204" pitchFamily="34" charset="0"/>
                        </a:rPr>
                        <a:t>N/A (fully managed)</a:t>
                      </a:r>
                      <a:endParaRPr lang="en-US" noProof="0" dirty="0">
                        <a:latin typeface="Helvetica" panose="020B0604020202020204" pitchFamily="34" charset="0"/>
                        <a:cs typeface="Helvetica" panose="020B0604020202020204" pitchFamily="34" charset="0"/>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477005474"/>
                  </a:ext>
                </a:extLst>
              </a:tr>
              <a:tr h="370840">
                <a:tc>
                  <a:txBody>
                    <a:bodyPr/>
                    <a:lstStyle/>
                    <a:p>
                      <a:pPr algn="l"/>
                      <a:r>
                        <a:rPr lang="en-US" noProof="0" dirty="0">
                          <a:latin typeface="Helvetica" panose="020B0604020202020204" pitchFamily="34" charset="0"/>
                          <a:cs typeface="Helvetica" panose="020B0604020202020204" pitchFamily="34" charset="0"/>
                        </a:rPr>
                        <a:t>Data unit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l"/>
                      <a:r>
                        <a:rPr lang="en-US" sz="1800" b="0" u="none" strike="noStrike" kern="1200" baseline="0" noProof="0" dirty="0">
                          <a:solidFill>
                            <a:schemeClr val="dk1"/>
                          </a:solidFill>
                          <a:latin typeface="Helvetica" panose="020B0604020202020204" pitchFamily="34" charset="0"/>
                          <a:cs typeface="Helvetica" panose="020B0604020202020204" pitchFamily="34" charset="0"/>
                        </a:rPr>
                        <a:t>Record</a:t>
                      </a:r>
                      <a:endParaRPr lang="en-US" noProof="0" dirty="0">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tcPr>
                </a:tc>
                <a:tc>
                  <a:txBody>
                    <a:bodyPr/>
                    <a:lstStyle/>
                    <a:p>
                      <a:pPr algn="l"/>
                      <a:r>
                        <a:rPr lang="en-US" sz="1800" b="0" u="none" strike="noStrike" kern="1200" baseline="0" noProof="0" dirty="0">
                          <a:solidFill>
                            <a:schemeClr val="dk1"/>
                          </a:solidFill>
                          <a:latin typeface="Helvetica" panose="020B0604020202020204" pitchFamily="34" charset="0"/>
                          <a:cs typeface="Helvetica" panose="020B0604020202020204" pitchFamily="34" charset="0"/>
                        </a:rPr>
                        <a:t>Message</a:t>
                      </a:r>
                      <a:endParaRPr lang="en-US" noProof="0" dirty="0">
                        <a:latin typeface="Helvetica" panose="020B0604020202020204" pitchFamily="34" charset="0"/>
                        <a:cs typeface="Helvetica" panose="020B0604020202020204" pitchFamily="34" charset="0"/>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609120061"/>
                  </a:ext>
                </a:extLst>
              </a:tr>
              <a:tr h="370840">
                <a:tc>
                  <a:txBody>
                    <a:bodyPr/>
                    <a:lstStyle/>
                    <a:p>
                      <a:pPr algn="l"/>
                      <a:r>
                        <a:rPr lang="en-US" noProof="0" dirty="0">
                          <a:latin typeface="Helvetica" panose="020B0604020202020204" pitchFamily="34" charset="0"/>
                          <a:cs typeface="Helvetica" panose="020B0604020202020204" pitchFamily="34" charset="0"/>
                        </a:rPr>
                        <a:t>Data producer/destination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l"/>
                      <a:r>
                        <a:rPr lang="en-US" sz="1800" b="0" u="none" strike="noStrike" kern="1200" baseline="0" noProof="0" dirty="0">
                          <a:solidFill>
                            <a:schemeClr val="dk1"/>
                          </a:solidFill>
                          <a:latin typeface="Helvetica" panose="020B0604020202020204" pitchFamily="34" charset="0"/>
                          <a:cs typeface="Helvetica" panose="020B0604020202020204" pitchFamily="34" charset="0"/>
                        </a:rPr>
                        <a:t>Producer/Consumer</a:t>
                      </a:r>
                      <a:endParaRPr lang="en-US" noProof="0" dirty="0">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tcPr>
                </a:tc>
                <a:tc>
                  <a:txBody>
                    <a:bodyPr/>
                    <a:lstStyle/>
                    <a:p>
                      <a:pPr algn="l"/>
                      <a:r>
                        <a:rPr lang="en-US" noProof="0" dirty="0">
                          <a:latin typeface="Helvetica" panose="020B0604020202020204" pitchFamily="34" charset="0"/>
                          <a:cs typeface="Helvetica" panose="020B0604020202020204" pitchFamily="34" charset="0"/>
                        </a:rPr>
                        <a:t>Publisher/Subscriber</a:t>
                      </a: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3224290"/>
                  </a:ext>
                </a:extLst>
              </a:tr>
              <a:tr h="370840">
                <a:tc>
                  <a:txBody>
                    <a:bodyPr/>
                    <a:lstStyle/>
                    <a:p>
                      <a:pPr algn="l"/>
                      <a:r>
                        <a:rPr lang="en-US" noProof="0" dirty="0">
                          <a:latin typeface="Helvetica" panose="020B0604020202020204" pitchFamily="34" charset="0"/>
                          <a:cs typeface="Helvetica" panose="020B0604020202020204" pitchFamily="34" charset="0"/>
                        </a:rPr>
                        <a:t>Data partitioning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l"/>
                      <a:r>
                        <a:rPr lang="en-US" sz="1800" b="0" u="none" strike="noStrike" kern="1200" baseline="0" noProof="0" dirty="0">
                          <a:solidFill>
                            <a:schemeClr val="dk1"/>
                          </a:solidFill>
                          <a:latin typeface="Helvetica" panose="020B0604020202020204" pitchFamily="34" charset="0"/>
                          <a:cs typeface="Helvetica" panose="020B0604020202020204" pitchFamily="34" charset="0"/>
                        </a:rPr>
                        <a:t>User-supplied partition key</a:t>
                      </a:r>
                      <a:endParaRPr lang="en-US" noProof="0" dirty="0">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tcPr>
                </a:tc>
                <a:tc>
                  <a:txBody>
                    <a:bodyPr/>
                    <a:lstStyle/>
                    <a:p>
                      <a:pPr algn="l"/>
                      <a:r>
                        <a:rPr lang="en-US" sz="1800" b="0" u="none" strike="noStrike" kern="1200" baseline="0" noProof="0" dirty="0">
                          <a:solidFill>
                            <a:schemeClr val="dk1"/>
                          </a:solidFill>
                          <a:latin typeface="Helvetica" panose="020B0604020202020204" pitchFamily="34" charset="0"/>
                          <a:cs typeface="Helvetica" panose="020B0604020202020204" pitchFamily="34" charset="0"/>
                        </a:rPr>
                        <a:t>N/A (fully managed)</a:t>
                      </a:r>
                      <a:endParaRPr lang="en-US" noProof="0" dirty="0">
                        <a:latin typeface="Helvetica" panose="020B0604020202020204" pitchFamily="34" charset="0"/>
                        <a:cs typeface="Helvetica" panose="020B0604020202020204" pitchFamily="34" charset="0"/>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371080980"/>
                  </a:ext>
                </a:extLst>
              </a:tr>
              <a:tr h="370840">
                <a:tc>
                  <a:txBody>
                    <a:bodyPr/>
                    <a:lstStyle/>
                    <a:p>
                      <a:pPr algn="l"/>
                      <a:r>
                        <a:rPr lang="en-US" noProof="0" dirty="0">
                          <a:latin typeface="Helvetica" panose="020B0604020202020204" pitchFamily="34" charset="0"/>
                          <a:cs typeface="Helvetica" panose="020B0604020202020204" pitchFamily="34" charset="0"/>
                        </a:rPr>
                        <a:t>Retention period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l"/>
                      <a:r>
                        <a:rPr lang="en-US" sz="1800" b="0" u="none" strike="noStrike" kern="1200" baseline="0" noProof="0" dirty="0">
                          <a:solidFill>
                            <a:schemeClr val="dk1"/>
                          </a:solidFill>
                          <a:latin typeface="Helvetica" panose="020B0604020202020204" pitchFamily="34" charset="0"/>
                          <a:cs typeface="Helvetica" panose="020B0604020202020204" pitchFamily="34" charset="0"/>
                        </a:rPr>
                        <a:t>Up to 7 days</a:t>
                      </a:r>
                      <a:endParaRPr lang="en-US" noProof="0" dirty="0">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u="none" strike="noStrike" kern="1200" baseline="0" noProof="0" dirty="0">
                          <a:solidFill>
                            <a:schemeClr val="dk1"/>
                          </a:solidFill>
                          <a:latin typeface="Helvetica" panose="020B0604020202020204" pitchFamily="34" charset="0"/>
                          <a:cs typeface="Helvetica" panose="020B0604020202020204" pitchFamily="34" charset="0"/>
                        </a:rPr>
                        <a:t>Up to 7 days</a:t>
                      </a:r>
                      <a:endParaRPr lang="en-US" noProof="0" dirty="0">
                        <a:latin typeface="Helvetica" panose="020B0604020202020204" pitchFamily="34" charset="0"/>
                        <a:cs typeface="Helvetica" panose="020B0604020202020204" pitchFamily="34" charset="0"/>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959216560"/>
                  </a:ext>
                </a:extLst>
              </a:tr>
              <a:tr h="370840">
                <a:tc>
                  <a:txBody>
                    <a:bodyPr/>
                    <a:lstStyle/>
                    <a:p>
                      <a:pPr algn="l"/>
                      <a:r>
                        <a:rPr lang="en-US" noProof="0" dirty="0">
                          <a:latin typeface="Helvetica" panose="020B0604020202020204" pitchFamily="34" charset="0"/>
                          <a:cs typeface="Helvetica" panose="020B0604020202020204" pitchFamily="34" charset="0"/>
                        </a:rPr>
                        <a:t>Pricing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l"/>
                      <a:r>
                        <a:rPr lang="en-US" sz="1800" b="0" u="none" strike="noStrike" kern="1200" baseline="0" noProof="0" dirty="0">
                          <a:solidFill>
                            <a:schemeClr val="dk1"/>
                          </a:solidFill>
                          <a:latin typeface="Helvetica" panose="020B0604020202020204" pitchFamily="34" charset="0"/>
                          <a:cs typeface="Helvetica" panose="020B0604020202020204" pitchFamily="34" charset="0"/>
                        </a:rPr>
                        <a:t>Per shard-hour, PUT payload units,</a:t>
                      </a:r>
                    </a:p>
                    <a:p>
                      <a:pPr algn="l"/>
                      <a:r>
                        <a:rPr lang="en-US" sz="1800" b="0" u="none" strike="noStrike" kern="1200" baseline="0" noProof="0" dirty="0">
                          <a:solidFill>
                            <a:schemeClr val="dk1"/>
                          </a:solidFill>
                          <a:latin typeface="Helvetica" panose="020B0604020202020204" pitchFamily="34" charset="0"/>
                          <a:cs typeface="Helvetica" panose="020B0604020202020204" pitchFamily="34" charset="0"/>
                        </a:rPr>
                        <a:t>and optional data retention</a:t>
                      </a:r>
                      <a:endParaRPr lang="en-US" noProof="0" dirty="0">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l"/>
                      <a:r>
                        <a:rPr lang="en-US" sz="1800" b="0" u="none" strike="noStrike" kern="1200" baseline="0" noProof="0" dirty="0">
                          <a:solidFill>
                            <a:schemeClr val="dk1"/>
                          </a:solidFill>
                          <a:latin typeface="Helvetica" panose="020B0604020202020204" pitchFamily="34" charset="0"/>
                          <a:cs typeface="Helvetica" panose="020B0604020202020204" pitchFamily="34" charset="0"/>
                        </a:rPr>
                        <a:t>Message ingestion and delivery,</a:t>
                      </a:r>
                    </a:p>
                    <a:p>
                      <a:pPr algn="l"/>
                      <a:r>
                        <a:rPr lang="en-US" sz="1800" b="0" u="none" strike="noStrike" kern="1200" baseline="0" noProof="0" dirty="0">
                          <a:solidFill>
                            <a:schemeClr val="dk1"/>
                          </a:solidFill>
                          <a:latin typeface="Helvetica" panose="020B0604020202020204" pitchFamily="34" charset="0"/>
                          <a:cs typeface="Helvetica" panose="020B0604020202020204" pitchFamily="34" charset="0"/>
                        </a:rPr>
                        <a:t>and optional message retention</a:t>
                      </a:r>
                      <a:endParaRPr lang="en-US" noProof="0" dirty="0">
                        <a:latin typeface="Helvetica" panose="020B0604020202020204" pitchFamily="34" charset="0"/>
                        <a:cs typeface="Helvetica" panose="020B0604020202020204" pitchFamily="34" charset="0"/>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66869515"/>
                  </a:ext>
                </a:extLst>
              </a:tr>
            </a:tbl>
          </a:graphicData>
        </a:graphic>
      </p:graphicFrame>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153</a:t>
            </a:fld>
            <a:endParaRPr lang="it-IT" dirty="0"/>
          </a:p>
        </p:txBody>
      </p:sp>
    </p:spTree>
    <p:extLst>
      <p:ext uri="{BB962C8B-B14F-4D97-AF65-F5344CB8AC3E}">
        <p14:creationId xmlns:p14="http://schemas.microsoft.com/office/powerpoint/2010/main" val="2080443003"/>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a:xfrm>
            <a:off x="838200" y="365125"/>
            <a:ext cx="10515600" cy="1325563"/>
          </a:xfrm>
        </p:spPr>
        <p:txBody>
          <a:bodyPr/>
          <a:lstStyle/>
          <a:p>
            <a:r>
              <a:rPr lang="en-US" noProof="0" dirty="0"/>
              <a:t>A tentative organization</a:t>
            </a:r>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154</a:t>
            </a:fld>
            <a:endParaRPr lang="it-IT" dirty="0"/>
          </a:p>
        </p:txBody>
      </p:sp>
      <p:grpSp>
        <p:nvGrpSpPr>
          <p:cNvPr id="3" name="Segnaposto contenuto 9">
            <a:extLst>
              <a:ext uri="{FF2B5EF4-FFF2-40B4-BE49-F238E27FC236}">
                <a16:creationId xmlns:a16="http://schemas.microsoft.com/office/drawing/2014/main" id="{4C912274-53AB-4747-8AB2-F268FA4BF62B}"/>
              </a:ext>
            </a:extLst>
          </p:cNvPr>
          <p:cNvGrpSpPr/>
          <p:nvPr/>
        </p:nvGrpSpPr>
        <p:grpSpPr>
          <a:xfrm>
            <a:off x="2677762" y="1982311"/>
            <a:ext cx="6818966" cy="3822382"/>
            <a:chOff x="2677762" y="1982311"/>
            <a:chExt cx="6818966" cy="3822382"/>
          </a:xfrm>
        </p:grpSpPr>
        <p:sp>
          <p:nvSpPr>
            <p:cNvPr id="6" name="Freeform: Shape 5">
              <a:extLst>
                <a:ext uri="{FF2B5EF4-FFF2-40B4-BE49-F238E27FC236}">
                  <a16:creationId xmlns:a16="http://schemas.microsoft.com/office/drawing/2014/main" id="{5DE105E6-6ED9-4E3B-84B6-2C90A13F23A7}"/>
                </a:ext>
              </a:extLst>
            </p:cNvPr>
            <p:cNvSpPr/>
            <p:nvPr/>
          </p:nvSpPr>
          <p:spPr>
            <a:xfrm>
              <a:off x="2686049" y="4909343"/>
              <a:ext cx="2657475" cy="895350"/>
            </a:xfrm>
            <a:custGeom>
              <a:avLst/>
              <a:gdLst>
                <a:gd name="connsiteX0" fmla="*/ -209 w 2657475"/>
                <a:gd name="connsiteY0" fmla="*/ -158 h 895350"/>
                <a:gd name="connsiteX1" fmla="*/ 2657266 w 2657475"/>
                <a:gd name="connsiteY1" fmla="*/ -158 h 895350"/>
                <a:gd name="connsiteX2" fmla="*/ 2657266 w 2657475"/>
                <a:gd name="connsiteY2" fmla="*/ 895192 h 895350"/>
                <a:gd name="connsiteX3" fmla="*/ -209 w 2657475"/>
                <a:gd name="connsiteY3" fmla="*/ 895192 h 895350"/>
              </a:gdLst>
              <a:ahLst/>
              <a:cxnLst>
                <a:cxn ang="0">
                  <a:pos x="connsiteX0" y="connsiteY0"/>
                </a:cxn>
                <a:cxn ang="0">
                  <a:pos x="connsiteX1" y="connsiteY1"/>
                </a:cxn>
                <a:cxn ang="0">
                  <a:pos x="connsiteX2" y="connsiteY2"/>
                </a:cxn>
                <a:cxn ang="0">
                  <a:pos x="connsiteX3" y="connsiteY3"/>
                </a:cxn>
              </a:cxnLst>
              <a:rect l="l" t="t" r="r" b="b"/>
              <a:pathLst>
                <a:path w="2657475" h="895350">
                  <a:moveTo>
                    <a:pt x="-209" y="-158"/>
                  </a:moveTo>
                  <a:lnTo>
                    <a:pt x="2657266" y="-158"/>
                  </a:lnTo>
                  <a:lnTo>
                    <a:pt x="2657266" y="895192"/>
                  </a:lnTo>
                  <a:lnTo>
                    <a:pt x="-209" y="895192"/>
                  </a:lnTo>
                  <a:close/>
                </a:path>
              </a:pathLst>
            </a:custGeom>
            <a:noFill/>
            <a:ln w="3175" cap="flat">
              <a:solidFill>
                <a:srgbClr val="000000"/>
              </a:solidFill>
              <a:prstDash val="solid"/>
              <a:miter/>
            </a:ln>
          </p:spPr>
          <p:txBody>
            <a:bodyPr rtlCol="0" anchor="ctr"/>
            <a:lstStyle/>
            <a:p>
              <a:endParaRPr lang="en-US" dirty="0"/>
            </a:p>
          </p:txBody>
        </p:sp>
        <p:sp>
          <p:nvSpPr>
            <p:cNvPr id="7" name="TextBox 6">
              <a:extLst>
                <a:ext uri="{FF2B5EF4-FFF2-40B4-BE49-F238E27FC236}">
                  <a16:creationId xmlns:a16="http://schemas.microsoft.com/office/drawing/2014/main" id="{AC226B2B-E16F-4FE1-BD31-79BC38779486}"/>
                </a:ext>
              </a:extLst>
            </p:cNvPr>
            <p:cNvSpPr txBox="1"/>
            <p:nvPr/>
          </p:nvSpPr>
          <p:spPr>
            <a:xfrm>
              <a:off x="2679772" y="5030311"/>
              <a:ext cx="181165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Ingestion (acquiring)</a:t>
              </a:r>
            </a:p>
          </p:txBody>
        </p:sp>
        <p:sp>
          <p:nvSpPr>
            <p:cNvPr id="8" name="TextBox 7">
              <a:extLst>
                <a:ext uri="{FF2B5EF4-FFF2-40B4-BE49-F238E27FC236}">
                  <a16:creationId xmlns:a16="http://schemas.microsoft.com/office/drawing/2014/main" id="{C94EE1E9-7EBD-446C-AD6E-BBE6EBE4E876}"/>
                </a:ext>
              </a:extLst>
            </p:cNvPr>
            <p:cNvSpPr txBox="1"/>
            <p:nvPr/>
          </p:nvSpPr>
          <p:spPr>
            <a:xfrm>
              <a:off x="2679772" y="524938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9" name="TextBox 8">
              <a:extLst>
                <a:ext uri="{FF2B5EF4-FFF2-40B4-BE49-F238E27FC236}">
                  <a16:creationId xmlns:a16="http://schemas.microsoft.com/office/drawing/2014/main" id="{A3C644C8-38EF-463E-8353-7A98D47EB954}"/>
                </a:ext>
              </a:extLst>
            </p:cNvPr>
            <p:cNvSpPr txBox="1"/>
            <p:nvPr/>
          </p:nvSpPr>
          <p:spPr>
            <a:xfrm>
              <a:off x="2965522" y="5249386"/>
              <a:ext cx="5638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Batch</a:t>
              </a:r>
            </a:p>
          </p:txBody>
        </p:sp>
        <p:sp>
          <p:nvSpPr>
            <p:cNvPr id="11" name="TextBox 10">
              <a:extLst>
                <a:ext uri="{FF2B5EF4-FFF2-40B4-BE49-F238E27FC236}">
                  <a16:creationId xmlns:a16="http://schemas.microsoft.com/office/drawing/2014/main" id="{57D17A29-D36F-420D-ABC5-4B27F8F953CF}"/>
                </a:ext>
              </a:extLst>
            </p:cNvPr>
            <p:cNvSpPr txBox="1"/>
            <p:nvPr/>
          </p:nvSpPr>
          <p:spPr>
            <a:xfrm>
              <a:off x="2679772" y="543036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12" name="TextBox 11">
              <a:extLst>
                <a:ext uri="{FF2B5EF4-FFF2-40B4-BE49-F238E27FC236}">
                  <a16:creationId xmlns:a16="http://schemas.microsoft.com/office/drawing/2014/main" id="{27403B27-B194-4982-BB23-7DE309D98DA2}"/>
                </a:ext>
              </a:extLst>
            </p:cNvPr>
            <p:cNvSpPr txBox="1"/>
            <p:nvPr/>
          </p:nvSpPr>
          <p:spPr>
            <a:xfrm>
              <a:off x="2965522" y="5430361"/>
              <a:ext cx="8686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Streaming</a:t>
              </a:r>
            </a:p>
          </p:txBody>
        </p:sp>
        <p:sp>
          <p:nvSpPr>
            <p:cNvPr id="13" name="Freeform: Shape 12">
              <a:extLst>
                <a:ext uri="{FF2B5EF4-FFF2-40B4-BE49-F238E27FC236}">
                  <a16:creationId xmlns:a16="http://schemas.microsoft.com/office/drawing/2014/main" id="{8B278605-9465-49D5-A85B-4D32C6A5BDFE}"/>
                </a:ext>
              </a:extLst>
            </p:cNvPr>
            <p:cNvSpPr/>
            <p:nvPr/>
          </p:nvSpPr>
          <p:spPr>
            <a:xfrm>
              <a:off x="2686049" y="3090068"/>
              <a:ext cx="2657475" cy="1819275"/>
            </a:xfrm>
            <a:custGeom>
              <a:avLst/>
              <a:gdLst>
                <a:gd name="connsiteX0" fmla="*/ -209 w 2657475"/>
                <a:gd name="connsiteY0" fmla="*/ -158 h 1819275"/>
                <a:gd name="connsiteX1" fmla="*/ 2657266 w 2657475"/>
                <a:gd name="connsiteY1" fmla="*/ -158 h 1819275"/>
                <a:gd name="connsiteX2" fmla="*/ 2657266 w 2657475"/>
                <a:gd name="connsiteY2" fmla="*/ 1819117 h 1819275"/>
                <a:gd name="connsiteX3" fmla="*/ -209 w 2657475"/>
                <a:gd name="connsiteY3" fmla="*/ 1819117 h 1819275"/>
              </a:gdLst>
              <a:ahLst/>
              <a:cxnLst>
                <a:cxn ang="0">
                  <a:pos x="connsiteX0" y="connsiteY0"/>
                </a:cxn>
                <a:cxn ang="0">
                  <a:pos x="connsiteX1" y="connsiteY1"/>
                </a:cxn>
                <a:cxn ang="0">
                  <a:pos x="connsiteX2" y="connsiteY2"/>
                </a:cxn>
                <a:cxn ang="0">
                  <a:pos x="connsiteX3" y="connsiteY3"/>
                </a:cxn>
              </a:cxnLst>
              <a:rect l="l" t="t" r="r" b="b"/>
              <a:pathLst>
                <a:path w="2657475" h="1819275">
                  <a:moveTo>
                    <a:pt x="-209" y="-158"/>
                  </a:moveTo>
                  <a:lnTo>
                    <a:pt x="2657266" y="-158"/>
                  </a:lnTo>
                  <a:lnTo>
                    <a:pt x="2657266" y="1819117"/>
                  </a:lnTo>
                  <a:lnTo>
                    <a:pt x="-209" y="1819117"/>
                  </a:lnTo>
                  <a:close/>
                </a:path>
              </a:pathLst>
            </a:custGeom>
            <a:solidFill>
              <a:srgbClr val="FFC000"/>
            </a:solidFill>
            <a:ln w="3175" cap="flat">
              <a:solidFill>
                <a:srgbClr val="000000"/>
              </a:solidFill>
              <a:prstDash val="solid"/>
              <a:miter/>
            </a:ln>
          </p:spPr>
          <p:txBody>
            <a:bodyPr rtlCol="0" anchor="ctr"/>
            <a:lstStyle/>
            <a:p>
              <a:endParaRPr lang="en-US" dirty="0"/>
            </a:p>
          </p:txBody>
        </p:sp>
        <p:sp>
          <p:nvSpPr>
            <p:cNvPr id="14" name="TextBox 13">
              <a:extLst>
                <a:ext uri="{FF2B5EF4-FFF2-40B4-BE49-F238E27FC236}">
                  <a16:creationId xmlns:a16="http://schemas.microsoft.com/office/drawing/2014/main" id="{62CC621A-04F0-4E43-B657-414942EE55E4}"/>
                </a:ext>
              </a:extLst>
            </p:cNvPr>
            <p:cNvSpPr txBox="1"/>
            <p:nvPr/>
          </p:nvSpPr>
          <p:spPr>
            <a:xfrm>
              <a:off x="2677762" y="3487261"/>
              <a:ext cx="179260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Analytics (analyzing)</a:t>
              </a:r>
            </a:p>
          </p:txBody>
        </p:sp>
        <p:sp>
          <p:nvSpPr>
            <p:cNvPr id="15" name="TextBox 14">
              <a:extLst>
                <a:ext uri="{FF2B5EF4-FFF2-40B4-BE49-F238E27FC236}">
                  <a16:creationId xmlns:a16="http://schemas.microsoft.com/office/drawing/2014/main" id="{CBA2F2BD-172A-432E-95B1-CBDB9476D54C}"/>
                </a:ext>
              </a:extLst>
            </p:cNvPr>
            <p:cNvSpPr txBox="1"/>
            <p:nvPr/>
          </p:nvSpPr>
          <p:spPr>
            <a:xfrm>
              <a:off x="2677762" y="370633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16" name="TextBox 15">
              <a:extLst>
                <a:ext uri="{FF2B5EF4-FFF2-40B4-BE49-F238E27FC236}">
                  <a16:creationId xmlns:a16="http://schemas.microsoft.com/office/drawing/2014/main" id="{1CDC4DB9-1A39-4C1B-A2A5-E843E3FC58F8}"/>
                </a:ext>
              </a:extLst>
            </p:cNvPr>
            <p:cNvSpPr txBox="1"/>
            <p:nvPr/>
          </p:nvSpPr>
          <p:spPr>
            <a:xfrm>
              <a:off x="2963512" y="3706336"/>
              <a:ext cx="935355"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Processing</a:t>
              </a:r>
            </a:p>
          </p:txBody>
        </p:sp>
        <p:sp>
          <p:nvSpPr>
            <p:cNvPr id="17" name="TextBox 16">
              <a:extLst>
                <a:ext uri="{FF2B5EF4-FFF2-40B4-BE49-F238E27FC236}">
                  <a16:creationId xmlns:a16="http://schemas.microsoft.com/office/drawing/2014/main" id="{6A01F16A-74FA-47ED-BD90-7CFBF58C5ACF}"/>
                </a:ext>
              </a:extLst>
            </p:cNvPr>
            <p:cNvSpPr txBox="1"/>
            <p:nvPr/>
          </p:nvSpPr>
          <p:spPr>
            <a:xfrm>
              <a:off x="3134962" y="388731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18" name="TextBox 17">
              <a:extLst>
                <a:ext uri="{FF2B5EF4-FFF2-40B4-BE49-F238E27FC236}">
                  <a16:creationId xmlns:a16="http://schemas.microsoft.com/office/drawing/2014/main" id="{01F09403-0D10-49BA-B721-FC650906F104}"/>
                </a:ext>
              </a:extLst>
            </p:cNvPr>
            <p:cNvSpPr txBox="1"/>
            <p:nvPr/>
          </p:nvSpPr>
          <p:spPr>
            <a:xfrm>
              <a:off x="3420712" y="3887311"/>
              <a:ext cx="5638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Batch</a:t>
              </a:r>
            </a:p>
          </p:txBody>
        </p:sp>
        <p:sp>
          <p:nvSpPr>
            <p:cNvPr id="19" name="TextBox 18">
              <a:extLst>
                <a:ext uri="{FF2B5EF4-FFF2-40B4-BE49-F238E27FC236}">
                  <a16:creationId xmlns:a16="http://schemas.microsoft.com/office/drawing/2014/main" id="{EBEB3D6B-505D-442A-A98F-7A52A742D6EA}"/>
                </a:ext>
              </a:extLst>
            </p:cNvPr>
            <p:cNvSpPr txBox="1"/>
            <p:nvPr/>
          </p:nvSpPr>
          <p:spPr>
            <a:xfrm>
              <a:off x="3134962" y="406828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20" name="TextBox 19">
              <a:extLst>
                <a:ext uri="{FF2B5EF4-FFF2-40B4-BE49-F238E27FC236}">
                  <a16:creationId xmlns:a16="http://schemas.microsoft.com/office/drawing/2014/main" id="{EB1D240A-77C5-4313-AB3A-F87A250D66A7}"/>
                </a:ext>
              </a:extLst>
            </p:cNvPr>
            <p:cNvSpPr txBox="1"/>
            <p:nvPr/>
          </p:nvSpPr>
          <p:spPr>
            <a:xfrm>
              <a:off x="3420712" y="4068286"/>
              <a:ext cx="8686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Streaming</a:t>
              </a:r>
            </a:p>
          </p:txBody>
        </p:sp>
        <p:sp>
          <p:nvSpPr>
            <p:cNvPr id="21" name="TextBox 20">
              <a:extLst>
                <a:ext uri="{FF2B5EF4-FFF2-40B4-BE49-F238E27FC236}">
                  <a16:creationId xmlns:a16="http://schemas.microsoft.com/office/drawing/2014/main" id="{05FCF2A4-3B92-49EA-BC81-52F72FF85BB7}"/>
                </a:ext>
              </a:extLst>
            </p:cNvPr>
            <p:cNvSpPr txBox="1"/>
            <p:nvPr/>
          </p:nvSpPr>
          <p:spPr>
            <a:xfrm>
              <a:off x="2677762" y="425878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22" name="TextBox 21">
              <a:extLst>
                <a:ext uri="{FF2B5EF4-FFF2-40B4-BE49-F238E27FC236}">
                  <a16:creationId xmlns:a16="http://schemas.microsoft.com/office/drawing/2014/main" id="{FB32FCA8-1D6F-4C76-B8F6-10A0F048EF3D}"/>
                </a:ext>
              </a:extLst>
            </p:cNvPr>
            <p:cNvSpPr txBox="1"/>
            <p:nvPr/>
          </p:nvSpPr>
          <p:spPr>
            <a:xfrm>
              <a:off x="2963512" y="4258786"/>
              <a:ext cx="13068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Machine learning</a:t>
              </a:r>
            </a:p>
          </p:txBody>
        </p:sp>
        <p:sp>
          <p:nvSpPr>
            <p:cNvPr id="23" name="Freeform: Shape 22">
              <a:extLst>
                <a:ext uri="{FF2B5EF4-FFF2-40B4-BE49-F238E27FC236}">
                  <a16:creationId xmlns:a16="http://schemas.microsoft.com/office/drawing/2014/main" id="{52771ED5-F3C0-4524-8A66-E4C042B48F0B}"/>
                </a:ext>
              </a:extLst>
            </p:cNvPr>
            <p:cNvSpPr/>
            <p:nvPr/>
          </p:nvSpPr>
          <p:spPr>
            <a:xfrm>
              <a:off x="2686049" y="2328068"/>
              <a:ext cx="2657475" cy="762000"/>
            </a:xfrm>
            <a:custGeom>
              <a:avLst/>
              <a:gdLst>
                <a:gd name="connsiteX0" fmla="*/ -209 w 2657475"/>
                <a:gd name="connsiteY0" fmla="*/ -158 h 762000"/>
                <a:gd name="connsiteX1" fmla="*/ 2657266 w 2657475"/>
                <a:gd name="connsiteY1" fmla="*/ -158 h 762000"/>
                <a:gd name="connsiteX2" fmla="*/ 2657266 w 2657475"/>
                <a:gd name="connsiteY2" fmla="*/ 761842 h 762000"/>
                <a:gd name="connsiteX3" fmla="*/ -209 w 2657475"/>
                <a:gd name="connsiteY3" fmla="*/ 761842 h 762000"/>
              </a:gdLst>
              <a:ahLst/>
              <a:cxnLst>
                <a:cxn ang="0">
                  <a:pos x="connsiteX0" y="connsiteY0"/>
                </a:cxn>
                <a:cxn ang="0">
                  <a:pos x="connsiteX1" y="connsiteY1"/>
                </a:cxn>
                <a:cxn ang="0">
                  <a:pos x="connsiteX2" y="connsiteY2"/>
                </a:cxn>
                <a:cxn ang="0">
                  <a:pos x="connsiteX3" y="connsiteY3"/>
                </a:cxn>
              </a:cxnLst>
              <a:rect l="l" t="t" r="r" b="b"/>
              <a:pathLst>
                <a:path w="2657475" h="762000">
                  <a:moveTo>
                    <a:pt x="-209" y="-158"/>
                  </a:moveTo>
                  <a:lnTo>
                    <a:pt x="2657266" y="-158"/>
                  </a:lnTo>
                  <a:lnTo>
                    <a:pt x="2657266" y="761842"/>
                  </a:lnTo>
                  <a:lnTo>
                    <a:pt x="-209" y="761842"/>
                  </a:lnTo>
                  <a:close/>
                </a:path>
              </a:pathLst>
            </a:custGeom>
            <a:noFill/>
            <a:ln w="3175" cap="flat">
              <a:solidFill>
                <a:srgbClr val="000000"/>
              </a:solidFill>
              <a:prstDash val="solid"/>
              <a:miter/>
            </a:ln>
          </p:spPr>
          <p:txBody>
            <a:bodyPr rtlCol="0" anchor="ctr"/>
            <a:lstStyle/>
            <a:p>
              <a:endParaRPr lang="en-US" dirty="0"/>
            </a:p>
          </p:txBody>
        </p:sp>
        <p:sp>
          <p:nvSpPr>
            <p:cNvPr id="24" name="TextBox 23">
              <a:extLst>
                <a:ext uri="{FF2B5EF4-FFF2-40B4-BE49-F238E27FC236}">
                  <a16:creationId xmlns:a16="http://schemas.microsoft.com/office/drawing/2014/main" id="{1155E4A0-BB56-4C1D-A4BF-C397A091CB70}"/>
                </a:ext>
              </a:extLst>
            </p:cNvPr>
            <p:cNvSpPr txBox="1"/>
            <p:nvPr/>
          </p:nvSpPr>
          <p:spPr>
            <a:xfrm>
              <a:off x="2677762" y="2382361"/>
              <a:ext cx="150685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Serve (deciding)</a:t>
              </a:r>
            </a:p>
          </p:txBody>
        </p:sp>
        <p:sp>
          <p:nvSpPr>
            <p:cNvPr id="25" name="TextBox 24">
              <a:extLst>
                <a:ext uri="{FF2B5EF4-FFF2-40B4-BE49-F238E27FC236}">
                  <a16:creationId xmlns:a16="http://schemas.microsoft.com/office/drawing/2014/main" id="{F6940257-FAA7-45EF-A04B-6080F7077440}"/>
                </a:ext>
              </a:extLst>
            </p:cNvPr>
            <p:cNvSpPr txBox="1"/>
            <p:nvPr/>
          </p:nvSpPr>
          <p:spPr>
            <a:xfrm>
              <a:off x="2677762" y="260143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26" name="TextBox 25">
              <a:extLst>
                <a:ext uri="{FF2B5EF4-FFF2-40B4-BE49-F238E27FC236}">
                  <a16:creationId xmlns:a16="http://schemas.microsoft.com/office/drawing/2014/main" id="{C9D0DF67-DEB1-4A3C-807D-AE5B08AE2049}"/>
                </a:ext>
              </a:extLst>
            </p:cNvPr>
            <p:cNvSpPr txBox="1"/>
            <p:nvPr/>
          </p:nvSpPr>
          <p:spPr>
            <a:xfrm>
              <a:off x="2963512" y="2601436"/>
              <a:ext cx="4876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SQL</a:t>
              </a:r>
            </a:p>
          </p:txBody>
        </p:sp>
        <p:sp>
          <p:nvSpPr>
            <p:cNvPr id="27" name="TextBox 26">
              <a:extLst>
                <a:ext uri="{FF2B5EF4-FFF2-40B4-BE49-F238E27FC236}">
                  <a16:creationId xmlns:a16="http://schemas.microsoft.com/office/drawing/2014/main" id="{EED63C6F-ADB0-4078-876E-AFDEF8D0E4D4}"/>
                </a:ext>
              </a:extLst>
            </p:cNvPr>
            <p:cNvSpPr txBox="1"/>
            <p:nvPr/>
          </p:nvSpPr>
          <p:spPr>
            <a:xfrm>
              <a:off x="2677762" y="278241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28" name="TextBox 27">
              <a:extLst>
                <a:ext uri="{FF2B5EF4-FFF2-40B4-BE49-F238E27FC236}">
                  <a16:creationId xmlns:a16="http://schemas.microsoft.com/office/drawing/2014/main" id="{438A7990-048A-4A7B-88BA-AC7CDFBCC6FA}"/>
                </a:ext>
              </a:extLst>
            </p:cNvPr>
            <p:cNvSpPr txBox="1"/>
            <p:nvPr/>
          </p:nvSpPr>
          <p:spPr>
            <a:xfrm>
              <a:off x="2963512" y="2782411"/>
              <a:ext cx="1640205"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BI tools (e.g., Tableau)</a:t>
              </a:r>
            </a:p>
          </p:txBody>
        </p:sp>
        <p:grpSp>
          <p:nvGrpSpPr>
            <p:cNvPr id="29" name="Segnaposto contenuto 9">
              <a:extLst>
                <a:ext uri="{FF2B5EF4-FFF2-40B4-BE49-F238E27FC236}">
                  <a16:creationId xmlns:a16="http://schemas.microsoft.com/office/drawing/2014/main" id="{4C912274-53AB-4747-8AB2-F268FA4BF62B}"/>
                </a:ext>
              </a:extLst>
            </p:cNvPr>
            <p:cNvGrpSpPr/>
            <p:nvPr/>
          </p:nvGrpSpPr>
          <p:grpSpPr>
            <a:xfrm>
              <a:off x="4768551" y="2390427"/>
              <a:ext cx="454618" cy="446781"/>
              <a:chOff x="4768551" y="2390427"/>
              <a:chExt cx="454618" cy="446781"/>
            </a:xfrm>
            <a:solidFill>
              <a:srgbClr val="333F50"/>
            </a:solidFill>
          </p:grpSpPr>
          <p:sp>
            <p:nvSpPr>
              <p:cNvPr id="30" name="Freeform: Shape 29">
                <a:extLst>
                  <a:ext uri="{FF2B5EF4-FFF2-40B4-BE49-F238E27FC236}">
                    <a16:creationId xmlns:a16="http://schemas.microsoft.com/office/drawing/2014/main" id="{FF66ECD2-5C9D-4ABD-A663-AEDEBD1C8087}"/>
                  </a:ext>
                </a:extLst>
              </p:cNvPr>
              <p:cNvSpPr/>
              <p:nvPr/>
            </p:nvSpPr>
            <p:spPr>
              <a:xfrm>
                <a:off x="4929106" y="2390427"/>
                <a:ext cx="294063" cy="288428"/>
              </a:xfrm>
              <a:custGeom>
                <a:avLst/>
                <a:gdLst>
                  <a:gd name="connsiteX0" fmla="*/ 242489 w 294063"/>
                  <a:gd name="connsiteY0" fmla="*/ 50941 h 288428"/>
                  <a:gd name="connsiteX1" fmla="*/ 236734 w 294063"/>
                  <a:gd name="connsiteY1" fmla="*/ 42 h 288428"/>
                  <a:gd name="connsiteX2" fmla="*/ 173433 w 294063"/>
                  <a:gd name="connsiteY2" fmla="*/ 62252 h 288428"/>
                  <a:gd name="connsiteX3" fmla="*/ 176886 w 294063"/>
                  <a:gd name="connsiteY3" fmla="*/ 91660 h 288428"/>
                  <a:gd name="connsiteX4" fmla="*/ 84811 w 294063"/>
                  <a:gd name="connsiteY4" fmla="*/ 182148 h 288428"/>
                  <a:gd name="connsiteX5" fmla="*/ 57764 w 294063"/>
                  <a:gd name="connsiteY5" fmla="*/ 175361 h 288428"/>
                  <a:gd name="connsiteX6" fmla="*/ 218 w 294063"/>
                  <a:gd name="connsiteY6" fmla="*/ 231916 h 288428"/>
                  <a:gd name="connsiteX7" fmla="*/ 57764 w 294063"/>
                  <a:gd name="connsiteY7" fmla="*/ 288471 h 288428"/>
                  <a:gd name="connsiteX8" fmla="*/ 115311 w 294063"/>
                  <a:gd name="connsiteY8" fmla="*/ 231916 h 288428"/>
                  <a:gd name="connsiteX9" fmla="*/ 108981 w 294063"/>
                  <a:gd name="connsiteY9" fmla="*/ 205901 h 288428"/>
                  <a:gd name="connsiteX10" fmla="*/ 201056 w 294063"/>
                  <a:gd name="connsiteY10" fmla="*/ 115414 h 288428"/>
                  <a:gd name="connsiteX11" fmla="*/ 230980 w 294063"/>
                  <a:gd name="connsiteY11" fmla="*/ 118807 h 288428"/>
                  <a:gd name="connsiteX12" fmla="*/ 294281 w 294063"/>
                  <a:gd name="connsiteY12" fmla="*/ 56597 h 288428"/>
                  <a:gd name="connsiteX13" fmla="*/ 242489 w 294063"/>
                  <a:gd name="connsiteY13" fmla="*/ 50941 h 288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4063" h="288428">
                    <a:moveTo>
                      <a:pt x="242489" y="50941"/>
                    </a:moveTo>
                    <a:lnTo>
                      <a:pt x="236734" y="42"/>
                    </a:lnTo>
                    <a:lnTo>
                      <a:pt x="173433" y="62252"/>
                    </a:lnTo>
                    <a:lnTo>
                      <a:pt x="176886" y="91660"/>
                    </a:lnTo>
                    <a:lnTo>
                      <a:pt x="84811" y="182148"/>
                    </a:lnTo>
                    <a:cubicBezTo>
                      <a:pt x="76755" y="178189"/>
                      <a:pt x="67547" y="175361"/>
                      <a:pt x="57764" y="175361"/>
                    </a:cubicBezTo>
                    <a:cubicBezTo>
                      <a:pt x="26114" y="175361"/>
                      <a:pt x="218" y="200811"/>
                      <a:pt x="218" y="231916"/>
                    </a:cubicBezTo>
                    <a:cubicBezTo>
                      <a:pt x="218" y="263022"/>
                      <a:pt x="26114" y="288471"/>
                      <a:pt x="57764" y="288471"/>
                    </a:cubicBezTo>
                    <a:cubicBezTo>
                      <a:pt x="89415" y="288471"/>
                      <a:pt x="115311" y="263022"/>
                      <a:pt x="115311" y="231916"/>
                    </a:cubicBezTo>
                    <a:cubicBezTo>
                      <a:pt x="115311" y="222302"/>
                      <a:pt x="113009" y="213818"/>
                      <a:pt x="108981" y="205901"/>
                    </a:cubicBezTo>
                    <a:lnTo>
                      <a:pt x="201056" y="115414"/>
                    </a:lnTo>
                    <a:lnTo>
                      <a:pt x="230980" y="118807"/>
                    </a:lnTo>
                    <a:lnTo>
                      <a:pt x="294281" y="56597"/>
                    </a:lnTo>
                    <a:lnTo>
                      <a:pt x="242489" y="50941"/>
                    </a:lnTo>
                    <a:close/>
                  </a:path>
                </a:pathLst>
              </a:custGeom>
              <a:solidFill>
                <a:srgbClr val="333F50"/>
              </a:solidFill>
              <a:ln w="9609"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C3800801-0F80-4CC3-A944-39B4A716252E}"/>
                  </a:ext>
                </a:extLst>
              </p:cNvPr>
              <p:cNvSpPr/>
              <p:nvPr/>
            </p:nvSpPr>
            <p:spPr>
              <a:xfrm>
                <a:off x="4768551" y="2407393"/>
                <a:ext cx="437354" cy="429815"/>
              </a:xfrm>
              <a:custGeom>
                <a:avLst/>
                <a:gdLst>
                  <a:gd name="connsiteX0" fmla="*/ 407648 w 437354"/>
                  <a:gd name="connsiteY0" fmla="*/ 117675 h 429815"/>
                  <a:gd name="connsiteX1" fmla="*/ 400167 w 437354"/>
                  <a:gd name="connsiteY1" fmla="*/ 125594 h 429815"/>
                  <a:gd name="connsiteX2" fmla="*/ 389233 w 437354"/>
                  <a:gd name="connsiteY2" fmla="*/ 124462 h 429815"/>
                  <a:gd name="connsiteX3" fmla="*/ 377148 w 437354"/>
                  <a:gd name="connsiteY3" fmla="*/ 122766 h 429815"/>
                  <a:gd name="connsiteX4" fmla="*/ 403044 w 437354"/>
                  <a:gd name="connsiteY4" fmla="*/ 214950 h 429815"/>
                  <a:gd name="connsiteX5" fmla="*/ 218895 w 437354"/>
                  <a:gd name="connsiteY5" fmla="*/ 395925 h 429815"/>
                  <a:gd name="connsiteX6" fmla="*/ 34745 w 437354"/>
                  <a:gd name="connsiteY6" fmla="*/ 214950 h 429815"/>
                  <a:gd name="connsiteX7" fmla="*/ 218895 w 437354"/>
                  <a:gd name="connsiteY7" fmla="*/ 33975 h 429815"/>
                  <a:gd name="connsiteX8" fmla="*/ 312696 w 437354"/>
                  <a:gd name="connsiteY8" fmla="*/ 59424 h 429815"/>
                  <a:gd name="connsiteX9" fmla="*/ 311545 w 437354"/>
                  <a:gd name="connsiteY9" fmla="*/ 48113 h 429815"/>
                  <a:gd name="connsiteX10" fmla="*/ 309818 w 437354"/>
                  <a:gd name="connsiteY10" fmla="*/ 36803 h 429815"/>
                  <a:gd name="connsiteX11" fmla="*/ 317875 w 437354"/>
                  <a:gd name="connsiteY11" fmla="*/ 28885 h 429815"/>
                  <a:gd name="connsiteX12" fmla="*/ 321903 w 437354"/>
                  <a:gd name="connsiteY12" fmla="*/ 24926 h 429815"/>
                  <a:gd name="connsiteX13" fmla="*/ 218895 w 437354"/>
                  <a:gd name="connsiteY13" fmla="*/ 42 h 429815"/>
                  <a:gd name="connsiteX14" fmla="*/ 217 w 437354"/>
                  <a:gd name="connsiteY14" fmla="*/ 214950 h 429815"/>
                  <a:gd name="connsiteX15" fmla="*/ 218895 w 437354"/>
                  <a:gd name="connsiteY15" fmla="*/ 429857 h 429815"/>
                  <a:gd name="connsiteX16" fmla="*/ 437572 w 437354"/>
                  <a:gd name="connsiteY16" fmla="*/ 214950 h 429815"/>
                  <a:gd name="connsiteX17" fmla="*/ 411676 w 437354"/>
                  <a:gd name="connsiteY17" fmla="*/ 114283 h 429815"/>
                  <a:gd name="connsiteX18" fmla="*/ 407648 w 437354"/>
                  <a:gd name="connsiteY18" fmla="*/ 117675 h 429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37354" h="429815">
                    <a:moveTo>
                      <a:pt x="407648" y="117675"/>
                    </a:moveTo>
                    <a:lnTo>
                      <a:pt x="400167" y="125594"/>
                    </a:lnTo>
                    <a:lnTo>
                      <a:pt x="389233" y="124462"/>
                    </a:lnTo>
                    <a:lnTo>
                      <a:pt x="377148" y="122766"/>
                    </a:lnTo>
                    <a:cubicBezTo>
                      <a:pt x="393261" y="149912"/>
                      <a:pt x="403044" y="181017"/>
                      <a:pt x="403044" y="214950"/>
                    </a:cubicBezTo>
                    <a:cubicBezTo>
                      <a:pt x="403044" y="314486"/>
                      <a:pt x="320177" y="395925"/>
                      <a:pt x="218895" y="395925"/>
                    </a:cubicBezTo>
                    <a:cubicBezTo>
                      <a:pt x="117613" y="395925"/>
                      <a:pt x="34745" y="314486"/>
                      <a:pt x="34745" y="214950"/>
                    </a:cubicBezTo>
                    <a:cubicBezTo>
                      <a:pt x="34745" y="115413"/>
                      <a:pt x="117613" y="33975"/>
                      <a:pt x="218895" y="33975"/>
                    </a:cubicBezTo>
                    <a:cubicBezTo>
                      <a:pt x="252847" y="33975"/>
                      <a:pt x="285073" y="43023"/>
                      <a:pt x="312696" y="59424"/>
                    </a:cubicBezTo>
                    <a:lnTo>
                      <a:pt x="311545" y="48113"/>
                    </a:lnTo>
                    <a:lnTo>
                      <a:pt x="309818" y="36803"/>
                    </a:lnTo>
                    <a:lnTo>
                      <a:pt x="317875" y="28885"/>
                    </a:lnTo>
                    <a:lnTo>
                      <a:pt x="321903" y="24926"/>
                    </a:lnTo>
                    <a:cubicBezTo>
                      <a:pt x="290829" y="9091"/>
                      <a:pt x="256301" y="42"/>
                      <a:pt x="218895" y="42"/>
                    </a:cubicBezTo>
                    <a:cubicBezTo>
                      <a:pt x="98047" y="42"/>
                      <a:pt x="217" y="96185"/>
                      <a:pt x="217" y="214950"/>
                    </a:cubicBezTo>
                    <a:cubicBezTo>
                      <a:pt x="217" y="333715"/>
                      <a:pt x="98047" y="429857"/>
                      <a:pt x="218895" y="429857"/>
                    </a:cubicBezTo>
                    <a:cubicBezTo>
                      <a:pt x="339742" y="429857"/>
                      <a:pt x="437572" y="333715"/>
                      <a:pt x="437572" y="214950"/>
                    </a:cubicBezTo>
                    <a:cubicBezTo>
                      <a:pt x="437572" y="178190"/>
                      <a:pt x="428365" y="144257"/>
                      <a:pt x="411676" y="114283"/>
                    </a:cubicBezTo>
                    <a:lnTo>
                      <a:pt x="407648" y="117675"/>
                    </a:lnTo>
                    <a:close/>
                  </a:path>
                </a:pathLst>
              </a:custGeom>
              <a:solidFill>
                <a:srgbClr val="333F50"/>
              </a:solidFill>
              <a:ln w="9609"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5BA80B8C-00DD-47FB-A9A3-FA42549FB249}"/>
                  </a:ext>
                </a:extLst>
              </p:cNvPr>
              <p:cNvSpPr/>
              <p:nvPr/>
            </p:nvSpPr>
            <p:spPr>
              <a:xfrm>
                <a:off x="4849117" y="2486570"/>
                <a:ext cx="276223" cy="271462"/>
              </a:xfrm>
              <a:custGeom>
                <a:avLst/>
                <a:gdLst>
                  <a:gd name="connsiteX0" fmla="*/ 234432 w 276223"/>
                  <a:gd name="connsiteY0" fmla="*/ 97316 h 271462"/>
                  <a:gd name="connsiteX1" fmla="*/ 241913 w 276223"/>
                  <a:gd name="connsiteY1" fmla="*/ 135773 h 271462"/>
                  <a:gd name="connsiteX2" fmla="*/ 138329 w 276223"/>
                  <a:gd name="connsiteY2" fmla="*/ 237572 h 271462"/>
                  <a:gd name="connsiteX3" fmla="*/ 34745 w 276223"/>
                  <a:gd name="connsiteY3" fmla="*/ 135773 h 271462"/>
                  <a:gd name="connsiteX4" fmla="*/ 138329 w 276223"/>
                  <a:gd name="connsiteY4" fmla="*/ 33975 h 271462"/>
                  <a:gd name="connsiteX5" fmla="*/ 177461 w 276223"/>
                  <a:gd name="connsiteY5" fmla="*/ 41327 h 271462"/>
                  <a:gd name="connsiteX6" fmla="*/ 203356 w 276223"/>
                  <a:gd name="connsiteY6" fmla="*/ 15877 h 271462"/>
                  <a:gd name="connsiteX7" fmla="*/ 138329 w 276223"/>
                  <a:gd name="connsiteY7" fmla="*/ 42 h 271462"/>
                  <a:gd name="connsiteX8" fmla="*/ 217 w 276223"/>
                  <a:gd name="connsiteY8" fmla="*/ 135773 h 271462"/>
                  <a:gd name="connsiteX9" fmla="*/ 138329 w 276223"/>
                  <a:gd name="connsiteY9" fmla="*/ 271504 h 271462"/>
                  <a:gd name="connsiteX10" fmla="*/ 276441 w 276223"/>
                  <a:gd name="connsiteY10" fmla="*/ 135773 h 271462"/>
                  <a:gd name="connsiteX11" fmla="*/ 260328 w 276223"/>
                  <a:gd name="connsiteY11" fmla="*/ 71866 h 271462"/>
                  <a:gd name="connsiteX12" fmla="*/ 234432 w 276223"/>
                  <a:gd name="connsiteY12" fmla="*/ 97316 h 271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6223" h="271462">
                    <a:moveTo>
                      <a:pt x="234432" y="97316"/>
                    </a:moveTo>
                    <a:cubicBezTo>
                      <a:pt x="239612" y="109193"/>
                      <a:pt x="241913" y="122200"/>
                      <a:pt x="241913" y="135773"/>
                    </a:cubicBezTo>
                    <a:cubicBezTo>
                      <a:pt x="241913" y="191762"/>
                      <a:pt x="195300" y="237572"/>
                      <a:pt x="138329" y="237572"/>
                    </a:cubicBezTo>
                    <a:cubicBezTo>
                      <a:pt x="81358" y="237572"/>
                      <a:pt x="34745" y="191762"/>
                      <a:pt x="34745" y="135773"/>
                    </a:cubicBezTo>
                    <a:cubicBezTo>
                      <a:pt x="34745" y="79784"/>
                      <a:pt x="81358" y="33975"/>
                      <a:pt x="138329" y="33975"/>
                    </a:cubicBezTo>
                    <a:cubicBezTo>
                      <a:pt x="152141" y="33975"/>
                      <a:pt x="165376" y="36803"/>
                      <a:pt x="177461" y="41327"/>
                    </a:cubicBezTo>
                    <a:lnTo>
                      <a:pt x="203356" y="15877"/>
                    </a:lnTo>
                    <a:cubicBezTo>
                      <a:pt x="183791" y="5698"/>
                      <a:pt x="161923" y="42"/>
                      <a:pt x="138329" y="42"/>
                    </a:cubicBezTo>
                    <a:cubicBezTo>
                      <a:pt x="62368" y="42"/>
                      <a:pt x="217" y="61121"/>
                      <a:pt x="217" y="135773"/>
                    </a:cubicBezTo>
                    <a:cubicBezTo>
                      <a:pt x="217" y="210425"/>
                      <a:pt x="62368" y="271504"/>
                      <a:pt x="138329" y="271504"/>
                    </a:cubicBezTo>
                    <a:cubicBezTo>
                      <a:pt x="214291" y="271504"/>
                      <a:pt x="276441" y="210425"/>
                      <a:pt x="276441" y="135773"/>
                    </a:cubicBezTo>
                    <a:cubicBezTo>
                      <a:pt x="276441" y="112587"/>
                      <a:pt x="270686" y="91095"/>
                      <a:pt x="260328" y="71866"/>
                    </a:cubicBezTo>
                    <a:lnTo>
                      <a:pt x="234432" y="97316"/>
                    </a:lnTo>
                    <a:close/>
                  </a:path>
                </a:pathLst>
              </a:custGeom>
              <a:solidFill>
                <a:srgbClr val="333F50"/>
              </a:solidFill>
              <a:ln w="9609" cap="flat">
                <a:noFill/>
                <a:prstDash val="solid"/>
                <a:miter/>
              </a:ln>
            </p:spPr>
            <p:txBody>
              <a:bodyPr rtlCol="0" anchor="ctr"/>
              <a:lstStyle/>
              <a:p>
                <a:endParaRPr lang="en-US" dirty="0"/>
              </a:p>
            </p:txBody>
          </p:sp>
        </p:grpSp>
        <p:grpSp>
          <p:nvGrpSpPr>
            <p:cNvPr id="33" name="Segnaposto contenuto 9">
              <a:extLst>
                <a:ext uri="{FF2B5EF4-FFF2-40B4-BE49-F238E27FC236}">
                  <a16:creationId xmlns:a16="http://schemas.microsoft.com/office/drawing/2014/main" id="{4C912274-53AB-4747-8AB2-F268FA4BF62B}"/>
                </a:ext>
              </a:extLst>
            </p:cNvPr>
            <p:cNvGrpSpPr/>
            <p:nvPr/>
          </p:nvGrpSpPr>
          <p:grpSpPr>
            <a:xfrm>
              <a:off x="4763746" y="3133066"/>
              <a:ext cx="447492" cy="455916"/>
              <a:chOff x="4763746" y="3133066"/>
              <a:chExt cx="447492" cy="455916"/>
            </a:xfrm>
            <a:solidFill>
              <a:srgbClr val="333F50"/>
            </a:solidFill>
          </p:grpSpPr>
          <p:sp>
            <p:nvSpPr>
              <p:cNvPr id="34" name="Freeform: Shape 33">
                <a:extLst>
                  <a:ext uri="{FF2B5EF4-FFF2-40B4-BE49-F238E27FC236}">
                    <a16:creationId xmlns:a16="http://schemas.microsoft.com/office/drawing/2014/main" id="{8BFD6D11-6402-420A-A489-A091D512F98C}"/>
                  </a:ext>
                </a:extLst>
              </p:cNvPr>
              <p:cNvSpPr/>
              <p:nvPr/>
            </p:nvSpPr>
            <p:spPr>
              <a:xfrm>
                <a:off x="4763746" y="3133066"/>
                <a:ext cx="447492" cy="455916"/>
              </a:xfrm>
              <a:custGeom>
                <a:avLst/>
                <a:gdLst>
                  <a:gd name="connsiteX0" fmla="*/ 366129 w 447492"/>
                  <a:gd name="connsiteY0" fmla="*/ 315479 h 455916"/>
                  <a:gd name="connsiteX1" fmla="*/ 331065 w 447492"/>
                  <a:gd name="connsiteY1" fmla="*/ 304546 h 455916"/>
                  <a:gd name="connsiteX2" fmla="*/ 305615 w 447492"/>
                  <a:gd name="connsiteY2" fmla="*/ 279225 h 455916"/>
                  <a:gd name="connsiteX3" fmla="*/ 340679 w 447492"/>
                  <a:gd name="connsiteY3" fmla="*/ 174490 h 455916"/>
                  <a:gd name="connsiteX4" fmla="*/ 171015 w 447492"/>
                  <a:gd name="connsiteY4" fmla="*/ 124 h 455916"/>
                  <a:gd name="connsiteX5" fmla="*/ 220 w 447492"/>
                  <a:gd name="connsiteY5" fmla="*/ 172763 h 455916"/>
                  <a:gd name="connsiteX6" fmla="*/ 169885 w 447492"/>
                  <a:gd name="connsiteY6" fmla="*/ 346555 h 455916"/>
                  <a:gd name="connsiteX7" fmla="*/ 273945 w 447492"/>
                  <a:gd name="connsiteY7" fmla="*/ 310875 h 455916"/>
                  <a:gd name="connsiteX8" fmla="*/ 298829 w 447492"/>
                  <a:gd name="connsiteY8" fmla="*/ 336196 h 455916"/>
                  <a:gd name="connsiteX9" fmla="*/ 309575 w 447492"/>
                  <a:gd name="connsiteY9" fmla="*/ 372451 h 455916"/>
                  <a:gd name="connsiteX10" fmla="*/ 380268 w 447492"/>
                  <a:gd name="connsiteY10" fmla="*/ 444384 h 455916"/>
                  <a:gd name="connsiteX11" fmla="*/ 436257 w 447492"/>
                  <a:gd name="connsiteY11" fmla="*/ 444384 h 455916"/>
                  <a:gd name="connsiteX12" fmla="*/ 436257 w 447492"/>
                  <a:gd name="connsiteY12" fmla="*/ 387413 h 455916"/>
                  <a:gd name="connsiteX13" fmla="*/ 366129 w 447492"/>
                  <a:gd name="connsiteY13" fmla="*/ 315479 h 455916"/>
                  <a:gd name="connsiteX14" fmla="*/ 171015 w 447492"/>
                  <a:gd name="connsiteY14" fmla="*/ 312027 h 455916"/>
                  <a:gd name="connsiteX15" fmla="*/ 35284 w 447492"/>
                  <a:gd name="connsiteY15" fmla="*/ 173915 h 455916"/>
                  <a:gd name="connsiteX16" fmla="*/ 171015 w 447492"/>
                  <a:gd name="connsiteY16" fmla="*/ 35803 h 455916"/>
                  <a:gd name="connsiteX17" fmla="*/ 306747 w 447492"/>
                  <a:gd name="connsiteY17" fmla="*/ 173915 h 455916"/>
                  <a:gd name="connsiteX18" fmla="*/ 171015 w 447492"/>
                  <a:gd name="connsiteY18" fmla="*/ 312027 h 455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47492" h="455916">
                    <a:moveTo>
                      <a:pt x="366129" y="315479"/>
                    </a:moveTo>
                    <a:cubicBezTo>
                      <a:pt x="357080" y="306272"/>
                      <a:pt x="343507" y="301668"/>
                      <a:pt x="331065" y="304546"/>
                    </a:cubicBezTo>
                    <a:lnTo>
                      <a:pt x="305615" y="279225"/>
                    </a:lnTo>
                    <a:cubicBezTo>
                      <a:pt x="328238" y="249301"/>
                      <a:pt x="340679" y="212471"/>
                      <a:pt x="340679" y="174490"/>
                    </a:cubicBezTo>
                    <a:cubicBezTo>
                      <a:pt x="341245" y="78387"/>
                      <a:pt x="264897" y="699"/>
                      <a:pt x="171015" y="124"/>
                    </a:cubicBezTo>
                    <a:cubicBezTo>
                      <a:pt x="77135" y="-452"/>
                      <a:pt x="786" y="77236"/>
                      <a:pt x="220" y="172763"/>
                    </a:cubicBezTo>
                    <a:cubicBezTo>
                      <a:pt x="-345" y="268291"/>
                      <a:pt x="76003" y="345979"/>
                      <a:pt x="169885" y="346555"/>
                    </a:cubicBezTo>
                    <a:cubicBezTo>
                      <a:pt x="207210" y="346555"/>
                      <a:pt x="243971" y="333894"/>
                      <a:pt x="273945" y="310875"/>
                    </a:cubicBezTo>
                    <a:lnTo>
                      <a:pt x="298829" y="336196"/>
                    </a:lnTo>
                    <a:cubicBezTo>
                      <a:pt x="296567" y="349432"/>
                      <a:pt x="300526" y="362668"/>
                      <a:pt x="309575" y="372451"/>
                    </a:cubicBezTo>
                    <a:lnTo>
                      <a:pt x="380268" y="444384"/>
                    </a:lnTo>
                    <a:cubicBezTo>
                      <a:pt x="395538" y="459921"/>
                      <a:pt x="420987" y="459921"/>
                      <a:pt x="436257" y="444384"/>
                    </a:cubicBezTo>
                    <a:cubicBezTo>
                      <a:pt x="451527" y="428846"/>
                      <a:pt x="451527" y="402950"/>
                      <a:pt x="436257" y="387413"/>
                    </a:cubicBezTo>
                    <a:lnTo>
                      <a:pt x="366129" y="315479"/>
                    </a:lnTo>
                    <a:close/>
                    <a:moveTo>
                      <a:pt x="171015" y="312027"/>
                    </a:moveTo>
                    <a:cubicBezTo>
                      <a:pt x="95797" y="312027"/>
                      <a:pt x="35284" y="250452"/>
                      <a:pt x="35284" y="173915"/>
                    </a:cubicBezTo>
                    <a:cubicBezTo>
                      <a:pt x="35284" y="97378"/>
                      <a:pt x="95797" y="35803"/>
                      <a:pt x="171015" y="35803"/>
                    </a:cubicBezTo>
                    <a:cubicBezTo>
                      <a:pt x="246233" y="35803"/>
                      <a:pt x="306747" y="97378"/>
                      <a:pt x="306747" y="173915"/>
                    </a:cubicBezTo>
                    <a:cubicBezTo>
                      <a:pt x="306747" y="249876"/>
                      <a:pt x="245667" y="312027"/>
                      <a:pt x="171015" y="312027"/>
                    </a:cubicBezTo>
                    <a:close/>
                  </a:path>
                </a:pathLst>
              </a:custGeom>
              <a:solidFill>
                <a:srgbClr val="333F50"/>
              </a:solidFill>
              <a:ln w="9609"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F0550BD0-0D8D-4BA0-9A20-CF9D82725B2D}"/>
                  </a:ext>
                </a:extLst>
              </p:cNvPr>
              <p:cNvSpPr/>
              <p:nvPr/>
            </p:nvSpPr>
            <p:spPr>
              <a:xfrm>
                <a:off x="4812952" y="3218593"/>
                <a:ext cx="243750" cy="182067"/>
              </a:xfrm>
              <a:custGeom>
                <a:avLst/>
                <a:gdLst>
                  <a:gd name="connsiteX0" fmla="*/ 243402 w 243750"/>
                  <a:gd name="connsiteY0" fmla="*/ 79756 h 182067"/>
                  <a:gd name="connsiteX1" fmla="*/ 211166 w 243750"/>
                  <a:gd name="connsiteY1" fmla="*/ 79756 h 182067"/>
                  <a:gd name="connsiteX2" fmla="*/ 203814 w 243750"/>
                  <a:gd name="connsiteY2" fmla="*/ 84359 h 182067"/>
                  <a:gd name="connsiteX3" fmla="*/ 182323 w 243750"/>
                  <a:gd name="connsiteY3" fmla="*/ 107953 h 182067"/>
                  <a:gd name="connsiteX4" fmla="*/ 164225 w 243750"/>
                  <a:gd name="connsiteY4" fmla="*/ 44076 h 182067"/>
                  <a:gd name="connsiteX5" fmla="*/ 151784 w 243750"/>
                  <a:gd name="connsiteY5" fmla="*/ 37171 h 182067"/>
                  <a:gd name="connsiteX6" fmla="*/ 144997 w 243750"/>
                  <a:gd name="connsiteY6" fmla="*/ 43501 h 182067"/>
                  <a:gd name="connsiteX7" fmla="*/ 111064 w 243750"/>
                  <a:gd name="connsiteY7" fmla="*/ 134999 h 182067"/>
                  <a:gd name="connsiteX8" fmla="*/ 87877 w 243750"/>
                  <a:gd name="connsiteY8" fmla="*/ 8397 h 182067"/>
                  <a:gd name="connsiteX9" fmla="*/ 76566 w 243750"/>
                  <a:gd name="connsiteY9" fmla="*/ 341 h 182067"/>
                  <a:gd name="connsiteX10" fmla="*/ 68649 w 243750"/>
                  <a:gd name="connsiteY10" fmla="*/ 7246 h 182067"/>
                  <a:gd name="connsiteX11" fmla="*/ 44329 w 243750"/>
                  <a:gd name="connsiteY11" fmla="*/ 79756 h 182067"/>
                  <a:gd name="connsiteX12" fmla="*/ 217 w 243750"/>
                  <a:gd name="connsiteY12" fmla="*/ 79756 h 182067"/>
                  <a:gd name="connsiteX13" fmla="*/ 217 w 243750"/>
                  <a:gd name="connsiteY13" fmla="*/ 102774 h 182067"/>
                  <a:gd name="connsiteX14" fmla="*/ 51682 w 243750"/>
                  <a:gd name="connsiteY14" fmla="*/ 102774 h 182067"/>
                  <a:gd name="connsiteX15" fmla="*/ 61296 w 243750"/>
                  <a:gd name="connsiteY15" fmla="*/ 94142 h 182067"/>
                  <a:gd name="connsiteX16" fmla="*/ 75435 w 243750"/>
                  <a:gd name="connsiteY16" fmla="*/ 50406 h 182067"/>
                  <a:gd name="connsiteX17" fmla="*/ 98057 w 243750"/>
                  <a:gd name="connsiteY17" fmla="*/ 174132 h 182067"/>
                  <a:gd name="connsiteX18" fmla="*/ 107106 w 243750"/>
                  <a:gd name="connsiteY18" fmla="*/ 182188 h 182067"/>
                  <a:gd name="connsiteX19" fmla="*/ 108236 w 243750"/>
                  <a:gd name="connsiteY19" fmla="*/ 182188 h 182067"/>
                  <a:gd name="connsiteX20" fmla="*/ 117851 w 243750"/>
                  <a:gd name="connsiteY20" fmla="*/ 175858 h 182067"/>
                  <a:gd name="connsiteX21" fmla="*/ 154046 w 243750"/>
                  <a:gd name="connsiteY21" fmla="*/ 79180 h 182067"/>
                  <a:gd name="connsiteX22" fmla="*/ 168750 w 243750"/>
                  <a:gd name="connsiteY22" fmla="*/ 130971 h 182067"/>
                  <a:gd name="connsiteX23" fmla="*/ 181192 w 243750"/>
                  <a:gd name="connsiteY23" fmla="*/ 137877 h 182067"/>
                  <a:gd name="connsiteX24" fmla="*/ 185717 w 243750"/>
                  <a:gd name="connsiteY24" fmla="*/ 134999 h 182067"/>
                  <a:gd name="connsiteX25" fmla="*/ 216256 w 243750"/>
                  <a:gd name="connsiteY25" fmla="*/ 102774 h 182067"/>
                  <a:gd name="connsiteX26" fmla="*/ 243968 w 243750"/>
                  <a:gd name="connsiteY26" fmla="*/ 102774 h 182067"/>
                  <a:gd name="connsiteX27" fmla="*/ 243968 w 243750"/>
                  <a:gd name="connsiteY27" fmla="*/ 79756 h 182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43750" h="182067">
                    <a:moveTo>
                      <a:pt x="243402" y="79756"/>
                    </a:moveTo>
                    <a:lnTo>
                      <a:pt x="211166" y="79756"/>
                    </a:lnTo>
                    <a:cubicBezTo>
                      <a:pt x="208338" y="80330"/>
                      <a:pt x="205510" y="82058"/>
                      <a:pt x="203814" y="84359"/>
                    </a:cubicBezTo>
                    <a:lnTo>
                      <a:pt x="182323" y="107953"/>
                    </a:lnTo>
                    <a:lnTo>
                      <a:pt x="164225" y="44076"/>
                    </a:lnTo>
                    <a:cubicBezTo>
                      <a:pt x="162529" y="38897"/>
                      <a:pt x="156873" y="35444"/>
                      <a:pt x="151784" y="37171"/>
                    </a:cubicBezTo>
                    <a:cubicBezTo>
                      <a:pt x="148956" y="38322"/>
                      <a:pt x="146128" y="40048"/>
                      <a:pt x="144997" y="43501"/>
                    </a:cubicBezTo>
                    <a:lnTo>
                      <a:pt x="111064" y="134999"/>
                    </a:lnTo>
                    <a:lnTo>
                      <a:pt x="87877" y="8397"/>
                    </a:lnTo>
                    <a:cubicBezTo>
                      <a:pt x="86746" y="2643"/>
                      <a:pt x="81656" y="-810"/>
                      <a:pt x="76566" y="341"/>
                    </a:cubicBezTo>
                    <a:cubicBezTo>
                      <a:pt x="73172" y="916"/>
                      <a:pt x="70345" y="3793"/>
                      <a:pt x="68649" y="7246"/>
                    </a:cubicBezTo>
                    <a:lnTo>
                      <a:pt x="44329" y="79756"/>
                    </a:lnTo>
                    <a:lnTo>
                      <a:pt x="217" y="79756"/>
                    </a:lnTo>
                    <a:lnTo>
                      <a:pt x="217" y="102774"/>
                    </a:lnTo>
                    <a:lnTo>
                      <a:pt x="51682" y="102774"/>
                    </a:lnTo>
                    <a:cubicBezTo>
                      <a:pt x="56206" y="102199"/>
                      <a:pt x="60165" y="98745"/>
                      <a:pt x="61296" y="94142"/>
                    </a:cubicBezTo>
                    <a:lnTo>
                      <a:pt x="75435" y="50406"/>
                    </a:lnTo>
                    <a:lnTo>
                      <a:pt x="98057" y="174132"/>
                    </a:lnTo>
                    <a:cubicBezTo>
                      <a:pt x="98622" y="178736"/>
                      <a:pt x="102580" y="182188"/>
                      <a:pt x="107106" y="182188"/>
                    </a:cubicBezTo>
                    <a:lnTo>
                      <a:pt x="108236" y="182188"/>
                    </a:lnTo>
                    <a:cubicBezTo>
                      <a:pt x="112195" y="182188"/>
                      <a:pt x="116155" y="179886"/>
                      <a:pt x="117851" y="175858"/>
                    </a:cubicBezTo>
                    <a:lnTo>
                      <a:pt x="154046" y="79180"/>
                    </a:lnTo>
                    <a:lnTo>
                      <a:pt x="168750" y="130971"/>
                    </a:lnTo>
                    <a:cubicBezTo>
                      <a:pt x="170446" y="136151"/>
                      <a:pt x="175536" y="139604"/>
                      <a:pt x="181192" y="137877"/>
                    </a:cubicBezTo>
                    <a:cubicBezTo>
                      <a:pt x="182889" y="137302"/>
                      <a:pt x="184585" y="136151"/>
                      <a:pt x="185717" y="134999"/>
                    </a:cubicBezTo>
                    <a:lnTo>
                      <a:pt x="216256" y="102774"/>
                    </a:lnTo>
                    <a:lnTo>
                      <a:pt x="243968" y="102774"/>
                    </a:lnTo>
                    <a:lnTo>
                      <a:pt x="243968" y="79756"/>
                    </a:lnTo>
                    <a:close/>
                  </a:path>
                </a:pathLst>
              </a:custGeom>
              <a:solidFill>
                <a:srgbClr val="333F50"/>
              </a:solidFill>
              <a:ln w="9609" cap="flat">
                <a:noFill/>
                <a:prstDash val="solid"/>
                <a:miter/>
              </a:ln>
            </p:spPr>
            <p:txBody>
              <a:bodyPr rtlCol="0" anchor="ctr"/>
              <a:lstStyle/>
              <a:p>
                <a:endParaRPr lang="en-US" dirty="0"/>
              </a:p>
            </p:txBody>
          </p:sp>
        </p:grpSp>
        <p:sp>
          <p:nvSpPr>
            <p:cNvPr id="36" name="Freeform: Shape 35">
              <a:extLst>
                <a:ext uri="{FF2B5EF4-FFF2-40B4-BE49-F238E27FC236}">
                  <a16:creationId xmlns:a16="http://schemas.microsoft.com/office/drawing/2014/main" id="{73952715-9740-4E90-A528-9F3DABCB62DC}"/>
                </a:ext>
              </a:extLst>
            </p:cNvPr>
            <p:cNvSpPr/>
            <p:nvPr/>
          </p:nvSpPr>
          <p:spPr>
            <a:xfrm>
              <a:off x="4815435" y="4996046"/>
              <a:ext cx="351327" cy="398094"/>
            </a:xfrm>
            <a:custGeom>
              <a:avLst/>
              <a:gdLst>
                <a:gd name="connsiteX0" fmla="*/ 304242 w 351327"/>
                <a:gd name="connsiteY0" fmla="*/ 304264 h 398094"/>
                <a:gd name="connsiteX1" fmla="*/ 258932 w 351327"/>
                <a:gd name="connsiteY1" fmla="*/ 339383 h 398094"/>
                <a:gd name="connsiteX2" fmla="*/ 187161 w 351327"/>
                <a:gd name="connsiteY2" fmla="*/ 339383 h 398094"/>
                <a:gd name="connsiteX3" fmla="*/ 187161 w 351327"/>
                <a:gd name="connsiteY3" fmla="*/ 244200 h 398094"/>
                <a:gd name="connsiteX4" fmla="*/ 220632 w 351327"/>
                <a:gd name="connsiteY4" fmla="*/ 187050 h 398094"/>
                <a:gd name="connsiteX5" fmla="*/ 187161 w 351327"/>
                <a:gd name="connsiteY5" fmla="*/ 153579 h 398094"/>
                <a:gd name="connsiteX6" fmla="*/ 187161 w 351327"/>
                <a:gd name="connsiteY6" fmla="*/ 34983 h 398094"/>
                <a:gd name="connsiteX7" fmla="*/ 91977 w 351327"/>
                <a:gd name="connsiteY7" fmla="*/ 34983 h 398094"/>
                <a:gd name="connsiteX8" fmla="*/ 34923 w 351327"/>
                <a:gd name="connsiteY8" fmla="*/ 1341 h 398094"/>
                <a:gd name="connsiteX9" fmla="*/ 1290 w 351327"/>
                <a:gd name="connsiteY9" fmla="*/ 58396 h 398094"/>
                <a:gd name="connsiteX10" fmla="*/ 58345 w 351327"/>
                <a:gd name="connsiteY10" fmla="*/ 92029 h 398094"/>
                <a:gd name="connsiteX11" fmla="*/ 91977 w 351327"/>
                <a:gd name="connsiteY11" fmla="*/ 58396 h 398094"/>
                <a:gd name="connsiteX12" fmla="*/ 163748 w 351327"/>
                <a:gd name="connsiteY12" fmla="*/ 58396 h 398094"/>
                <a:gd name="connsiteX13" fmla="*/ 163748 w 351327"/>
                <a:gd name="connsiteY13" fmla="*/ 153579 h 398094"/>
                <a:gd name="connsiteX14" fmla="*/ 130277 w 351327"/>
                <a:gd name="connsiteY14" fmla="*/ 210729 h 398094"/>
                <a:gd name="connsiteX15" fmla="*/ 163748 w 351327"/>
                <a:gd name="connsiteY15" fmla="*/ 244200 h 398094"/>
                <a:gd name="connsiteX16" fmla="*/ 163748 w 351327"/>
                <a:gd name="connsiteY16" fmla="*/ 362796 h 398094"/>
                <a:gd name="connsiteX17" fmla="*/ 258932 w 351327"/>
                <a:gd name="connsiteY17" fmla="*/ 362796 h 398094"/>
                <a:gd name="connsiteX18" fmla="*/ 315986 w 351327"/>
                <a:gd name="connsiteY18" fmla="*/ 396438 h 398094"/>
                <a:gd name="connsiteX19" fmla="*/ 349619 w 351327"/>
                <a:gd name="connsiteY19" fmla="*/ 339383 h 398094"/>
                <a:gd name="connsiteX20" fmla="*/ 304242 w 351327"/>
                <a:gd name="connsiteY20" fmla="*/ 304264 h 398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51327" h="398094">
                  <a:moveTo>
                    <a:pt x="304242" y="304264"/>
                  </a:moveTo>
                  <a:cubicBezTo>
                    <a:pt x="282897" y="304274"/>
                    <a:pt x="264266" y="318723"/>
                    <a:pt x="258932" y="339383"/>
                  </a:cubicBezTo>
                  <a:lnTo>
                    <a:pt x="187161" y="339383"/>
                  </a:lnTo>
                  <a:lnTo>
                    <a:pt x="187161" y="244200"/>
                  </a:lnTo>
                  <a:cubicBezTo>
                    <a:pt x="212183" y="237656"/>
                    <a:pt x="227166" y="212072"/>
                    <a:pt x="220632" y="187050"/>
                  </a:cubicBezTo>
                  <a:cubicBezTo>
                    <a:pt x="216345" y="170657"/>
                    <a:pt x="203554" y="157865"/>
                    <a:pt x="187161" y="153579"/>
                  </a:cubicBezTo>
                  <a:lnTo>
                    <a:pt x="187161" y="34983"/>
                  </a:lnTo>
                  <a:lnTo>
                    <a:pt x="91977" y="34983"/>
                  </a:lnTo>
                  <a:cubicBezTo>
                    <a:pt x="85510" y="9932"/>
                    <a:pt x="59964" y="-5127"/>
                    <a:pt x="34923" y="1341"/>
                  </a:cubicBezTo>
                  <a:cubicBezTo>
                    <a:pt x="9882" y="7808"/>
                    <a:pt x="-5177" y="33355"/>
                    <a:pt x="1290" y="58396"/>
                  </a:cubicBezTo>
                  <a:cubicBezTo>
                    <a:pt x="7758" y="83437"/>
                    <a:pt x="33303" y="98496"/>
                    <a:pt x="58345" y="92029"/>
                  </a:cubicBezTo>
                  <a:cubicBezTo>
                    <a:pt x="74833" y="87771"/>
                    <a:pt x="87720" y="74893"/>
                    <a:pt x="91977" y="58396"/>
                  </a:cubicBezTo>
                  <a:lnTo>
                    <a:pt x="163748" y="58396"/>
                  </a:lnTo>
                  <a:lnTo>
                    <a:pt x="163748" y="153579"/>
                  </a:lnTo>
                  <a:cubicBezTo>
                    <a:pt x="138726" y="160123"/>
                    <a:pt x="123744" y="185707"/>
                    <a:pt x="130277" y="210729"/>
                  </a:cubicBezTo>
                  <a:cubicBezTo>
                    <a:pt x="134564" y="227121"/>
                    <a:pt x="147356" y="239914"/>
                    <a:pt x="163748" y="244200"/>
                  </a:cubicBezTo>
                  <a:lnTo>
                    <a:pt x="163748" y="362796"/>
                  </a:lnTo>
                  <a:lnTo>
                    <a:pt x="258932" y="362796"/>
                  </a:lnTo>
                  <a:cubicBezTo>
                    <a:pt x="265399" y="387847"/>
                    <a:pt x="290945" y="402906"/>
                    <a:pt x="315986" y="396438"/>
                  </a:cubicBezTo>
                  <a:cubicBezTo>
                    <a:pt x="341028" y="389970"/>
                    <a:pt x="356087" y="364425"/>
                    <a:pt x="349619" y="339383"/>
                  </a:cubicBezTo>
                  <a:cubicBezTo>
                    <a:pt x="344276" y="318695"/>
                    <a:pt x="325607" y="304246"/>
                    <a:pt x="304242" y="304264"/>
                  </a:cubicBezTo>
                  <a:close/>
                </a:path>
              </a:pathLst>
            </a:custGeom>
            <a:solidFill>
              <a:srgbClr val="333F50"/>
            </a:solidFill>
            <a:ln w="9525" cap="flat">
              <a:noFill/>
              <a:prstDash val="solid"/>
              <a:miter/>
            </a:ln>
          </p:spPr>
          <p:txBody>
            <a:bodyPr rtlCol="0" anchor="ctr"/>
            <a:lstStyle/>
            <a:p>
              <a:endParaRPr lang="en-US" dirty="0"/>
            </a:p>
          </p:txBody>
        </p:sp>
        <p:sp>
          <p:nvSpPr>
            <p:cNvPr id="37" name="TextBox 36">
              <a:extLst>
                <a:ext uri="{FF2B5EF4-FFF2-40B4-BE49-F238E27FC236}">
                  <a16:creationId xmlns:a16="http://schemas.microsoft.com/office/drawing/2014/main" id="{C03D84E9-F8BC-4868-836D-8B7E50B8CB36}"/>
                </a:ext>
              </a:extLst>
            </p:cNvPr>
            <p:cNvSpPr txBox="1"/>
            <p:nvPr/>
          </p:nvSpPr>
          <p:spPr>
            <a:xfrm>
              <a:off x="2915201" y="1991836"/>
              <a:ext cx="725805" cy="348615"/>
            </a:xfrm>
            <a:prstGeom prst="rect">
              <a:avLst/>
            </a:prstGeom>
            <a:noFill/>
          </p:spPr>
          <p:txBody>
            <a:bodyPr wrap="none" rtlCol="0">
              <a:spAutoFit/>
            </a:bodyPr>
            <a:lstStyle/>
            <a:p>
              <a:pPr algn="l"/>
              <a:r>
                <a:rPr lang="en-US" sz="1800" spc="0" baseline="0" dirty="0">
                  <a:solidFill>
                    <a:srgbClr val="000000"/>
                  </a:solidFill>
                  <a:latin typeface="Arial"/>
                  <a:cs typeface="Arial"/>
                  <a:sym typeface="Arial"/>
                  <a:rtl val="0"/>
                </a:rPr>
                <a:t>Data </a:t>
              </a:r>
            </a:p>
          </p:txBody>
        </p:sp>
        <p:sp>
          <p:nvSpPr>
            <p:cNvPr id="38" name="TextBox 37">
              <a:extLst>
                <a:ext uri="{FF2B5EF4-FFF2-40B4-BE49-F238E27FC236}">
                  <a16:creationId xmlns:a16="http://schemas.microsoft.com/office/drawing/2014/main" id="{3536E935-DEEA-49E0-AAAD-5E3DA86CEE79}"/>
                </a:ext>
              </a:extLst>
            </p:cNvPr>
            <p:cNvSpPr txBox="1"/>
            <p:nvPr/>
          </p:nvSpPr>
          <p:spPr>
            <a:xfrm>
              <a:off x="3461301" y="1991836"/>
              <a:ext cx="1649729" cy="348615"/>
            </a:xfrm>
            <a:prstGeom prst="rect">
              <a:avLst/>
            </a:prstGeom>
            <a:noFill/>
          </p:spPr>
          <p:txBody>
            <a:bodyPr wrap="none" rtlCol="0">
              <a:spAutoFit/>
            </a:bodyPr>
            <a:lstStyle/>
            <a:p>
              <a:pPr algn="l"/>
              <a:r>
                <a:rPr lang="en-US" sz="1800" spc="0" baseline="0" dirty="0">
                  <a:solidFill>
                    <a:srgbClr val="000000"/>
                  </a:solidFill>
                  <a:latin typeface="Arial"/>
                  <a:cs typeface="Arial"/>
                  <a:sym typeface="Arial"/>
                  <a:rtl val="0"/>
                </a:rPr>
                <a:t>transformation</a:t>
              </a:r>
            </a:p>
          </p:txBody>
        </p:sp>
        <p:sp>
          <p:nvSpPr>
            <p:cNvPr id="39" name="Freeform: Shape 38">
              <a:extLst>
                <a:ext uri="{FF2B5EF4-FFF2-40B4-BE49-F238E27FC236}">
                  <a16:creationId xmlns:a16="http://schemas.microsoft.com/office/drawing/2014/main" id="{1180336B-6919-4CE7-8B68-A5966F99CFC8}"/>
                </a:ext>
              </a:extLst>
            </p:cNvPr>
            <p:cNvSpPr/>
            <p:nvPr/>
          </p:nvSpPr>
          <p:spPr>
            <a:xfrm>
              <a:off x="6124574" y="2328068"/>
              <a:ext cx="1247775" cy="3467100"/>
            </a:xfrm>
            <a:custGeom>
              <a:avLst/>
              <a:gdLst>
                <a:gd name="connsiteX0" fmla="*/ -209 w 1247775"/>
                <a:gd name="connsiteY0" fmla="*/ -158 h 3467100"/>
                <a:gd name="connsiteX1" fmla="*/ 1247566 w 1247775"/>
                <a:gd name="connsiteY1" fmla="*/ -158 h 3467100"/>
                <a:gd name="connsiteX2" fmla="*/ 1247566 w 1247775"/>
                <a:gd name="connsiteY2" fmla="*/ 3466942 h 3467100"/>
                <a:gd name="connsiteX3" fmla="*/ -209 w 12477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247775" h="3467100">
                  <a:moveTo>
                    <a:pt x="-209" y="-158"/>
                  </a:moveTo>
                  <a:lnTo>
                    <a:pt x="1247566" y="-158"/>
                  </a:lnTo>
                  <a:lnTo>
                    <a:pt x="1247566"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40" name="TextBox 39">
              <a:extLst>
                <a:ext uri="{FF2B5EF4-FFF2-40B4-BE49-F238E27FC236}">
                  <a16:creationId xmlns:a16="http://schemas.microsoft.com/office/drawing/2014/main" id="{947E2BED-FA5F-4877-A00F-E1602741E4AA}"/>
                </a:ext>
              </a:extLst>
            </p:cNvPr>
            <p:cNvSpPr txBox="1"/>
            <p:nvPr/>
          </p:nvSpPr>
          <p:spPr>
            <a:xfrm>
              <a:off x="6123926" y="3430111"/>
              <a:ext cx="868680"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Storage </a:t>
              </a:r>
            </a:p>
          </p:txBody>
        </p:sp>
        <p:sp>
          <p:nvSpPr>
            <p:cNvPr id="41" name="TextBox 40">
              <a:extLst>
                <a:ext uri="{FF2B5EF4-FFF2-40B4-BE49-F238E27FC236}">
                  <a16:creationId xmlns:a16="http://schemas.microsoft.com/office/drawing/2014/main" id="{FDBF2CC5-33BA-473A-97B0-579708D9E03B}"/>
                </a:ext>
              </a:extLst>
            </p:cNvPr>
            <p:cNvSpPr txBox="1"/>
            <p:nvPr/>
          </p:nvSpPr>
          <p:spPr>
            <a:xfrm>
              <a:off x="6123926" y="3649186"/>
              <a:ext cx="1116330"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(organizing)</a:t>
              </a:r>
            </a:p>
          </p:txBody>
        </p:sp>
        <p:sp>
          <p:nvSpPr>
            <p:cNvPr id="42" name="TextBox 41">
              <a:extLst>
                <a:ext uri="{FF2B5EF4-FFF2-40B4-BE49-F238E27FC236}">
                  <a16:creationId xmlns:a16="http://schemas.microsoft.com/office/drawing/2014/main" id="{87D9E5A8-52E4-4695-8EA6-CA36DF369549}"/>
                </a:ext>
              </a:extLst>
            </p:cNvPr>
            <p:cNvSpPr txBox="1"/>
            <p:nvPr/>
          </p:nvSpPr>
          <p:spPr>
            <a:xfrm>
              <a:off x="6123926" y="385873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43" name="TextBox 42">
              <a:extLst>
                <a:ext uri="{FF2B5EF4-FFF2-40B4-BE49-F238E27FC236}">
                  <a16:creationId xmlns:a16="http://schemas.microsoft.com/office/drawing/2014/main" id="{E729F15B-6EF3-4714-AAAE-76012D55FEC7}"/>
                </a:ext>
              </a:extLst>
            </p:cNvPr>
            <p:cNvSpPr txBox="1"/>
            <p:nvPr/>
          </p:nvSpPr>
          <p:spPr>
            <a:xfrm>
              <a:off x="6409676" y="3858736"/>
              <a:ext cx="4305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File</a:t>
              </a:r>
            </a:p>
          </p:txBody>
        </p:sp>
        <p:sp>
          <p:nvSpPr>
            <p:cNvPr id="44" name="TextBox 43">
              <a:extLst>
                <a:ext uri="{FF2B5EF4-FFF2-40B4-BE49-F238E27FC236}">
                  <a16:creationId xmlns:a16="http://schemas.microsoft.com/office/drawing/2014/main" id="{A15A562B-B6C8-4384-9485-F61C6098AC23}"/>
                </a:ext>
              </a:extLst>
            </p:cNvPr>
            <p:cNvSpPr txBox="1"/>
            <p:nvPr/>
          </p:nvSpPr>
          <p:spPr>
            <a:xfrm>
              <a:off x="6123926" y="404923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45" name="TextBox 44">
              <a:extLst>
                <a:ext uri="{FF2B5EF4-FFF2-40B4-BE49-F238E27FC236}">
                  <a16:creationId xmlns:a16="http://schemas.microsoft.com/office/drawing/2014/main" id="{613B11A5-9FDC-40A8-8034-20CDF5374B2E}"/>
                </a:ext>
              </a:extLst>
            </p:cNvPr>
            <p:cNvSpPr txBox="1"/>
            <p:nvPr/>
          </p:nvSpPr>
          <p:spPr>
            <a:xfrm>
              <a:off x="6409676" y="4049236"/>
              <a:ext cx="611505"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Object</a:t>
              </a:r>
            </a:p>
          </p:txBody>
        </p:sp>
        <p:sp>
          <p:nvSpPr>
            <p:cNvPr id="46" name="TextBox 45">
              <a:extLst>
                <a:ext uri="{FF2B5EF4-FFF2-40B4-BE49-F238E27FC236}">
                  <a16:creationId xmlns:a16="http://schemas.microsoft.com/office/drawing/2014/main" id="{C3D8EFCD-9E8E-4492-802C-4A8F5CF03DD7}"/>
                </a:ext>
              </a:extLst>
            </p:cNvPr>
            <p:cNvSpPr txBox="1"/>
            <p:nvPr/>
          </p:nvSpPr>
          <p:spPr>
            <a:xfrm>
              <a:off x="6123926" y="423021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47" name="TextBox 46">
              <a:extLst>
                <a:ext uri="{FF2B5EF4-FFF2-40B4-BE49-F238E27FC236}">
                  <a16:creationId xmlns:a16="http://schemas.microsoft.com/office/drawing/2014/main" id="{C6A46663-7CE6-43F8-872A-29A119D870AC}"/>
                </a:ext>
              </a:extLst>
            </p:cNvPr>
            <p:cNvSpPr txBox="1"/>
            <p:nvPr/>
          </p:nvSpPr>
          <p:spPr>
            <a:xfrm>
              <a:off x="6409676" y="4230211"/>
              <a:ext cx="401955"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DB</a:t>
              </a:r>
            </a:p>
          </p:txBody>
        </p:sp>
        <p:grpSp>
          <p:nvGrpSpPr>
            <p:cNvPr id="48" name="Segnaposto contenuto 9">
              <a:extLst>
                <a:ext uri="{FF2B5EF4-FFF2-40B4-BE49-F238E27FC236}">
                  <a16:creationId xmlns:a16="http://schemas.microsoft.com/office/drawing/2014/main" id="{4C912274-53AB-4747-8AB2-F268FA4BF62B}"/>
                </a:ext>
              </a:extLst>
            </p:cNvPr>
            <p:cNvGrpSpPr/>
            <p:nvPr/>
          </p:nvGrpSpPr>
          <p:grpSpPr>
            <a:xfrm>
              <a:off x="6947296" y="2389390"/>
              <a:ext cx="316706" cy="429815"/>
              <a:chOff x="6947296" y="2389390"/>
              <a:chExt cx="316706" cy="429815"/>
            </a:xfrm>
            <a:solidFill>
              <a:srgbClr val="333F50"/>
            </a:solidFill>
          </p:grpSpPr>
          <p:sp>
            <p:nvSpPr>
              <p:cNvPr id="49" name="Freeform: Shape 48">
                <a:extLst>
                  <a:ext uri="{FF2B5EF4-FFF2-40B4-BE49-F238E27FC236}">
                    <a16:creationId xmlns:a16="http://schemas.microsoft.com/office/drawing/2014/main" id="{A4E5A4DE-BAA0-4F63-A109-E7F33C0F57D7}"/>
                  </a:ext>
                </a:extLst>
              </p:cNvPr>
              <p:cNvSpPr/>
              <p:nvPr/>
            </p:nvSpPr>
            <p:spPr>
              <a:xfrm>
                <a:off x="6947296" y="2389390"/>
                <a:ext cx="316706" cy="90487"/>
              </a:xfrm>
              <a:custGeom>
                <a:avLst/>
                <a:gdLst>
                  <a:gd name="connsiteX0" fmla="*/ 316497 w 316706"/>
                  <a:gd name="connsiteY0" fmla="*/ 45086 h 90487"/>
                  <a:gd name="connsiteX1" fmla="*/ 158144 w 316706"/>
                  <a:gd name="connsiteY1" fmla="*/ 90330 h 90487"/>
                  <a:gd name="connsiteX2" fmla="*/ -209 w 316706"/>
                  <a:gd name="connsiteY2" fmla="*/ 45086 h 90487"/>
                  <a:gd name="connsiteX3" fmla="*/ 158144 w 316706"/>
                  <a:gd name="connsiteY3" fmla="*/ -158 h 90487"/>
                  <a:gd name="connsiteX4" fmla="*/ 316497 w 316706"/>
                  <a:gd name="connsiteY4" fmla="*/ 45086 h 90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6706" h="90487">
                    <a:moveTo>
                      <a:pt x="316497" y="45086"/>
                    </a:moveTo>
                    <a:cubicBezTo>
                      <a:pt x="316497" y="70070"/>
                      <a:pt x="245603" y="90330"/>
                      <a:pt x="158144" y="90330"/>
                    </a:cubicBezTo>
                    <a:cubicBezTo>
                      <a:pt x="70686" y="90330"/>
                      <a:pt x="-209" y="70070"/>
                      <a:pt x="-209" y="45086"/>
                    </a:cubicBezTo>
                    <a:cubicBezTo>
                      <a:pt x="-209" y="20092"/>
                      <a:pt x="70686" y="-158"/>
                      <a:pt x="158144" y="-158"/>
                    </a:cubicBezTo>
                    <a:cubicBezTo>
                      <a:pt x="245603" y="-158"/>
                      <a:pt x="316497" y="20092"/>
                      <a:pt x="316497" y="45086"/>
                    </a:cubicBezTo>
                    <a:close/>
                  </a:path>
                </a:pathLst>
              </a:custGeom>
              <a:solidFill>
                <a:srgbClr val="333F50"/>
              </a:solidFill>
              <a:ln w="9525"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CC030056-BE51-46C6-9926-D8589B17E2E2}"/>
                  </a:ext>
                </a:extLst>
              </p:cNvPr>
              <p:cNvSpPr/>
              <p:nvPr/>
            </p:nvSpPr>
            <p:spPr>
              <a:xfrm>
                <a:off x="6947296" y="2457256"/>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ACF83897-82B7-45E3-AA2A-8A3A6311F387}"/>
                  </a:ext>
                </a:extLst>
              </p:cNvPr>
              <p:cNvSpPr/>
              <p:nvPr/>
            </p:nvSpPr>
            <p:spPr>
              <a:xfrm>
                <a:off x="6947296" y="2570365"/>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E3D4977B-35A9-457B-A0A7-DD85FCB37478}"/>
                  </a:ext>
                </a:extLst>
              </p:cNvPr>
              <p:cNvSpPr/>
              <p:nvPr/>
            </p:nvSpPr>
            <p:spPr>
              <a:xfrm>
                <a:off x="6947296" y="2683474"/>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dirty="0"/>
              </a:p>
            </p:txBody>
          </p:sp>
        </p:grpSp>
        <p:sp>
          <p:nvSpPr>
            <p:cNvPr id="53" name="Freeform: Shape 52">
              <a:extLst>
                <a:ext uri="{FF2B5EF4-FFF2-40B4-BE49-F238E27FC236}">
                  <a16:creationId xmlns:a16="http://schemas.microsoft.com/office/drawing/2014/main" id="{1200FFBC-29EF-40CF-A591-D69BA37FFAF1}"/>
                </a:ext>
              </a:extLst>
            </p:cNvPr>
            <p:cNvSpPr/>
            <p:nvPr/>
          </p:nvSpPr>
          <p:spPr>
            <a:xfrm>
              <a:off x="7372349" y="2328068"/>
              <a:ext cx="1504950" cy="3467100"/>
            </a:xfrm>
            <a:custGeom>
              <a:avLst/>
              <a:gdLst>
                <a:gd name="connsiteX0" fmla="*/ -209 w 1504950"/>
                <a:gd name="connsiteY0" fmla="*/ -158 h 3467100"/>
                <a:gd name="connsiteX1" fmla="*/ 1504741 w 1504950"/>
                <a:gd name="connsiteY1" fmla="*/ -158 h 3467100"/>
                <a:gd name="connsiteX2" fmla="*/ 1504741 w 1504950"/>
                <a:gd name="connsiteY2" fmla="*/ 3466942 h 3467100"/>
                <a:gd name="connsiteX3" fmla="*/ -209 w 1504950"/>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504950" h="3467100">
                  <a:moveTo>
                    <a:pt x="-209" y="-158"/>
                  </a:moveTo>
                  <a:lnTo>
                    <a:pt x="1504741" y="-158"/>
                  </a:lnTo>
                  <a:lnTo>
                    <a:pt x="1504741"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54" name="TextBox 53">
              <a:extLst>
                <a:ext uri="{FF2B5EF4-FFF2-40B4-BE49-F238E27FC236}">
                  <a16:creationId xmlns:a16="http://schemas.microsoft.com/office/drawing/2014/main" id="{E78F246D-2A4B-41AD-8F17-AC5F09454EFF}"/>
                </a:ext>
              </a:extLst>
            </p:cNvPr>
            <p:cNvSpPr txBox="1"/>
            <p:nvPr/>
          </p:nvSpPr>
          <p:spPr>
            <a:xfrm>
              <a:off x="7367777" y="3620611"/>
              <a:ext cx="830580"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Security</a:t>
              </a:r>
            </a:p>
          </p:txBody>
        </p:sp>
        <p:sp>
          <p:nvSpPr>
            <p:cNvPr id="55" name="TextBox 54">
              <a:extLst>
                <a:ext uri="{FF2B5EF4-FFF2-40B4-BE49-F238E27FC236}">
                  <a16:creationId xmlns:a16="http://schemas.microsoft.com/office/drawing/2014/main" id="{95B7F1AD-4E79-42CC-8620-ECA881F2FDC8}"/>
                </a:ext>
              </a:extLst>
            </p:cNvPr>
            <p:cNvSpPr txBox="1"/>
            <p:nvPr/>
          </p:nvSpPr>
          <p:spPr>
            <a:xfrm>
              <a:off x="7367777" y="383968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56" name="TextBox 55">
              <a:extLst>
                <a:ext uri="{FF2B5EF4-FFF2-40B4-BE49-F238E27FC236}">
                  <a16:creationId xmlns:a16="http://schemas.microsoft.com/office/drawing/2014/main" id="{AA25CB89-1726-404B-ABB5-CE13D71D6A25}"/>
                </a:ext>
              </a:extLst>
            </p:cNvPr>
            <p:cNvSpPr txBox="1"/>
            <p:nvPr/>
          </p:nvSpPr>
          <p:spPr>
            <a:xfrm>
              <a:off x="7653527" y="3839686"/>
              <a:ext cx="11925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Access Control</a:t>
              </a:r>
            </a:p>
          </p:txBody>
        </p:sp>
        <p:sp>
          <p:nvSpPr>
            <p:cNvPr id="57" name="TextBox 56">
              <a:extLst>
                <a:ext uri="{FF2B5EF4-FFF2-40B4-BE49-F238E27FC236}">
                  <a16:creationId xmlns:a16="http://schemas.microsoft.com/office/drawing/2014/main" id="{D4912B1E-4D31-4C2B-A638-02F86764E8BA}"/>
                </a:ext>
              </a:extLst>
            </p:cNvPr>
            <p:cNvSpPr txBox="1"/>
            <p:nvPr/>
          </p:nvSpPr>
          <p:spPr>
            <a:xfrm>
              <a:off x="7367777" y="402066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58" name="TextBox 57">
              <a:extLst>
                <a:ext uri="{FF2B5EF4-FFF2-40B4-BE49-F238E27FC236}">
                  <a16:creationId xmlns:a16="http://schemas.microsoft.com/office/drawing/2014/main" id="{4F351B8C-E133-4AFC-8466-3F874043C69B}"/>
                </a:ext>
              </a:extLst>
            </p:cNvPr>
            <p:cNvSpPr txBox="1"/>
            <p:nvPr/>
          </p:nvSpPr>
          <p:spPr>
            <a:xfrm>
              <a:off x="7653527" y="4020661"/>
              <a:ext cx="10401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Authorization</a:t>
              </a:r>
            </a:p>
          </p:txBody>
        </p:sp>
        <p:grpSp>
          <p:nvGrpSpPr>
            <p:cNvPr id="59" name="Segnaposto contenuto 9">
              <a:extLst>
                <a:ext uri="{FF2B5EF4-FFF2-40B4-BE49-F238E27FC236}">
                  <a16:creationId xmlns:a16="http://schemas.microsoft.com/office/drawing/2014/main" id="{4C912274-53AB-4747-8AB2-F268FA4BF62B}"/>
                </a:ext>
              </a:extLst>
            </p:cNvPr>
            <p:cNvGrpSpPr/>
            <p:nvPr/>
          </p:nvGrpSpPr>
          <p:grpSpPr>
            <a:xfrm>
              <a:off x="8420099" y="2371295"/>
              <a:ext cx="361950" cy="433418"/>
              <a:chOff x="8420099" y="2371295"/>
              <a:chExt cx="361950" cy="433418"/>
            </a:xfrm>
            <a:solidFill>
              <a:srgbClr val="333F50"/>
            </a:solidFill>
          </p:grpSpPr>
          <p:sp>
            <p:nvSpPr>
              <p:cNvPr id="60" name="Freeform: Shape 59">
                <a:extLst>
                  <a:ext uri="{FF2B5EF4-FFF2-40B4-BE49-F238E27FC236}">
                    <a16:creationId xmlns:a16="http://schemas.microsoft.com/office/drawing/2014/main" id="{0BE75CE8-F32E-45DE-BC0C-A1471AE9FA7E}"/>
                  </a:ext>
                </a:extLst>
              </p:cNvPr>
              <p:cNvSpPr/>
              <p:nvPr/>
            </p:nvSpPr>
            <p:spPr>
              <a:xfrm>
                <a:off x="8640663" y="2645079"/>
                <a:ext cx="141386" cy="159634"/>
              </a:xfrm>
              <a:custGeom>
                <a:avLst/>
                <a:gdLst>
                  <a:gd name="connsiteX0" fmla="*/ 123885 w 141386"/>
                  <a:gd name="connsiteY0" fmla="*/ 30771 h 159634"/>
                  <a:gd name="connsiteX1" fmla="*/ 72194 w 141386"/>
                  <a:gd name="connsiteY1" fmla="*/ 42 h 159634"/>
                  <a:gd name="connsiteX2" fmla="*/ 48214 w 141386"/>
                  <a:gd name="connsiteY2" fmla="*/ 30484 h 159634"/>
                  <a:gd name="connsiteX3" fmla="*/ 54945 w 141386"/>
                  <a:gd name="connsiteY3" fmla="*/ 35030 h 159634"/>
                  <a:gd name="connsiteX4" fmla="*/ 63485 w 141386"/>
                  <a:gd name="connsiteY4" fmla="*/ 40784 h 159634"/>
                  <a:gd name="connsiteX5" fmla="*/ 58620 w 141386"/>
                  <a:gd name="connsiteY5" fmla="*/ 50338 h 159634"/>
                  <a:gd name="connsiteX6" fmla="*/ 596 w 141386"/>
                  <a:gd name="connsiteY6" fmla="*/ 159676 h 159634"/>
                  <a:gd name="connsiteX7" fmla="*/ 141982 w 141386"/>
                  <a:gd name="connsiteY7" fmla="*/ 159676 h 159634"/>
                  <a:gd name="connsiteX8" fmla="*/ 141982 w 141386"/>
                  <a:gd name="connsiteY8" fmla="*/ 67601 h 159634"/>
                  <a:gd name="connsiteX9" fmla="*/ 123885 w 141386"/>
                  <a:gd name="connsiteY9" fmla="*/ 30771 h 159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386" h="159634">
                    <a:moveTo>
                      <a:pt x="123885" y="30771"/>
                    </a:moveTo>
                    <a:cubicBezTo>
                      <a:pt x="108187" y="18066"/>
                      <a:pt x="90780" y="7717"/>
                      <a:pt x="72194" y="42"/>
                    </a:cubicBezTo>
                    <a:lnTo>
                      <a:pt x="48214" y="30484"/>
                    </a:lnTo>
                    <a:lnTo>
                      <a:pt x="54945" y="35030"/>
                    </a:lnTo>
                    <a:lnTo>
                      <a:pt x="63485" y="40784"/>
                    </a:lnTo>
                    <a:lnTo>
                      <a:pt x="58620" y="50338"/>
                    </a:lnTo>
                    <a:lnTo>
                      <a:pt x="596" y="159676"/>
                    </a:lnTo>
                    <a:lnTo>
                      <a:pt x="141982" y="159676"/>
                    </a:lnTo>
                    <a:lnTo>
                      <a:pt x="141982" y="67601"/>
                    </a:lnTo>
                    <a:cubicBezTo>
                      <a:pt x="141687" y="53183"/>
                      <a:pt x="135043" y="39663"/>
                      <a:pt x="123885" y="30771"/>
                    </a:cubicBezTo>
                    <a:close/>
                  </a:path>
                </a:pathLst>
              </a:custGeom>
              <a:solidFill>
                <a:srgbClr val="333F50"/>
              </a:solidFill>
              <a:ln w="9609"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8519C567-A21B-42A0-9B0B-35E94FCAD0EA}"/>
                  </a:ext>
                </a:extLst>
              </p:cNvPr>
              <p:cNvSpPr/>
              <p:nvPr/>
            </p:nvSpPr>
            <p:spPr>
              <a:xfrm>
                <a:off x="8420099" y="2645827"/>
                <a:ext cx="141387" cy="158885"/>
              </a:xfrm>
              <a:custGeom>
                <a:avLst/>
                <a:gdLst>
                  <a:gd name="connsiteX0" fmla="*/ 83958 w 141387"/>
                  <a:gd name="connsiteY0" fmla="*/ 49589 h 158885"/>
                  <a:gd name="connsiteX1" fmla="*/ 79093 w 141387"/>
                  <a:gd name="connsiteY1" fmla="*/ 40324 h 158885"/>
                  <a:gd name="connsiteX2" fmla="*/ 87634 w 141387"/>
                  <a:gd name="connsiteY2" fmla="*/ 34570 h 158885"/>
                  <a:gd name="connsiteX3" fmla="*/ 94364 w 141387"/>
                  <a:gd name="connsiteY3" fmla="*/ 30023 h 158885"/>
                  <a:gd name="connsiteX4" fmla="*/ 70780 w 141387"/>
                  <a:gd name="connsiteY4" fmla="*/ 42 h 158885"/>
                  <a:gd name="connsiteX5" fmla="*/ 18693 w 141387"/>
                  <a:gd name="connsiteY5" fmla="*/ 30023 h 158885"/>
                  <a:gd name="connsiteX6" fmla="*/ 596 w 141387"/>
                  <a:gd name="connsiteY6" fmla="*/ 66853 h 158885"/>
                  <a:gd name="connsiteX7" fmla="*/ 596 w 141387"/>
                  <a:gd name="connsiteY7" fmla="*/ 158928 h 158885"/>
                  <a:gd name="connsiteX8" fmla="*/ 141983 w 141387"/>
                  <a:gd name="connsiteY8" fmla="*/ 158928 h 158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387" h="158885">
                    <a:moveTo>
                      <a:pt x="83958" y="49589"/>
                    </a:moveTo>
                    <a:lnTo>
                      <a:pt x="79093" y="40324"/>
                    </a:lnTo>
                    <a:lnTo>
                      <a:pt x="87634" y="34570"/>
                    </a:lnTo>
                    <a:lnTo>
                      <a:pt x="94364" y="30023"/>
                    </a:lnTo>
                    <a:lnTo>
                      <a:pt x="70780" y="42"/>
                    </a:lnTo>
                    <a:cubicBezTo>
                      <a:pt x="52442" y="8168"/>
                      <a:pt x="34986" y="18216"/>
                      <a:pt x="18693" y="30023"/>
                    </a:cubicBezTo>
                    <a:cubicBezTo>
                      <a:pt x="7535" y="38915"/>
                      <a:pt x="891" y="52435"/>
                      <a:pt x="596" y="66853"/>
                    </a:cubicBezTo>
                    <a:lnTo>
                      <a:pt x="596" y="158928"/>
                    </a:lnTo>
                    <a:lnTo>
                      <a:pt x="141983" y="158928"/>
                    </a:lnTo>
                    <a:close/>
                  </a:path>
                </a:pathLst>
              </a:custGeom>
              <a:solidFill>
                <a:srgbClr val="333F50"/>
              </a:solidFill>
              <a:ln w="9609"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7C60962D-FAC5-405D-99DB-2C22CD877266}"/>
                  </a:ext>
                </a:extLst>
              </p:cNvPr>
              <p:cNvSpPr/>
              <p:nvPr/>
            </p:nvSpPr>
            <p:spPr>
              <a:xfrm>
                <a:off x="8470975" y="2371295"/>
                <a:ext cx="254822" cy="128424"/>
              </a:xfrm>
              <a:custGeom>
                <a:avLst/>
                <a:gdLst>
                  <a:gd name="connsiteX0" fmla="*/ 239619 w 254822"/>
                  <a:gd name="connsiteY0" fmla="*/ 97963 h 128424"/>
                  <a:gd name="connsiteX1" fmla="*/ 215528 w 254822"/>
                  <a:gd name="connsiteY1" fmla="*/ 97963 h 128424"/>
                  <a:gd name="connsiteX2" fmla="*/ 190586 w 254822"/>
                  <a:gd name="connsiteY2" fmla="*/ 21944 h 128424"/>
                  <a:gd name="connsiteX3" fmla="*/ 163329 w 254822"/>
                  <a:gd name="connsiteY3" fmla="*/ 738 h 128424"/>
                  <a:gd name="connsiteX4" fmla="*/ 148962 w 254822"/>
                  <a:gd name="connsiteY4" fmla="*/ 8190 h 128424"/>
                  <a:gd name="connsiteX5" fmla="*/ 148962 w 254822"/>
                  <a:gd name="connsiteY5" fmla="*/ 8190 h 128424"/>
                  <a:gd name="connsiteX6" fmla="*/ 111790 w 254822"/>
                  <a:gd name="connsiteY6" fmla="*/ 9364 h 128424"/>
                  <a:gd name="connsiteX7" fmla="*/ 111127 w 254822"/>
                  <a:gd name="connsiteY7" fmla="*/ 8708 h 128424"/>
                  <a:gd name="connsiteX8" fmla="*/ 109431 w 254822"/>
                  <a:gd name="connsiteY8" fmla="*/ 6981 h 128424"/>
                  <a:gd name="connsiteX9" fmla="*/ 75124 w 254822"/>
                  <a:gd name="connsiteY9" fmla="*/ 7568 h 128424"/>
                  <a:gd name="connsiteX10" fmla="*/ 68485 w 254822"/>
                  <a:gd name="connsiteY10" fmla="*/ 21713 h 128424"/>
                  <a:gd name="connsiteX11" fmla="*/ 40208 w 254822"/>
                  <a:gd name="connsiteY11" fmla="*/ 97963 h 128424"/>
                  <a:gd name="connsiteX12" fmla="*/ 16115 w 254822"/>
                  <a:gd name="connsiteY12" fmla="*/ 97963 h 128424"/>
                  <a:gd name="connsiteX13" fmla="*/ 902 w 254822"/>
                  <a:gd name="connsiteY13" fmla="*/ 110162 h 128424"/>
                  <a:gd name="connsiteX14" fmla="*/ 12589 w 254822"/>
                  <a:gd name="connsiteY14" fmla="*/ 128155 h 128424"/>
                  <a:gd name="connsiteX15" fmla="*/ 15606 w 254822"/>
                  <a:gd name="connsiteY15" fmla="*/ 128463 h 128424"/>
                  <a:gd name="connsiteX16" fmla="*/ 240129 w 254822"/>
                  <a:gd name="connsiteY16" fmla="*/ 128463 h 128424"/>
                  <a:gd name="connsiteX17" fmla="*/ 255415 w 254822"/>
                  <a:gd name="connsiteY17" fmla="*/ 113524 h 128424"/>
                  <a:gd name="connsiteX18" fmla="*/ 255115 w 254822"/>
                  <a:gd name="connsiteY18" fmla="*/ 110162 h 128424"/>
                  <a:gd name="connsiteX19" fmla="*/ 239619 w 254822"/>
                  <a:gd name="connsiteY19" fmla="*/ 97963 h 128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4822" h="128424">
                    <a:moveTo>
                      <a:pt x="239619" y="97963"/>
                    </a:moveTo>
                    <a:lnTo>
                      <a:pt x="215528" y="97963"/>
                    </a:lnTo>
                    <a:lnTo>
                      <a:pt x="190586" y="21944"/>
                    </a:lnTo>
                    <a:cubicBezTo>
                      <a:pt x="188814" y="8429"/>
                      <a:pt x="176610" y="-1065"/>
                      <a:pt x="163329" y="738"/>
                    </a:cubicBezTo>
                    <a:cubicBezTo>
                      <a:pt x="157845" y="1483"/>
                      <a:pt x="152776" y="4112"/>
                      <a:pt x="148962" y="8190"/>
                    </a:cubicBezTo>
                    <a:lnTo>
                      <a:pt x="148962" y="8190"/>
                    </a:lnTo>
                    <a:cubicBezTo>
                      <a:pt x="139016" y="18959"/>
                      <a:pt x="122373" y="19485"/>
                      <a:pt x="111790" y="9364"/>
                    </a:cubicBezTo>
                    <a:cubicBezTo>
                      <a:pt x="111565" y="9149"/>
                      <a:pt x="111344" y="8930"/>
                      <a:pt x="111127" y="8708"/>
                    </a:cubicBezTo>
                    <a:lnTo>
                      <a:pt x="109431" y="6981"/>
                    </a:lnTo>
                    <a:cubicBezTo>
                      <a:pt x="99798" y="-2496"/>
                      <a:pt x="84439" y="-2234"/>
                      <a:pt x="75124" y="7568"/>
                    </a:cubicBezTo>
                    <a:cubicBezTo>
                      <a:pt x="71459" y="11424"/>
                      <a:pt x="69129" y="16389"/>
                      <a:pt x="68485" y="21713"/>
                    </a:cubicBezTo>
                    <a:lnTo>
                      <a:pt x="40208" y="97963"/>
                    </a:lnTo>
                    <a:lnTo>
                      <a:pt x="16115" y="97963"/>
                    </a:lnTo>
                    <a:cubicBezTo>
                      <a:pt x="8834" y="97817"/>
                      <a:pt x="2465" y="102925"/>
                      <a:pt x="902" y="110162"/>
                    </a:cubicBezTo>
                    <a:cubicBezTo>
                      <a:pt x="-754" y="118415"/>
                      <a:pt x="4479" y="126469"/>
                      <a:pt x="12589" y="128155"/>
                    </a:cubicBezTo>
                    <a:cubicBezTo>
                      <a:pt x="13581" y="128360"/>
                      <a:pt x="14593" y="128464"/>
                      <a:pt x="15606" y="128463"/>
                    </a:cubicBezTo>
                    <a:lnTo>
                      <a:pt x="240129" y="128463"/>
                    </a:lnTo>
                    <a:cubicBezTo>
                      <a:pt x="248404" y="128632"/>
                      <a:pt x="255249" y="121945"/>
                      <a:pt x="255415" y="113524"/>
                    </a:cubicBezTo>
                    <a:cubicBezTo>
                      <a:pt x="255438" y="112396"/>
                      <a:pt x="255337" y="111268"/>
                      <a:pt x="255115" y="110162"/>
                    </a:cubicBezTo>
                    <a:cubicBezTo>
                      <a:pt x="253533" y="102816"/>
                      <a:pt x="247006" y="97677"/>
                      <a:pt x="239619" y="97963"/>
                    </a:cubicBezTo>
                    <a:close/>
                  </a:path>
                </a:pathLst>
              </a:custGeom>
              <a:solidFill>
                <a:srgbClr val="333F50"/>
              </a:solidFill>
              <a:ln w="9609"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715BF41E-2547-4938-9305-3762172517AC}"/>
                  </a:ext>
                </a:extLst>
              </p:cNvPr>
              <p:cNvSpPr/>
              <p:nvPr/>
            </p:nvSpPr>
            <p:spPr>
              <a:xfrm>
                <a:off x="8578452" y="2619125"/>
                <a:ext cx="45243" cy="34527"/>
              </a:xfrm>
              <a:custGeom>
                <a:avLst/>
                <a:gdLst>
                  <a:gd name="connsiteX0" fmla="*/ 37074 w 45243"/>
                  <a:gd name="connsiteY0" fmla="*/ 34570 h 34527"/>
                  <a:gd name="connsiteX1" fmla="*/ 45840 w 45243"/>
                  <a:gd name="connsiteY1" fmla="*/ 42 h 34527"/>
                  <a:gd name="connsiteX2" fmla="*/ 596 w 45243"/>
                  <a:gd name="connsiteY2" fmla="*/ 42 h 34527"/>
                  <a:gd name="connsiteX3" fmla="*/ 9362 w 45243"/>
                  <a:gd name="connsiteY3" fmla="*/ 34570 h 34527"/>
                  <a:gd name="connsiteX4" fmla="*/ 37074 w 45243"/>
                  <a:gd name="connsiteY4" fmla="*/ 34570 h 345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243" h="34527">
                    <a:moveTo>
                      <a:pt x="37074" y="34570"/>
                    </a:moveTo>
                    <a:lnTo>
                      <a:pt x="45840" y="42"/>
                    </a:lnTo>
                    <a:lnTo>
                      <a:pt x="596" y="42"/>
                    </a:lnTo>
                    <a:lnTo>
                      <a:pt x="9362" y="34570"/>
                    </a:lnTo>
                    <a:lnTo>
                      <a:pt x="37074" y="34570"/>
                    </a:lnTo>
                    <a:close/>
                  </a:path>
                </a:pathLst>
              </a:custGeom>
              <a:solidFill>
                <a:srgbClr val="333F50"/>
              </a:solidFill>
              <a:ln w="9609"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A8B3CEC5-2D78-496C-969D-FD42459C6F6F}"/>
                  </a:ext>
                </a:extLst>
              </p:cNvPr>
              <p:cNvSpPr/>
              <p:nvPr/>
            </p:nvSpPr>
            <p:spPr>
              <a:xfrm>
                <a:off x="8485137" y="2516980"/>
                <a:ext cx="231874" cy="287733"/>
              </a:xfrm>
              <a:custGeom>
                <a:avLst/>
                <a:gdLst>
                  <a:gd name="connsiteX0" fmla="*/ 232471 w 231874"/>
                  <a:gd name="connsiteY0" fmla="*/ 103626 h 287733"/>
                  <a:gd name="connsiteX1" fmla="*/ 168394 w 231874"/>
                  <a:gd name="connsiteY1" fmla="*/ 63861 h 287733"/>
                  <a:gd name="connsiteX2" fmla="*/ 206229 w 231874"/>
                  <a:gd name="connsiteY2" fmla="*/ 42 h 287733"/>
                  <a:gd name="connsiteX3" fmla="*/ 26837 w 231874"/>
                  <a:gd name="connsiteY3" fmla="*/ 42 h 287733"/>
                  <a:gd name="connsiteX4" fmla="*/ 64673 w 231874"/>
                  <a:gd name="connsiteY4" fmla="*/ 63918 h 287733"/>
                  <a:gd name="connsiteX5" fmla="*/ 596 w 231874"/>
                  <a:gd name="connsiteY5" fmla="*/ 103626 h 287733"/>
                  <a:gd name="connsiteX6" fmla="*/ 45840 w 231874"/>
                  <a:gd name="connsiteY6" fmla="*/ 161172 h 287733"/>
                  <a:gd name="connsiteX7" fmla="*/ 28874 w 231874"/>
                  <a:gd name="connsiteY7" fmla="*/ 172682 h 287733"/>
                  <a:gd name="connsiteX8" fmla="*/ 89726 w 231874"/>
                  <a:gd name="connsiteY8" fmla="*/ 287775 h 287733"/>
                  <a:gd name="connsiteX9" fmla="*/ 102394 w 231874"/>
                  <a:gd name="connsiteY9" fmla="*/ 287775 h 287733"/>
                  <a:gd name="connsiteX10" fmla="*/ 102394 w 231874"/>
                  <a:gd name="connsiteY10" fmla="*/ 287775 h 287733"/>
                  <a:gd name="connsiteX11" fmla="*/ 130672 w 231874"/>
                  <a:gd name="connsiteY11" fmla="*/ 287775 h 287733"/>
                  <a:gd name="connsiteX12" fmla="*/ 130672 w 231874"/>
                  <a:gd name="connsiteY12" fmla="*/ 287775 h 287733"/>
                  <a:gd name="connsiteX13" fmla="*/ 143341 w 231874"/>
                  <a:gd name="connsiteY13" fmla="*/ 287775 h 287733"/>
                  <a:gd name="connsiteX14" fmla="*/ 204193 w 231874"/>
                  <a:gd name="connsiteY14" fmla="*/ 172682 h 287733"/>
                  <a:gd name="connsiteX15" fmla="*/ 187227 w 231874"/>
                  <a:gd name="connsiteY15" fmla="*/ 161172 h 287733"/>
                  <a:gd name="connsiteX16" fmla="*/ 134631 w 231874"/>
                  <a:gd name="connsiteY16" fmla="*/ 260440 h 287733"/>
                  <a:gd name="connsiteX17" fmla="*/ 129654 w 231874"/>
                  <a:gd name="connsiteY17" fmla="*/ 148225 h 287733"/>
                  <a:gd name="connsiteX18" fmla="*/ 103413 w 231874"/>
                  <a:gd name="connsiteY18" fmla="*/ 148225 h 287733"/>
                  <a:gd name="connsiteX19" fmla="*/ 98436 w 231874"/>
                  <a:gd name="connsiteY19" fmla="*/ 260440 h 287733"/>
                  <a:gd name="connsiteX20" fmla="*/ 70159 w 231874"/>
                  <a:gd name="connsiteY20" fmla="*/ 67659 h 287733"/>
                  <a:gd name="connsiteX21" fmla="*/ 162569 w 231874"/>
                  <a:gd name="connsiteY21" fmla="*/ 67659 h 287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31874" h="287733">
                    <a:moveTo>
                      <a:pt x="232471" y="103626"/>
                    </a:moveTo>
                    <a:lnTo>
                      <a:pt x="168394" y="63861"/>
                    </a:lnTo>
                    <a:cubicBezTo>
                      <a:pt x="189281" y="48965"/>
                      <a:pt x="203020" y="25790"/>
                      <a:pt x="206229" y="42"/>
                    </a:cubicBezTo>
                    <a:lnTo>
                      <a:pt x="26837" y="42"/>
                    </a:lnTo>
                    <a:cubicBezTo>
                      <a:pt x="30031" y="25811"/>
                      <a:pt x="43771" y="49009"/>
                      <a:pt x="64673" y="63918"/>
                    </a:cubicBezTo>
                    <a:lnTo>
                      <a:pt x="596" y="103626"/>
                    </a:lnTo>
                    <a:lnTo>
                      <a:pt x="45840" y="161172"/>
                    </a:lnTo>
                    <a:lnTo>
                      <a:pt x="28874" y="172682"/>
                    </a:lnTo>
                    <a:lnTo>
                      <a:pt x="89726" y="287775"/>
                    </a:lnTo>
                    <a:lnTo>
                      <a:pt x="102394" y="287775"/>
                    </a:lnTo>
                    <a:lnTo>
                      <a:pt x="102394" y="287775"/>
                    </a:lnTo>
                    <a:lnTo>
                      <a:pt x="130672" y="287775"/>
                    </a:lnTo>
                    <a:lnTo>
                      <a:pt x="130672" y="287775"/>
                    </a:lnTo>
                    <a:lnTo>
                      <a:pt x="143341" y="287775"/>
                    </a:lnTo>
                    <a:lnTo>
                      <a:pt x="204193" y="172682"/>
                    </a:lnTo>
                    <a:lnTo>
                      <a:pt x="187227" y="161172"/>
                    </a:lnTo>
                    <a:close/>
                    <a:moveTo>
                      <a:pt x="134631" y="260440"/>
                    </a:moveTo>
                    <a:lnTo>
                      <a:pt x="129654" y="148225"/>
                    </a:lnTo>
                    <a:lnTo>
                      <a:pt x="103413" y="148225"/>
                    </a:lnTo>
                    <a:lnTo>
                      <a:pt x="98436" y="260440"/>
                    </a:lnTo>
                    <a:lnTo>
                      <a:pt x="70159" y="67659"/>
                    </a:lnTo>
                    <a:cubicBezTo>
                      <a:pt x="98640" y="84870"/>
                      <a:pt x="134087" y="84870"/>
                      <a:pt x="162569" y="67659"/>
                    </a:cubicBezTo>
                    <a:close/>
                  </a:path>
                </a:pathLst>
              </a:custGeom>
              <a:solidFill>
                <a:srgbClr val="333F50"/>
              </a:solidFill>
              <a:ln w="9609" cap="flat">
                <a:noFill/>
                <a:prstDash val="solid"/>
                <a:miter/>
              </a:ln>
            </p:spPr>
            <p:txBody>
              <a:bodyPr rtlCol="0" anchor="ctr"/>
              <a:lstStyle/>
              <a:p>
                <a:endParaRPr lang="en-US" dirty="0"/>
              </a:p>
            </p:txBody>
          </p:sp>
        </p:grpSp>
        <p:sp>
          <p:nvSpPr>
            <p:cNvPr id="65" name="Freeform: Shape 64">
              <a:extLst>
                <a:ext uri="{FF2B5EF4-FFF2-40B4-BE49-F238E27FC236}">
                  <a16:creationId xmlns:a16="http://schemas.microsoft.com/office/drawing/2014/main" id="{BCE3164B-1605-400E-B895-E80557435271}"/>
                </a:ext>
              </a:extLst>
            </p:cNvPr>
            <p:cNvSpPr/>
            <p:nvPr/>
          </p:nvSpPr>
          <p:spPr>
            <a:xfrm>
              <a:off x="8877299"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solidFill>
              <a:srgbClr val="FFC000"/>
            </a:solidFill>
            <a:ln w="3175" cap="flat">
              <a:solidFill>
                <a:srgbClr val="000000"/>
              </a:solidFill>
              <a:prstDash val="solid"/>
              <a:miter/>
            </a:ln>
          </p:spPr>
          <p:txBody>
            <a:bodyPr rtlCol="0" anchor="ctr"/>
            <a:lstStyle/>
            <a:p>
              <a:endParaRPr lang="en-US" dirty="0"/>
            </a:p>
          </p:txBody>
        </p:sp>
        <p:sp>
          <p:nvSpPr>
            <p:cNvPr id="66" name="TextBox 65">
              <a:extLst>
                <a:ext uri="{FF2B5EF4-FFF2-40B4-BE49-F238E27FC236}">
                  <a16:creationId xmlns:a16="http://schemas.microsoft.com/office/drawing/2014/main" id="{1A2123FF-9592-49BE-BF37-6138254B8795}"/>
                </a:ext>
              </a:extLst>
            </p:cNvPr>
            <p:cNvSpPr txBox="1"/>
            <p:nvPr/>
          </p:nvSpPr>
          <p:spPr>
            <a:xfrm>
              <a:off x="6830500" y="1982311"/>
              <a:ext cx="2202180" cy="348615"/>
            </a:xfrm>
            <a:prstGeom prst="rect">
              <a:avLst/>
            </a:prstGeom>
            <a:noFill/>
          </p:spPr>
          <p:txBody>
            <a:bodyPr wrap="none" rtlCol="0">
              <a:spAutoFit/>
            </a:bodyPr>
            <a:lstStyle/>
            <a:p>
              <a:pPr algn="l"/>
              <a:r>
                <a:rPr lang="en-US" sz="1800" spc="0" baseline="0" dirty="0">
                  <a:solidFill>
                    <a:srgbClr val="000000"/>
                  </a:solidFill>
                  <a:latin typeface="Arial"/>
                  <a:cs typeface="Arial"/>
                  <a:sym typeface="Arial"/>
                  <a:rtl val="0"/>
                </a:rPr>
                <a:t>Supporting services</a:t>
              </a:r>
            </a:p>
          </p:txBody>
        </p:sp>
        <p:sp>
          <p:nvSpPr>
            <p:cNvPr id="67" name="TextBox 66">
              <a:extLst>
                <a:ext uri="{FF2B5EF4-FFF2-40B4-BE49-F238E27FC236}">
                  <a16:creationId xmlns:a16="http://schemas.microsoft.com/office/drawing/2014/main" id="{651BDDD8-4FDF-43F0-A511-1418BAE16512}"/>
                </a:ext>
              </a:extLst>
            </p:cNvPr>
            <p:cNvSpPr txBox="1"/>
            <p:nvPr/>
          </p:nvSpPr>
          <p:spPr>
            <a:xfrm rot="-5400000">
              <a:off x="8483583" y="3863498"/>
              <a:ext cx="1059180"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Computing</a:t>
              </a:r>
            </a:p>
          </p:txBody>
        </p:sp>
        <p:sp>
          <p:nvSpPr>
            <p:cNvPr id="68" name="Freeform: Shape 67">
              <a:extLst>
                <a:ext uri="{FF2B5EF4-FFF2-40B4-BE49-F238E27FC236}">
                  <a16:creationId xmlns:a16="http://schemas.microsoft.com/office/drawing/2014/main" id="{34A6207D-C454-4413-A316-A751876A8980}"/>
                </a:ext>
              </a:extLst>
            </p:cNvPr>
            <p:cNvSpPr/>
            <p:nvPr/>
          </p:nvSpPr>
          <p:spPr>
            <a:xfrm>
              <a:off x="9172574"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69" name="TextBox 68">
              <a:extLst>
                <a:ext uri="{FF2B5EF4-FFF2-40B4-BE49-F238E27FC236}">
                  <a16:creationId xmlns:a16="http://schemas.microsoft.com/office/drawing/2014/main" id="{F00370A7-FAC1-45D3-A1E7-05DA769BE816}"/>
                </a:ext>
              </a:extLst>
            </p:cNvPr>
            <p:cNvSpPr txBox="1"/>
            <p:nvPr/>
          </p:nvSpPr>
          <p:spPr>
            <a:xfrm rot="16200000">
              <a:off x="8499339" y="3835192"/>
              <a:ext cx="1656223" cy="338554"/>
            </a:xfrm>
            <a:prstGeom prst="rect">
              <a:avLst/>
            </a:prstGeom>
            <a:noFill/>
          </p:spPr>
          <p:txBody>
            <a:bodyPr wrap="none" rtlCol="0">
              <a:spAutoFit/>
            </a:bodyPr>
            <a:lstStyle/>
            <a:p>
              <a:pPr algn="l"/>
              <a:r>
                <a:rPr lang="en-US" sz="1600" spc="0" baseline="0" dirty="0">
                  <a:solidFill>
                    <a:srgbClr val="000000"/>
                  </a:solidFill>
                  <a:latin typeface="Arial"/>
                  <a:cs typeface="Arial"/>
                  <a:sym typeface="Arial"/>
                  <a:rtl val="0"/>
                </a:rPr>
                <a:t>Networking, etc.</a:t>
              </a:r>
              <a:endParaRPr lang="en-US" sz="1425" spc="0" baseline="0" dirty="0">
                <a:solidFill>
                  <a:srgbClr val="000000"/>
                </a:solidFill>
                <a:latin typeface="Arial"/>
                <a:cs typeface="Arial"/>
                <a:sym typeface="Arial"/>
                <a:rtl val="0"/>
              </a:endParaRPr>
            </a:p>
          </p:txBody>
        </p:sp>
      </p:grpSp>
    </p:spTree>
    <p:extLst>
      <p:ext uri="{BB962C8B-B14F-4D97-AF65-F5344CB8AC3E}">
        <p14:creationId xmlns:p14="http://schemas.microsoft.com/office/powerpoint/2010/main" val="3644567886"/>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34ED1-954E-455D-8B57-7EAB05EB97A1}"/>
              </a:ext>
            </a:extLst>
          </p:cNvPr>
          <p:cNvSpPr>
            <a:spLocks noGrp="1"/>
          </p:cNvSpPr>
          <p:nvPr>
            <p:ph type="title"/>
          </p:nvPr>
        </p:nvSpPr>
        <p:spPr/>
        <p:txBody>
          <a:bodyPr/>
          <a:lstStyle/>
          <a:p>
            <a:r>
              <a:rPr lang="en-US" noProof="0" dirty="0"/>
              <a:t>Serverless computing/processing</a:t>
            </a:r>
          </a:p>
        </p:txBody>
      </p:sp>
      <p:sp>
        <p:nvSpPr>
          <p:cNvPr id="3" name="Content Placeholder 2">
            <a:extLst>
              <a:ext uri="{FF2B5EF4-FFF2-40B4-BE49-F238E27FC236}">
                <a16:creationId xmlns:a16="http://schemas.microsoft.com/office/drawing/2014/main" id="{E8CC801A-EBA4-46B7-87EA-20002784E231}"/>
              </a:ext>
            </a:extLst>
          </p:cNvPr>
          <p:cNvSpPr>
            <a:spLocks noGrp="1"/>
          </p:cNvSpPr>
          <p:nvPr>
            <p:ph sz="half" idx="1"/>
          </p:nvPr>
        </p:nvSpPr>
        <p:spPr/>
        <p:txBody>
          <a:bodyPr/>
          <a:lstStyle/>
          <a:p>
            <a:r>
              <a:rPr lang="en-US" noProof="0" dirty="0"/>
              <a:t>AWS Lambda: compose code functions in a loose orchestration</a:t>
            </a:r>
          </a:p>
          <a:p>
            <a:pPr lvl="1"/>
            <a:r>
              <a:rPr lang="en-US" noProof="0" dirty="0"/>
              <a:t>Build modular back-end systems</a:t>
            </a:r>
          </a:p>
          <a:p>
            <a:pPr lvl="1"/>
            <a:r>
              <a:rPr lang="en-US" noProof="0" dirty="0"/>
              <a:t>Event-driven and push-based pipelines</a:t>
            </a:r>
          </a:p>
          <a:p>
            <a:r>
              <a:rPr lang="en-US" noProof="0" dirty="0"/>
              <a:t>With Lambda, you are responsible only for your code (Lambda function)</a:t>
            </a:r>
          </a:p>
          <a:p>
            <a:pPr lvl="1"/>
            <a:r>
              <a:rPr lang="en-US" noProof="0" dirty="0"/>
              <a:t>Lambda manages the compute fleet that offers a balance of memory and CPU</a:t>
            </a:r>
          </a:p>
          <a:p>
            <a:pPr lvl="1"/>
            <a:r>
              <a:rPr lang="en-US" noProof="0" dirty="0"/>
              <a:t>Lambda performs operational and administrative activities on your behalf</a:t>
            </a:r>
          </a:p>
          <a:p>
            <a:pPr lvl="2"/>
            <a:r>
              <a:rPr lang="en-US" noProof="0" dirty="0"/>
              <a:t>Provisioning capacity, monitoring fleet health, applying security patches, etc.</a:t>
            </a:r>
          </a:p>
        </p:txBody>
      </p:sp>
      <p:pic>
        <p:nvPicPr>
          <p:cNvPr id="9" name="Segnaposto contenuto 8">
            <a:extLst>
              <a:ext uri="{FF2B5EF4-FFF2-40B4-BE49-F238E27FC236}">
                <a16:creationId xmlns:a16="http://schemas.microsoft.com/office/drawing/2014/main" id="{1763455F-FF79-4A5A-8583-63D18234E8A8}"/>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159477"/>
            <a:ext cx="5181600" cy="3683634"/>
          </a:xfrm>
        </p:spPr>
      </p:pic>
      <p:sp>
        <p:nvSpPr>
          <p:cNvPr id="4" name="Footer Placeholder 3">
            <a:extLst>
              <a:ext uri="{FF2B5EF4-FFF2-40B4-BE49-F238E27FC236}">
                <a16:creationId xmlns:a16="http://schemas.microsoft.com/office/drawing/2014/main" id="{923E0FC9-DCCD-47AC-96D9-7EE0506E9383}"/>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346F8928-1113-4D3E-BDE1-99F8D1C607EA}"/>
              </a:ext>
            </a:extLst>
          </p:cNvPr>
          <p:cNvSpPr>
            <a:spLocks noGrp="1"/>
          </p:cNvSpPr>
          <p:nvPr>
            <p:ph type="sldNum" sz="quarter" idx="12"/>
          </p:nvPr>
        </p:nvSpPr>
        <p:spPr/>
        <p:txBody>
          <a:bodyPr/>
          <a:lstStyle/>
          <a:p>
            <a:fld id="{5DD6F1BA-2510-46FC-9346-AB1F3CA1593B}" type="slidenum">
              <a:rPr lang="it-IT" smtClean="0"/>
              <a:pPr/>
              <a:t>155</a:t>
            </a:fld>
            <a:endParaRPr lang="it-IT" dirty="0"/>
          </a:p>
        </p:txBody>
      </p:sp>
      <p:sp>
        <p:nvSpPr>
          <p:cNvPr id="7" name="Segnaposto contenuto 6">
            <a:extLst>
              <a:ext uri="{FF2B5EF4-FFF2-40B4-BE49-F238E27FC236}">
                <a16:creationId xmlns:a16="http://schemas.microsoft.com/office/drawing/2014/main" id="{BB8D3A2F-8F35-4264-BC9F-9B263821B083}"/>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796128773"/>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34ED1-954E-455D-8B57-7EAB05EB97A1}"/>
              </a:ext>
            </a:extLst>
          </p:cNvPr>
          <p:cNvSpPr>
            <a:spLocks noGrp="1"/>
          </p:cNvSpPr>
          <p:nvPr>
            <p:ph type="title"/>
          </p:nvPr>
        </p:nvSpPr>
        <p:spPr/>
        <p:txBody>
          <a:bodyPr/>
          <a:lstStyle/>
          <a:p>
            <a:r>
              <a:rPr lang="en-US" noProof="0" dirty="0"/>
              <a:t>Serverless computing (AWS Lambda)</a:t>
            </a:r>
          </a:p>
        </p:txBody>
      </p:sp>
      <p:sp>
        <p:nvSpPr>
          <p:cNvPr id="3" name="Content Placeholder 2">
            <a:extLst>
              <a:ext uri="{FF2B5EF4-FFF2-40B4-BE49-F238E27FC236}">
                <a16:creationId xmlns:a16="http://schemas.microsoft.com/office/drawing/2014/main" id="{E8CC801A-EBA4-46B7-87EA-20002784E231}"/>
              </a:ext>
            </a:extLst>
          </p:cNvPr>
          <p:cNvSpPr>
            <a:spLocks noGrp="1"/>
          </p:cNvSpPr>
          <p:nvPr>
            <p:ph sz="half" idx="1"/>
          </p:nvPr>
        </p:nvSpPr>
        <p:spPr/>
        <p:txBody>
          <a:bodyPr/>
          <a:lstStyle/>
          <a:p>
            <a:r>
              <a:rPr lang="en-US" noProof="0" dirty="0"/>
              <a:t>AWS Lambda</a:t>
            </a:r>
          </a:p>
          <a:p>
            <a:pPr lvl="1"/>
            <a:r>
              <a:rPr lang="en-US" noProof="0" dirty="0"/>
              <a:t>A Lambda function is a granular service</a:t>
            </a:r>
          </a:p>
          <a:p>
            <a:pPr lvl="1"/>
            <a:r>
              <a:rPr lang="en-US" noProof="0" dirty="0"/>
              <a:t>The Lambda runtime invokes a lambda function multiple times in parallel</a:t>
            </a:r>
          </a:p>
          <a:p>
            <a:pPr lvl="1"/>
            <a:r>
              <a:rPr lang="en-US" noProof="0" dirty="0"/>
              <a:t>Compute service that executes code written in JavaScript/Python/C#/Java</a:t>
            </a:r>
          </a:p>
          <a:p>
            <a:pPr lvl="2"/>
            <a:r>
              <a:rPr lang="en-US" noProof="0" dirty="0"/>
              <a:t>Elastic Compute Cloud (EC2) servers run the code (e.g., a Linux server)</a:t>
            </a:r>
          </a:p>
          <a:p>
            <a:pPr lvl="1"/>
            <a:r>
              <a:rPr lang="en-US" noProof="0" dirty="0"/>
              <a:t>A function is `code + configuration + dependencies`</a:t>
            </a:r>
          </a:p>
          <a:p>
            <a:pPr lvl="2"/>
            <a:r>
              <a:rPr lang="en-US" noProof="0" dirty="0"/>
              <a:t>Source code (JARs or DLLs) is zipped up and deployed to a container</a:t>
            </a:r>
          </a:p>
          <a:p>
            <a:pPr lvl="1"/>
            <a:r>
              <a:rPr lang="en-US" noProof="0" dirty="0"/>
              <a:t>Invocation supports push/pull events</a:t>
            </a:r>
          </a:p>
        </p:txBody>
      </p:sp>
      <p:pic>
        <p:nvPicPr>
          <p:cNvPr id="9" name="Segnaposto contenuto 8">
            <a:extLst>
              <a:ext uri="{FF2B5EF4-FFF2-40B4-BE49-F238E27FC236}">
                <a16:creationId xmlns:a16="http://schemas.microsoft.com/office/drawing/2014/main" id="{0CEC74CF-E49D-4E9A-95E5-3C22652D0FF9}"/>
              </a:ext>
            </a:extLst>
          </p:cNvPr>
          <p:cNvPicPr>
            <a:picLocks noGrp="1" noChangeAspect="1"/>
          </p:cNvPicPr>
          <p:nvPr>
            <p:ph sz="half" idx="2"/>
          </p:nvPr>
        </p:nvPicPr>
        <p:blipFill>
          <a:blip r:embed="rId2"/>
          <a:stretch>
            <a:fillRect/>
          </a:stretch>
        </p:blipFill>
        <p:spPr>
          <a:xfrm>
            <a:off x="6172200" y="2995410"/>
            <a:ext cx="5181600" cy="2011767"/>
          </a:xfrm>
        </p:spPr>
      </p:pic>
      <p:sp>
        <p:nvSpPr>
          <p:cNvPr id="4" name="Footer Placeholder 3">
            <a:extLst>
              <a:ext uri="{FF2B5EF4-FFF2-40B4-BE49-F238E27FC236}">
                <a16:creationId xmlns:a16="http://schemas.microsoft.com/office/drawing/2014/main" id="{923E0FC9-DCCD-47AC-96D9-7EE0506E9383}"/>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346F8928-1113-4D3E-BDE1-99F8D1C607EA}"/>
              </a:ext>
            </a:extLst>
          </p:cNvPr>
          <p:cNvSpPr>
            <a:spLocks noGrp="1"/>
          </p:cNvSpPr>
          <p:nvPr>
            <p:ph type="sldNum" sz="quarter" idx="12"/>
          </p:nvPr>
        </p:nvSpPr>
        <p:spPr/>
        <p:txBody>
          <a:bodyPr/>
          <a:lstStyle/>
          <a:p>
            <a:fld id="{5DD6F1BA-2510-46FC-9346-AB1F3CA1593B}" type="slidenum">
              <a:rPr lang="it-IT" smtClean="0"/>
              <a:pPr/>
              <a:t>156</a:t>
            </a:fld>
            <a:endParaRPr lang="it-IT" dirty="0"/>
          </a:p>
        </p:txBody>
      </p:sp>
      <p:sp>
        <p:nvSpPr>
          <p:cNvPr id="7" name="Segnaposto contenuto 6">
            <a:extLst>
              <a:ext uri="{FF2B5EF4-FFF2-40B4-BE49-F238E27FC236}">
                <a16:creationId xmlns:a16="http://schemas.microsoft.com/office/drawing/2014/main" id="{AAD2CBFB-3867-43BD-ACE5-7B6639F20F6C}"/>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072672296"/>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a:xfrm>
            <a:off x="838200" y="365125"/>
            <a:ext cx="10515600" cy="1325563"/>
          </a:xfrm>
        </p:spPr>
        <p:txBody>
          <a:bodyPr/>
          <a:lstStyle/>
          <a:p>
            <a:r>
              <a:rPr lang="en-US" noProof="0" dirty="0"/>
              <a:t>Serverless computing (FaaS)</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idx="1"/>
          </p:nvPr>
        </p:nvSpPr>
        <p:spPr>
          <a:xfrm>
            <a:off x="838200" y="1700499"/>
            <a:ext cx="10515600" cy="4351338"/>
          </a:xfrm>
        </p:spPr>
        <p:txBody>
          <a:bodyPr/>
          <a:lstStyle/>
          <a:p>
            <a:r>
              <a:rPr lang="en-US" noProof="0" dirty="0"/>
              <a:t>FaaS: write single-purpose stateless functions</a:t>
            </a:r>
          </a:p>
          <a:p>
            <a:pPr lvl="1"/>
            <a:r>
              <a:rPr lang="en-US" noProof="0" dirty="0"/>
              <a:t>Keep the single responsibility principle in mind</a:t>
            </a:r>
          </a:p>
          <a:p>
            <a:pPr lvl="1"/>
            <a:r>
              <a:rPr lang="en-US" noProof="0" dirty="0"/>
              <a:t>A function that does just one thing is more testable and robust</a:t>
            </a:r>
          </a:p>
          <a:p>
            <a:pPr lvl="1"/>
            <a:r>
              <a:rPr lang="en-US" noProof="0" dirty="0"/>
              <a:t>A function with a well-defined interface is also more likely to be reused</a:t>
            </a:r>
          </a:p>
          <a:p>
            <a:pPr lvl="1"/>
            <a:r>
              <a:rPr lang="en-US" noProof="0" dirty="0"/>
              <a:t>Code should be created in a stateless style</a:t>
            </a:r>
          </a:p>
          <a:p>
            <a:pPr lvl="2"/>
            <a:r>
              <a:rPr lang="en-US" noProof="0" dirty="0"/>
              <a:t>Statelessness allows scalability</a:t>
            </a:r>
          </a:p>
          <a:p>
            <a:pPr lvl="2"/>
            <a:r>
              <a:rPr lang="en-US" noProof="0" dirty="0"/>
              <a:t>Local resources or processes will not survive along sessions</a:t>
            </a:r>
          </a:p>
          <a:p>
            <a:pPr lvl="1"/>
            <a:r>
              <a:rPr lang="en-US" noProof="0" dirty="0"/>
              <a:t>Functions that terminate sooner are cheaper</a:t>
            </a:r>
          </a:p>
          <a:p>
            <a:pPr lvl="2"/>
            <a:r>
              <a:rPr lang="en-US" noProof="0" dirty="0"/>
              <a:t>E.g., pricing is based on #requests, execution time, and allocated memory</a:t>
            </a:r>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157</a:t>
            </a:fld>
            <a:endParaRPr lang="it-IT" dirty="0"/>
          </a:p>
        </p:txBody>
      </p:sp>
    </p:spTree>
    <p:extLst>
      <p:ext uri="{BB962C8B-B14F-4D97-AF65-F5344CB8AC3E}">
        <p14:creationId xmlns:p14="http://schemas.microsoft.com/office/powerpoint/2010/main" val="4246831721"/>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34ED1-954E-455D-8B57-7EAB05EB97A1}"/>
              </a:ext>
            </a:extLst>
          </p:cNvPr>
          <p:cNvSpPr>
            <a:spLocks noGrp="1"/>
          </p:cNvSpPr>
          <p:nvPr>
            <p:ph type="title"/>
          </p:nvPr>
        </p:nvSpPr>
        <p:spPr/>
        <p:txBody>
          <a:bodyPr/>
          <a:lstStyle/>
          <a:p>
            <a:r>
              <a:rPr lang="en-US" noProof="0" dirty="0"/>
              <a:t>Patterns for data pipelines</a:t>
            </a:r>
          </a:p>
        </p:txBody>
      </p:sp>
      <p:sp>
        <p:nvSpPr>
          <p:cNvPr id="3" name="Content Placeholder 2">
            <a:extLst>
              <a:ext uri="{FF2B5EF4-FFF2-40B4-BE49-F238E27FC236}">
                <a16:creationId xmlns:a16="http://schemas.microsoft.com/office/drawing/2014/main" id="{E8CC801A-EBA4-46B7-87EA-20002784E231}"/>
              </a:ext>
            </a:extLst>
          </p:cNvPr>
          <p:cNvSpPr>
            <a:spLocks noGrp="1"/>
          </p:cNvSpPr>
          <p:nvPr>
            <p:ph sz="half" idx="1"/>
          </p:nvPr>
        </p:nvSpPr>
        <p:spPr/>
        <p:txBody>
          <a:bodyPr/>
          <a:lstStyle/>
          <a:p>
            <a:r>
              <a:rPr lang="en-US" noProof="0" dirty="0"/>
              <a:t>Patterns are architectural solutions to problems in software design</a:t>
            </a:r>
          </a:p>
          <a:p>
            <a:pPr lvl="1"/>
            <a:r>
              <a:rPr lang="en-US" noProof="0" dirty="0"/>
              <a:t>A (design) pattern is a general, best-practice reusable solution to a commonly occurring problem within a given context in software design </a:t>
            </a:r>
          </a:p>
          <a:p>
            <a:pPr lvl="1"/>
            <a:r>
              <a:rPr lang="en-US" noProof="0" dirty="0"/>
              <a:t>It is a template for how to solve a problem in many different situations</a:t>
            </a:r>
          </a:p>
          <a:p>
            <a:r>
              <a:rPr lang="en-US" noProof="0" dirty="0"/>
              <a:t>Patterns for serverless data pipelines</a:t>
            </a:r>
          </a:p>
          <a:p>
            <a:pPr lvl="2"/>
            <a:r>
              <a:rPr lang="en-US" noProof="0" dirty="0"/>
              <a:t>Command pattern</a:t>
            </a:r>
          </a:p>
          <a:p>
            <a:pPr lvl="2"/>
            <a:r>
              <a:rPr lang="en-US" noProof="0" dirty="0"/>
              <a:t>Messaging pattern</a:t>
            </a:r>
          </a:p>
          <a:p>
            <a:pPr lvl="2"/>
            <a:r>
              <a:rPr lang="en-US" noProof="0" dirty="0"/>
              <a:t>Priority queue pattern</a:t>
            </a:r>
          </a:p>
          <a:p>
            <a:pPr lvl="2"/>
            <a:r>
              <a:rPr lang="en-US" noProof="0" dirty="0"/>
              <a:t>Pipes and filters pattern</a:t>
            </a:r>
          </a:p>
        </p:txBody>
      </p:sp>
      <p:sp>
        <p:nvSpPr>
          <p:cNvPr id="4" name="Footer Placeholder 3">
            <a:extLst>
              <a:ext uri="{FF2B5EF4-FFF2-40B4-BE49-F238E27FC236}">
                <a16:creationId xmlns:a16="http://schemas.microsoft.com/office/drawing/2014/main" id="{923E0FC9-DCCD-47AC-96D9-7EE0506E9383}"/>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346F8928-1113-4D3E-BDE1-99F8D1C607EA}"/>
              </a:ext>
            </a:extLst>
          </p:cNvPr>
          <p:cNvSpPr>
            <a:spLocks noGrp="1"/>
          </p:cNvSpPr>
          <p:nvPr>
            <p:ph type="sldNum" sz="quarter" idx="12"/>
          </p:nvPr>
        </p:nvSpPr>
        <p:spPr/>
        <p:txBody>
          <a:bodyPr/>
          <a:lstStyle/>
          <a:p>
            <a:fld id="{5DD6F1BA-2510-46FC-9346-AB1F3CA1593B}" type="slidenum">
              <a:rPr lang="it-IT" smtClean="0"/>
              <a:pPr/>
              <a:t>158</a:t>
            </a:fld>
            <a:endParaRPr lang="it-IT" dirty="0"/>
          </a:p>
        </p:txBody>
      </p:sp>
      <p:sp>
        <p:nvSpPr>
          <p:cNvPr id="9" name="Content Placeholder 8">
            <a:extLst>
              <a:ext uri="{FF2B5EF4-FFF2-40B4-BE49-F238E27FC236}">
                <a16:creationId xmlns:a16="http://schemas.microsoft.com/office/drawing/2014/main" id="{703FC2D9-C982-40BE-AF67-5FA83AA02894}"/>
              </a:ext>
            </a:extLst>
          </p:cNvPr>
          <p:cNvSpPr>
            <a:spLocks noGrp="1"/>
          </p:cNvSpPr>
          <p:nvPr>
            <p:ph idx="13"/>
          </p:nvPr>
        </p:nvSpPr>
        <p:spPr/>
        <p:txBody>
          <a:bodyPr/>
          <a:lstStyle/>
          <a:p>
            <a:r>
              <a:rPr lang="en-US" noProof="0" dirty="0">
                <a:hlinkClick r:id="rId2"/>
              </a:rPr>
              <a:t>https://www.manning.com/books/aws-lambda-in-action</a:t>
            </a:r>
            <a:r>
              <a:rPr lang="en-US" noProof="0" dirty="0"/>
              <a:t> </a:t>
            </a:r>
          </a:p>
        </p:txBody>
      </p:sp>
      <p:pic>
        <p:nvPicPr>
          <p:cNvPr id="10" name="Content Placeholder 9" descr="A person in a garment&#10;&#10;Description automatically generated with low confidence">
            <a:extLst>
              <a:ext uri="{FF2B5EF4-FFF2-40B4-BE49-F238E27FC236}">
                <a16:creationId xmlns:a16="http://schemas.microsoft.com/office/drawing/2014/main" id="{84580492-D0F2-4397-9EC0-A94C985AAA6F}"/>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7026324" y="1834334"/>
            <a:ext cx="3473351" cy="4351338"/>
          </a:xfrm>
          <a:prstGeom prst="rect">
            <a:avLst/>
          </a:prstGeom>
        </p:spPr>
      </p:pic>
    </p:spTree>
    <p:extLst>
      <p:ext uri="{BB962C8B-B14F-4D97-AF65-F5344CB8AC3E}">
        <p14:creationId xmlns:p14="http://schemas.microsoft.com/office/powerpoint/2010/main" val="2048487108"/>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34ED1-954E-455D-8B57-7EAB05EB97A1}"/>
              </a:ext>
            </a:extLst>
          </p:cNvPr>
          <p:cNvSpPr>
            <a:spLocks noGrp="1"/>
          </p:cNvSpPr>
          <p:nvPr>
            <p:ph type="title"/>
          </p:nvPr>
        </p:nvSpPr>
        <p:spPr/>
        <p:txBody>
          <a:bodyPr/>
          <a:lstStyle/>
          <a:p>
            <a:r>
              <a:rPr lang="en-US" noProof="0" dirty="0"/>
              <a:t>Command pattern</a:t>
            </a:r>
          </a:p>
        </p:txBody>
      </p:sp>
      <p:sp>
        <p:nvSpPr>
          <p:cNvPr id="3" name="Content Placeholder 2">
            <a:extLst>
              <a:ext uri="{FF2B5EF4-FFF2-40B4-BE49-F238E27FC236}">
                <a16:creationId xmlns:a16="http://schemas.microsoft.com/office/drawing/2014/main" id="{E8CC801A-EBA4-46B7-87EA-20002784E231}"/>
              </a:ext>
            </a:extLst>
          </p:cNvPr>
          <p:cNvSpPr>
            <a:spLocks noGrp="1"/>
          </p:cNvSpPr>
          <p:nvPr>
            <p:ph sz="half" idx="1"/>
          </p:nvPr>
        </p:nvSpPr>
        <p:spPr/>
        <p:txBody>
          <a:bodyPr/>
          <a:lstStyle/>
          <a:p>
            <a:r>
              <a:rPr lang="en-US" noProof="0" dirty="0"/>
              <a:t>Command pattern</a:t>
            </a:r>
          </a:p>
          <a:p>
            <a:pPr lvl="1"/>
            <a:r>
              <a:rPr lang="en-US" noProof="0" dirty="0"/>
              <a:t>A behavioral design pattern in which an object is used to encapsulate the information needed to perform an action or trigger an event</a:t>
            </a:r>
          </a:p>
          <a:p>
            <a:r>
              <a:rPr lang="en-US" noProof="0" dirty="0"/>
              <a:t>Encapsulate a request as an object </a:t>
            </a:r>
          </a:p>
          <a:p>
            <a:pPr lvl="1"/>
            <a:r>
              <a:rPr lang="en-US" noProof="0" dirty="0"/>
              <a:t>Issue requests to objects without knowing anything about the operation being requested or the receiver</a:t>
            </a:r>
          </a:p>
        </p:txBody>
      </p:sp>
      <p:pic>
        <p:nvPicPr>
          <p:cNvPr id="13" name="Content Placeholder 12" descr="Diagram&#10;&#10;Description automatically generated">
            <a:extLst>
              <a:ext uri="{FF2B5EF4-FFF2-40B4-BE49-F238E27FC236}">
                <a16:creationId xmlns:a16="http://schemas.microsoft.com/office/drawing/2014/main" id="{B9D219A2-AE18-4AF0-98A7-BB85C0CD65ED}"/>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757429"/>
            <a:ext cx="5181600" cy="2487730"/>
          </a:xfrm>
          <a:prstGeom prst="rect">
            <a:avLst/>
          </a:prstGeom>
        </p:spPr>
      </p:pic>
      <p:sp>
        <p:nvSpPr>
          <p:cNvPr id="4" name="Footer Placeholder 3">
            <a:extLst>
              <a:ext uri="{FF2B5EF4-FFF2-40B4-BE49-F238E27FC236}">
                <a16:creationId xmlns:a16="http://schemas.microsoft.com/office/drawing/2014/main" id="{923E0FC9-DCCD-47AC-96D9-7EE0506E9383}"/>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346F8928-1113-4D3E-BDE1-99F8D1C607EA}"/>
              </a:ext>
            </a:extLst>
          </p:cNvPr>
          <p:cNvSpPr>
            <a:spLocks noGrp="1"/>
          </p:cNvSpPr>
          <p:nvPr>
            <p:ph type="sldNum" sz="quarter" idx="12"/>
          </p:nvPr>
        </p:nvSpPr>
        <p:spPr/>
        <p:txBody>
          <a:bodyPr/>
          <a:lstStyle/>
          <a:p>
            <a:fld id="{5DD6F1BA-2510-46FC-9346-AB1F3CA1593B}" type="slidenum">
              <a:rPr lang="it-IT" smtClean="0"/>
              <a:pPr/>
              <a:t>159</a:t>
            </a:fld>
            <a:endParaRPr lang="it-IT" dirty="0"/>
          </a:p>
        </p:txBody>
      </p:sp>
      <p:sp>
        <p:nvSpPr>
          <p:cNvPr id="6" name="Content Placeholder 5">
            <a:extLst>
              <a:ext uri="{FF2B5EF4-FFF2-40B4-BE49-F238E27FC236}">
                <a16:creationId xmlns:a16="http://schemas.microsoft.com/office/drawing/2014/main" id="{163D6E84-B6C1-4FFA-B54D-D45AC33DBC85}"/>
              </a:ext>
            </a:extLst>
          </p:cNvPr>
          <p:cNvSpPr>
            <a:spLocks noGrp="1"/>
          </p:cNvSpPr>
          <p:nvPr>
            <p:ph idx="13"/>
          </p:nvPr>
        </p:nvSpPr>
        <p:spPr/>
        <p:txBody>
          <a:bodyPr/>
          <a:lstStyle/>
          <a:p>
            <a:r>
              <a:rPr lang="en-US" noProof="0" dirty="0">
                <a:hlinkClick r:id="rId3"/>
              </a:rPr>
              <a:t>https://aws.amazon.com/api-gateway</a:t>
            </a:r>
            <a:r>
              <a:rPr lang="en-US" noProof="0" dirty="0"/>
              <a:t> </a:t>
            </a:r>
          </a:p>
        </p:txBody>
      </p:sp>
    </p:spTree>
    <p:extLst>
      <p:ext uri="{BB962C8B-B14F-4D97-AF65-F5344CB8AC3E}">
        <p14:creationId xmlns:p14="http://schemas.microsoft.com/office/powerpoint/2010/main" val="37452443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E31ECD0-6907-CA50-16FD-3C869075325D}"/>
              </a:ext>
            </a:extLst>
          </p:cNvPr>
          <p:cNvSpPr>
            <a:spLocks noGrp="1"/>
          </p:cNvSpPr>
          <p:nvPr>
            <p:ph type="title"/>
          </p:nvPr>
        </p:nvSpPr>
        <p:spPr/>
        <p:txBody>
          <a:bodyPr/>
          <a:lstStyle/>
          <a:p>
            <a:r>
              <a:rPr lang="en-US" noProof="0" dirty="0"/>
              <a:t>How did we get here?</a:t>
            </a:r>
          </a:p>
        </p:txBody>
      </p:sp>
      <p:pic>
        <p:nvPicPr>
          <p:cNvPr id="8" name="Segnaposto contenuto 7">
            <a:extLst>
              <a:ext uri="{FF2B5EF4-FFF2-40B4-BE49-F238E27FC236}">
                <a16:creationId xmlns:a16="http://schemas.microsoft.com/office/drawing/2014/main" id="{6ECD84C2-536E-D6A2-89EB-D85D93C4828E}"/>
              </a:ext>
            </a:extLst>
          </p:cNvPr>
          <p:cNvPicPr>
            <a:picLocks noGrp="1" noChangeAspect="1"/>
          </p:cNvPicPr>
          <p:nvPr>
            <p:ph idx="1"/>
          </p:nvPr>
        </p:nvPicPr>
        <p:blipFill>
          <a:blip r:embed="rId2"/>
          <a:stretch>
            <a:fillRect/>
          </a:stretch>
        </p:blipFill>
        <p:spPr>
          <a:xfrm>
            <a:off x="2314380" y="1977134"/>
            <a:ext cx="7563239" cy="3797495"/>
          </a:xfrm>
        </p:spPr>
      </p:pic>
      <p:sp>
        <p:nvSpPr>
          <p:cNvPr id="4" name="Segnaposto piè di pagina 3">
            <a:extLst>
              <a:ext uri="{FF2B5EF4-FFF2-40B4-BE49-F238E27FC236}">
                <a16:creationId xmlns:a16="http://schemas.microsoft.com/office/drawing/2014/main" id="{FA5943AD-E712-CDD9-8E7A-2F5135229EC2}"/>
              </a:ext>
            </a:extLst>
          </p:cNvPr>
          <p:cNvSpPr>
            <a:spLocks noGrp="1"/>
          </p:cNvSpPr>
          <p:nvPr>
            <p:ph type="ftr" sz="quarter" idx="11"/>
          </p:nvPr>
        </p:nvSpPr>
        <p:spPr/>
        <p:txBody>
          <a:bodyPr/>
          <a:lstStyle/>
          <a:p>
            <a:pPr algn="l"/>
            <a:r>
              <a:rPr lang="en-US" dirty="0"/>
              <a:t>Matteo Francia – University of Bologna</a:t>
            </a:r>
          </a:p>
        </p:txBody>
      </p:sp>
      <p:sp>
        <p:nvSpPr>
          <p:cNvPr id="5" name="Segnaposto numero diapositiva 4">
            <a:extLst>
              <a:ext uri="{FF2B5EF4-FFF2-40B4-BE49-F238E27FC236}">
                <a16:creationId xmlns:a16="http://schemas.microsoft.com/office/drawing/2014/main" id="{8F728AB0-AAFA-D384-F8F4-6E4DCA31249E}"/>
              </a:ext>
            </a:extLst>
          </p:cNvPr>
          <p:cNvSpPr>
            <a:spLocks noGrp="1"/>
          </p:cNvSpPr>
          <p:nvPr>
            <p:ph type="sldNum" sz="quarter" idx="12"/>
          </p:nvPr>
        </p:nvSpPr>
        <p:spPr/>
        <p:txBody>
          <a:bodyPr/>
          <a:lstStyle/>
          <a:p>
            <a:fld id="{5DD6F1BA-2510-46FC-9346-AB1F3CA1593B}" type="slidenum">
              <a:rPr lang="en-US" smtClean="0"/>
              <a:t>16</a:t>
            </a:fld>
            <a:endParaRPr lang="en-US" dirty="0"/>
          </a:p>
        </p:txBody>
      </p:sp>
      <p:sp>
        <p:nvSpPr>
          <p:cNvPr id="6" name="Segnaposto contenuto 5">
            <a:extLst>
              <a:ext uri="{FF2B5EF4-FFF2-40B4-BE49-F238E27FC236}">
                <a16:creationId xmlns:a16="http://schemas.microsoft.com/office/drawing/2014/main" id="{9B53553A-E89C-F310-214B-FD604998BB6A}"/>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39892197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34ED1-954E-455D-8B57-7EAB05EB97A1}"/>
              </a:ext>
            </a:extLst>
          </p:cNvPr>
          <p:cNvSpPr>
            <a:spLocks noGrp="1"/>
          </p:cNvSpPr>
          <p:nvPr>
            <p:ph type="title"/>
          </p:nvPr>
        </p:nvSpPr>
        <p:spPr>
          <a:xfrm>
            <a:off x="838200" y="365125"/>
            <a:ext cx="10515600" cy="1325563"/>
          </a:xfrm>
        </p:spPr>
        <p:txBody>
          <a:bodyPr/>
          <a:lstStyle/>
          <a:p>
            <a:pPr lvl="2"/>
            <a:r>
              <a:rPr lang="en-US" sz="4800" noProof="0" dirty="0">
                <a:latin typeface="Helvetica" panose="020B0604020202020204" pitchFamily="34" charset="0"/>
                <a:cs typeface="Helvetica" panose="020B0604020202020204" pitchFamily="34" charset="0"/>
              </a:rPr>
              <a:t>Pipes and filters pattern</a:t>
            </a:r>
          </a:p>
        </p:txBody>
      </p:sp>
      <p:sp>
        <p:nvSpPr>
          <p:cNvPr id="3" name="Content Placeholder 2">
            <a:extLst>
              <a:ext uri="{FF2B5EF4-FFF2-40B4-BE49-F238E27FC236}">
                <a16:creationId xmlns:a16="http://schemas.microsoft.com/office/drawing/2014/main" id="{E8CC801A-EBA4-46B7-87EA-20002784E231}"/>
              </a:ext>
            </a:extLst>
          </p:cNvPr>
          <p:cNvSpPr>
            <a:spLocks noGrp="1"/>
          </p:cNvSpPr>
          <p:nvPr>
            <p:ph sz="half" idx="1"/>
          </p:nvPr>
        </p:nvSpPr>
        <p:spPr>
          <a:xfrm>
            <a:off x="838200" y="1825625"/>
            <a:ext cx="5181600" cy="4351338"/>
          </a:xfrm>
        </p:spPr>
        <p:txBody>
          <a:bodyPr/>
          <a:lstStyle/>
          <a:p>
            <a:r>
              <a:rPr lang="en-US" noProof="0" dirty="0"/>
              <a:t>Decompose a complex processing task into a sequence of manageable services</a:t>
            </a:r>
          </a:p>
          <a:p>
            <a:pPr lvl="1"/>
            <a:r>
              <a:rPr lang="en-US" noProof="0" dirty="0"/>
              <a:t>Components designed to transform data are referred to as filters</a:t>
            </a:r>
          </a:p>
          <a:p>
            <a:pPr lvl="1"/>
            <a:r>
              <a:rPr lang="en-US" noProof="0" dirty="0"/>
              <a:t>Connectors that pass data between components are referred to as pipes</a:t>
            </a:r>
          </a:p>
        </p:txBody>
      </p:sp>
      <p:pic>
        <p:nvPicPr>
          <p:cNvPr id="12" name="Content Placeholder 11" descr="Diagram&#10;&#10;Description automatically generated">
            <a:extLst>
              <a:ext uri="{FF2B5EF4-FFF2-40B4-BE49-F238E27FC236}">
                <a16:creationId xmlns:a16="http://schemas.microsoft.com/office/drawing/2014/main" id="{B3084D91-9326-45BD-9B7B-90D698E6D7BE}"/>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831480"/>
            <a:ext cx="5181600" cy="2339627"/>
          </a:xfrm>
        </p:spPr>
      </p:pic>
      <p:sp>
        <p:nvSpPr>
          <p:cNvPr id="4" name="Footer Placeholder 3">
            <a:extLst>
              <a:ext uri="{FF2B5EF4-FFF2-40B4-BE49-F238E27FC236}">
                <a16:creationId xmlns:a16="http://schemas.microsoft.com/office/drawing/2014/main" id="{923E0FC9-DCCD-47AC-96D9-7EE0506E9383}"/>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346F8928-1113-4D3E-BDE1-99F8D1C607EA}"/>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160</a:t>
            </a:fld>
            <a:endParaRPr lang="it-IT" dirty="0"/>
          </a:p>
        </p:txBody>
      </p:sp>
    </p:spTree>
    <p:extLst>
      <p:ext uri="{BB962C8B-B14F-4D97-AF65-F5344CB8AC3E}">
        <p14:creationId xmlns:p14="http://schemas.microsoft.com/office/powerpoint/2010/main" val="1898140101"/>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34ED1-954E-455D-8B57-7EAB05EB97A1}"/>
              </a:ext>
            </a:extLst>
          </p:cNvPr>
          <p:cNvSpPr>
            <a:spLocks noGrp="1"/>
          </p:cNvSpPr>
          <p:nvPr>
            <p:ph type="title"/>
          </p:nvPr>
        </p:nvSpPr>
        <p:spPr>
          <a:xfrm>
            <a:off x="838200" y="365125"/>
            <a:ext cx="10515600" cy="1325563"/>
          </a:xfrm>
        </p:spPr>
        <p:txBody>
          <a:bodyPr/>
          <a:lstStyle/>
          <a:p>
            <a:pPr lvl="2"/>
            <a:r>
              <a:rPr lang="en-US" sz="4800" noProof="0" dirty="0">
                <a:latin typeface="Helvetica" panose="020B0604020202020204" pitchFamily="34" charset="0"/>
                <a:cs typeface="Helvetica" panose="020B0604020202020204" pitchFamily="34" charset="0"/>
              </a:rPr>
              <a:t>Messaging pattern</a:t>
            </a:r>
          </a:p>
        </p:txBody>
      </p:sp>
      <p:sp>
        <p:nvSpPr>
          <p:cNvPr id="3" name="Content Placeholder 2">
            <a:extLst>
              <a:ext uri="{FF2B5EF4-FFF2-40B4-BE49-F238E27FC236}">
                <a16:creationId xmlns:a16="http://schemas.microsoft.com/office/drawing/2014/main" id="{E8CC801A-EBA4-46B7-87EA-20002784E231}"/>
              </a:ext>
            </a:extLst>
          </p:cNvPr>
          <p:cNvSpPr>
            <a:spLocks noGrp="1"/>
          </p:cNvSpPr>
          <p:nvPr>
            <p:ph sz="half" idx="1"/>
          </p:nvPr>
        </p:nvSpPr>
        <p:spPr>
          <a:xfrm>
            <a:off x="838200" y="1825625"/>
            <a:ext cx="5181600" cy="4351338"/>
          </a:xfrm>
        </p:spPr>
        <p:txBody>
          <a:bodyPr/>
          <a:lstStyle/>
          <a:p>
            <a:r>
              <a:rPr lang="en-US" noProof="0" dirty="0"/>
              <a:t>Messaging pattern </a:t>
            </a:r>
          </a:p>
          <a:p>
            <a:pPr lvl="1"/>
            <a:r>
              <a:rPr lang="en-US" noProof="0" dirty="0"/>
              <a:t>Describes how two different parts of a message passing system connect and communicate with each other </a:t>
            </a:r>
          </a:p>
          <a:p>
            <a:r>
              <a:rPr lang="en-US" noProof="0" dirty="0"/>
              <a:t>Decouple services from direct dependence and allow storage of events in a queue</a:t>
            </a:r>
          </a:p>
          <a:p>
            <a:pPr lvl="1"/>
            <a:r>
              <a:rPr lang="en-US" noProof="0" dirty="0"/>
              <a:t>Reliability: if the consuming service goes offline, messages are retained in the queue and can still be processed</a:t>
            </a:r>
          </a:p>
          <a:p>
            <a:pPr lvl="1"/>
            <a:r>
              <a:rPr lang="en-US" noProof="0" dirty="0"/>
              <a:t>A message queue can have a single sender/receiver or multiple senders/receivers</a:t>
            </a:r>
          </a:p>
        </p:txBody>
      </p:sp>
      <p:pic>
        <p:nvPicPr>
          <p:cNvPr id="21" name="Content Placeholder 20" descr="Diagram&#10;&#10;Description automatically generated">
            <a:extLst>
              <a:ext uri="{FF2B5EF4-FFF2-40B4-BE49-F238E27FC236}">
                <a16:creationId xmlns:a16="http://schemas.microsoft.com/office/drawing/2014/main" id="{73671EB4-9FFD-466F-AE2E-099F8E3C89EB}"/>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940002"/>
            <a:ext cx="5181600" cy="2122583"/>
          </a:xfrm>
        </p:spPr>
      </p:pic>
      <p:sp>
        <p:nvSpPr>
          <p:cNvPr id="4" name="Footer Placeholder 3">
            <a:extLst>
              <a:ext uri="{FF2B5EF4-FFF2-40B4-BE49-F238E27FC236}">
                <a16:creationId xmlns:a16="http://schemas.microsoft.com/office/drawing/2014/main" id="{923E0FC9-DCCD-47AC-96D9-7EE0506E9383}"/>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346F8928-1113-4D3E-BDE1-99F8D1C607EA}"/>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161</a:t>
            </a:fld>
            <a:endParaRPr lang="it-IT" dirty="0"/>
          </a:p>
        </p:txBody>
      </p:sp>
    </p:spTree>
    <p:extLst>
      <p:ext uri="{BB962C8B-B14F-4D97-AF65-F5344CB8AC3E}">
        <p14:creationId xmlns:p14="http://schemas.microsoft.com/office/powerpoint/2010/main" val="2144917700"/>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34ED1-954E-455D-8B57-7EAB05EB97A1}"/>
              </a:ext>
            </a:extLst>
          </p:cNvPr>
          <p:cNvSpPr>
            <a:spLocks noGrp="1"/>
          </p:cNvSpPr>
          <p:nvPr>
            <p:ph type="title"/>
          </p:nvPr>
        </p:nvSpPr>
        <p:spPr>
          <a:xfrm>
            <a:off x="838200" y="365125"/>
            <a:ext cx="10515600" cy="1325563"/>
          </a:xfrm>
        </p:spPr>
        <p:txBody>
          <a:bodyPr/>
          <a:lstStyle/>
          <a:p>
            <a:pPr lvl="2"/>
            <a:r>
              <a:rPr lang="en-US" sz="4800" noProof="0" dirty="0">
                <a:latin typeface="Helvetica" panose="020B0604020202020204" pitchFamily="34" charset="0"/>
                <a:cs typeface="Helvetica" panose="020B0604020202020204" pitchFamily="34" charset="0"/>
              </a:rPr>
              <a:t>Priority queue pattern</a:t>
            </a:r>
          </a:p>
        </p:txBody>
      </p:sp>
      <p:sp>
        <p:nvSpPr>
          <p:cNvPr id="3" name="Content Placeholder 2">
            <a:extLst>
              <a:ext uri="{FF2B5EF4-FFF2-40B4-BE49-F238E27FC236}">
                <a16:creationId xmlns:a16="http://schemas.microsoft.com/office/drawing/2014/main" id="{E8CC801A-EBA4-46B7-87EA-20002784E231}"/>
              </a:ext>
            </a:extLst>
          </p:cNvPr>
          <p:cNvSpPr>
            <a:spLocks noGrp="1"/>
          </p:cNvSpPr>
          <p:nvPr>
            <p:ph sz="half" idx="1"/>
          </p:nvPr>
        </p:nvSpPr>
        <p:spPr>
          <a:xfrm>
            <a:off x="838200" y="1825625"/>
            <a:ext cx="5181600" cy="4351338"/>
          </a:xfrm>
        </p:spPr>
        <p:txBody>
          <a:bodyPr/>
          <a:lstStyle/>
          <a:p>
            <a:r>
              <a:rPr lang="en-US" noProof="0" dirty="0"/>
              <a:t>Decouple and prioritize requests sent to services</a:t>
            </a:r>
          </a:p>
          <a:p>
            <a:pPr lvl="1"/>
            <a:r>
              <a:rPr lang="en-US" noProof="0" dirty="0"/>
              <a:t>Requests with a higher priority are received and processed more quickly than those with a lower priority</a:t>
            </a:r>
          </a:p>
          <a:p>
            <a:pPr lvl="1"/>
            <a:r>
              <a:rPr lang="en-US" noProof="0" dirty="0"/>
              <a:t>Useful in applications that offer different service level guarantees</a:t>
            </a:r>
          </a:p>
          <a:p>
            <a:r>
              <a:rPr lang="en-US" noProof="0" dirty="0"/>
              <a:t>Control how and when messages are dealt with</a:t>
            </a:r>
          </a:p>
          <a:p>
            <a:pPr lvl="1"/>
            <a:r>
              <a:rPr lang="en-US" noProof="0" dirty="0"/>
              <a:t>Different queues, topics, or streams to feed messages to your functions</a:t>
            </a:r>
          </a:p>
          <a:p>
            <a:pPr lvl="1"/>
            <a:r>
              <a:rPr lang="en-US" noProof="0" dirty="0"/>
              <a:t>High-priority messages go through expensive services with more capacity</a:t>
            </a:r>
          </a:p>
        </p:txBody>
      </p:sp>
      <p:pic>
        <p:nvPicPr>
          <p:cNvPr id="12" name="Content Placeholder 11" descr="Diagram&#10;&#10;Description automatically generated">
            <a:extLst>
              <a:ext uri="{FF2B5EF4-FFF2-40B4-BE49-F238E27FC236}">
                <a16:creationId xmlns:a16="http://schemas.microsoft.com/office/drawing/2014/main" id="{64E2EB57-7AFE-4671-BE34-77F9AED10B5C}"/>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237789"/>
            <a:ext cx="5181600" cy="3527010"/>
          </a:xfrm>
        </p:spPr>
      </p:pic>
      <p:sp>
        <p:nvSpPr>
          <p:cNvPr id="4" name="Footer Placeholder 3">
            <a:extLst>
              <a:ext uri="{FF2B5EF4-FFF2-40B4-BE49-F238E27FC236}">
                <a16:creationId xmlns:a16="http://schemas.microsoft.com/office/drawing/2014/main" id="{923E0FC9-DCCD-47AC-96D9-7EE0506E9383}"/>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346F8928-1113-4D3E-BDE1-99F8D1C607EA}"/>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162</a:t>
            </a:fld>
            <a:endParaRPr lang="it-IT" dirty="0"/>
          </a:p>
        </p:txBody>
      </p:sp>
    </p:spTree>
    <p:extLst>
      <p:ext uri="{BB962C8B-B14F-4D97-AF65-F5344CB8AC3E}">
        <p14:creationId xmlns:p14="http://schemas.microsoft.com/office/powerpoint/2010/main" val="2996973830"/>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a:xfrm>
            <a:off x="838200" y="365125"/>
            <a:ext cx="10515600" cy="1325563"/>
          </a:xfrm>
        </p:spPr>
        <p:txBody>
          <a:bodyPr/>
          <a:lstStyle/>
          <a:p>
            <a:r>
              <a:rPr lang="en-US" noProof="0" dirty="0"/>
              <a:t>A tentative organization</a:t>
            </a:r>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163</a:t>
            </a:fld>
            <a:endParaRPr lang="it-IT" dirty="0"/>
          </a:p>
        </p:txBody>
      </p:sp>
      <p:grpSp>
        <p:nvGrpSpPr>
          <p:cNvPr id="3" name="Segnaposto contenuto 9">
            <a:extLst>
              <a:ext uri="{FF2B5EF4-FFF2-40B4-BE49-F238E27FC236}">
                <a16:creationId xmlns:a16="http://schemas.microsoft.com/office/drawing/2014/main" id="{4C912274-53AB-4747-8AB2-F268FA4BF62B}"/>
              </a:ext>
            </a:extLst>
          </p:cNvPr>
          <p:cNvGrpSpPr/>
          <p:nvPr/>
        </p:nvGrpSpPr>
        <p:grpSpPr>
          <a:xfrm>
            <a:off x="2677762" y="1982311"/>
            <a:ext cx="6818966" cy="3822382"/>
            <a:chOff x="2677762" y="1982311"/>
            <a:chExt cx="6818966" cy="3822382"/>
          </a:xfrm>
        </p:grpSpPr>
        <p:sp>
          <p:nvSpPr>
            <p:cNvPr id="53" name="Freeform: Shape 52">
              <a:extLst>
                <a:ext uri="{FF2B5EF4-FFF2-40B4-BE49-F238E27FC236}">
                  <a16:creationId xmlns:a16="http://schemas.microsoft.com/office/drawing/2014/main" id="{1200FFBC-29EF-40CF-A591-D69BA37FFAF1}"/>
                </a:ext>
              </a:extLst>
            </p:cNvPr>
            <p:cNvSpPr/>
            <p:nvPr/>
          </p:nvSpPr>
          <p:spPr>
            <a:xfrm>
              <a:off x="7372349" y="2328068"/>
              <a:ext cx="1504950" cy="3467100"/>
            </a:xfrm>
            <a:custGeom>
              <a:avLst/>
              <a:gdLst>
                <a:gd name="connsiteX0" fmla="*/ -209 w 1504950"/>
                <a:gd name="connsiteY0" fmla="*/ -158 h 3467100"/>
                <a:gd name="connsiteX1" fmla="*/ 1504741 w 1504950"/>
                <a:gd name="connsiteY1" fmla="*/ -158 h 3467100"/>
                <a:gd name="connsiteX2" fmla="*/ 1504741 w 1504950"/>
                <a:gd name="connsiteY2" fmla="*/ 3466942 h 3467100"/>
                <a:gd name="connsiteX3" fmla="*/ -209 w 1504950"/>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504950" h="3467100">
                  <a:moveTo>
                    <a:pt x="-209" y="-158"/>
                  </a:moveTo>
                  <a:lnTo>
                    <a:pt x="1504741" y="-158"/>
                  </a:lnTo>
                  <a:lnTo>
                    <a:pt x="1504741" y="3466942"/>
                  </a:lnTo>
                  <a:lnTo>
                    <a:pt x="-209" y="3466942"/>
                  </a:lnTo>
                  <a:close/>
                </a:path>
              </a:pathLst>
            </a:custGeom>
            <a:solidFill>
              <a:srgbClr val="FFC000"/>
            </a:solidFill>
            <a:ln w="3175" cap="flat">
              <a:solidFill>
                <a:srgbClr val="000000"/>
              </a:solid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BCE3164B-1605-400E-B895-E80557435271}"/>
                </a:ext>
              </a:extLst>
            </p:cNvPr>
            <p:cNvSpPr/>
            <p:nvPr/>
          </p:nvSpPr>
          <p:spPr>
            <a:xfrm>
              <a:off x="8877299"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6" name="Freeform: Shape 5">
              <a:extLst>
                <a:ext uri="{FF2B5EF4-FFF2-40B4-BE49-F238E27FC236}">
                  <a16:creationId xmlns:a16="http://schemas.microsoft.com/office/drawing/2014/main" id="{5DE105E6-6ED9-4E3B-84B6-2C90A13F23A7}"/>
                </a:ext>
              </a:extLst>
            </p:cNvPr>
            <p:cNvSpPr/>
            <p:nvPr/>
          </p:nvSpPr>
          <p:spPr>
            <a:xfrm>
              <a:off x="2686049" y="4909343"/>
              <a:ext cx="2657475" cy="895350"/>
            </a:xfrm>
            <a:custGeom>
              <a:avLst/>
              <a:gdLst>
                <a:gd name="connsiteX0" fmla="*/ -209 w 2657475"/>
                <a:gd name="connsiteY0" fmla="*/ -158 h 895350"/>
                <a:gd name="connsiteX1" fmla="*/ 2657266 w 2657475"/>
                <a:gd name="connsiteY1" fmla="*/ -158 h 895350"/>
                <a:gd name="connsiteX2" fmla="*/ 2657266 w 2657475"/>
                <a:gd name="connsiteY2" fmla="*/ 895192 h 895350"/>
                <a:gd name="connsiteX3" fmla="*/ -209 w 2657475"/>
                <a:gd name="connsiteY3" fmla="*/ 895192 h 895350"/>
              </a:gdLst>
              <a:ahLst/>
              <a:cxnLst>
                <a:cxn ang="0">
                  <a:pos x="connsiteX0" y="connsiteY0"/>
                </a:cxn>
                <a:cxn ang="0">
                  <a:pos x="connsiteX1" y="connsiteY1"/>
                </a:cxn>
                <a:cxn ang="0">
                  <a:pos x="connsiteX2" y="connsiteY2"/>
                </a:cxn>
                <a:cxn ang="0">
                  <a:pos x="connsiteX3" y="connsiteY3"/>
                </a:cxn>
              </a:cxnLst>
              <a:rect l="l" t="t" r="r" b="b"/>
              <a:pathLst>
                <a:path w="2657475" h="895350">
                  <a:moveTo>
                    <a:pt x="-209" y="-158"/>
                  </a:moveTo>
                  <a:lnTo>
                    <a:pt x="2657266" y="-158"/>
                  </a:lnTo>
                  <a:lnTo>
                    <a:pt x="2657266" y="895192"/>
                  </a:lnTo>
                  <a:lnTo>
                    <a:pt x="-209" y="895192"/>
                  </a:lnTo>
                  <a:close/>
                </a:path>
              </a:pathLst>
            </a:custGeom>
            <a:noFill/>
            <a:ln w="3175" cap="flat">
              <a:solidFill>
                <a:srgbClr val="000000"/>
              </a:solidFill>
              <a:prstDash val="solid"/>
              <a:miter/>
            </a:ln>
          </p:spPr>
          <p:txBody>
            <a:bodyPr rtlCol="0" anchor="ctr"/>
            <a:lstStyle/>
            <a:p>
              <a:endParaRPr lang="en-US" dirty="0"/>
            </a:p>
          </p:txBody>
        </p:sp>
        <p:sp>
          <p:nvSpPr>
            <p:cNvPr id="7" name="TextBox 6">
              <a:extLst>
                <a:ext uri="{FF2B5EF4-FFF2-40B4-BE49-F238E27FC236}">
                  <a16:creationId xmlns:a16="http://schemas.microsoft.com/office/drawing/2014/main" id="{AC226B2B-E16F-4FE1-BD31-79BC38779486}"/>
                </a:ext>
              </a:extLst>
            </p:cNvPr>
            <p:cNvSpPr txBox="1"/>
            <p:nvPr/>
          </p:nvSpPr>
          <p:spPr>
            <a:xfrm>
              <a:off x="2679772" y="5030311"/>
              <a:ext cx="181165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Ingestion (acquiring)</a:t>
              </a:r>
            </a:p>
          </p:txBody>
        </p:sp>
        <p:sp>
          <p:nvSpPr>
            <p:cNvPr id="8" name="TextBox 7">
              <a:extLst>
                <a:ext uri="{FF2B5EF4-FFF2-40B4-BE49-F238E27FC236}">
                  <a16:creationId xmlns:a16="http://schemas.microsoft.com/office/drawing/2014/main" id="{C94EE1E9-7EBD-446C-AD6E-BBE6EBE4E876}"/>
                </a:ext>
              </a:extLst>
            </p:cNvPr>
            <p:cNvSpPr txBox="1"/>
            <p:nvPr/>
          </p:nvSpPr>
          <p:spPr>
            <a:xfrm>
              <a:off x="2679772" y="524938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9" name="TextBox 8">
              <a:extLst>
                <a:ext uri="{FF2B5EF4-FFF2-40B4-BE49-F238E27FC236}">
                  <a16:creationId xmlns:a16="http://schemas.microsoft.com/office/drawing/2014/main" id="{A3C644C8-38EF-463E-8353-7A98D47EB954}"/>
                </a:ext>
              </a:extLst>
            </p:cNvPr>
            <p:cNvSpPr txBox="1"/>
            <p:nvPr/>
          </p:nvSpPr>
          <p:spPr>
            <a:xfrm>
              <a:off x="2965522" y="5249386"/>
              <a:ext cx="5638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Batch</a:t>
              </a:r>
            </a:p>
          </p:txBody>
        </p:sp>
        <p:sp>
          <p:nvSpPr>
            <p:cNvPr id="11" name="TextBox 10">
              <a:extLst>
                <a:ext uri="{FF2B5EF4-FFF2-40B4-BE49-F238E27FC236}">
                  <a16:creationId xmlns:a16="http://schemas.microsoft.com/office/drawing/2014/main" id="{57D17A29-D36F-420D-ABC5-4B27F8F953CF}"/>
                </a:ext>
              </a:extLst>
            </p:cNvPr>
            <p:cNvSpPr txBox="1"/>
            <p:nvPr/>
          </p:nvSpPr>
          <p:spPr>
            <a:xfrm>
              <a:off x="2679772" y="543036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12" name="TextBox 11">
              <a:extLst>
                <a:ext uri="{FF2B5EF4-FFF2-40B4-BE49-F238E27FC236}">
                  <a16:creationId xmlns:a16="http://schemas.microsoft.com/office/drawing/2014/main" id="{27403B27-B194-4982-BB23-7DE309D98DA2}"/>
                </a:ext>
              </a:extLst>
            </p:cNvPr>
            <p:cNvSpPr txBox="1"/>
            <p:nvPr/>
          </p:nvSpPr>
          <p:spPr>
            <a:xfrm>
              <a:off x="2965522" y="5430361"/>
              <a:ext cx="8686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Streaming</a:t>
              </a:r>
            </a:p>
          </p:txBody>
        </p:sp>
        <p:sp>
          <p:nvSpPr>
            <p:cNvPr id="13" name="Freeform: Shape 12">
              <a:extLst>
                <a:ext uri="{FF2B5EF4-FFF2-40B4-BE49-F238E27FC236}">
                  <a16:creationId xmlns:a16="http://schemas.microsoft.com/office/drawing/2014/main" id="{8B278605-9465-49D5-A85B-4D32C6A5BDFE}"/>
                </a:ext>
              </a:extLst>
            </p:cNvPr>
            <p:cNvSpPr/>
            <p:nvPr/>
          </p:nvSpPr>
          <p:spPr>
            <a:xfrm>
              <a:off x="2686049" y="3090068"/>
              <a:ext cx="2657475" cy="1819275"/>
            </a:xfrm>
            <a:custGeom>
              <a:avLst/>
              <a:gdLst>
                <a:gd name="connsiteX0" fmla="*/ -209 w 2657475"/>
                <a:gd name="connsiteY0" fmla="*/ -158 h 1819275"/>
                <a:gd name="connsiteX1" fmla="*/ 2657266 w 2657475"/>
                <a:gd name="connsiteY1" fmla="*/ -158 h 1819275"/>
                <a:gd name="connsiteX2" fmla="*/ 2657266 w 2657475"/>
                <a:gd name="connsiteY2" fmla="*/ 1819117 h 1819275"/>
                <a:gd name="connsiteX3" fmla="*/ -209 w 2657475"/>
                <a:gd name="connsiteY3" fmla="*/ 1819117 h 1819275"/>
              </a:gdLst>
              <a:ahLst/>
              <a:cxnLst>
                <a:cxn ang="0">
                  <a:pos x="connsiteX0" y="connsiteY0"/>
                </a:cxn>
                <a:cxn ang="0">
                  <a:pos x="connsiteX1" y="connsiteY1"/>
                </a:cxn>
                <a:cxn ang="0">
                  <a:pos x="connsiteX2" y="connsiteY2"/>
                </a:cxn>
                <a:cxn ang="0">
                  <a:pos x="connsiteX3" y="connsiteY3"/>
                </a:cxn>
              </a:cxnLst>
              <a:rect l="l" t="t" r="r" b="b"/>
              <a:pathLst>
                <a:path w="2657475" h="1819275">
                  <a:moveTo>
                    <a:pt x="-209" y="-158"/>
                  </a:moveTo>
                  <a:lnTo>
                    <a:pt x="2657266" y="-158"/>
                  </a:lnTo>
                  <a:lnTo>
                    <a:pt x="2657266" y="1819117"/>
                  </a:lnTo>
                  <a:lnTo>
                    <a:pt x="-209" y="1819117"/>
                  </a:lnTo>
                  <a:close/>
                </a:path>
              </a:pathLst>
            </a:custGeom>
            <a:noFill/>
            <a:ln w="3175" cap="flat">
              <a:solidFill>
                <a:srgbClr val="000000"/>
              </a:solidFill>
              <a:prstDash val="solid"/>
              <a:miter/>
            </a:ln>
          </p:spPr>
          <p:txBody>
            <a:bodyPr rtlCol="0" anchor="ctr"/>
            <a:lstStyle/>
            <a:p>
              <a:endParaRPr lang="en-US" dirty="0"/>
            </a:p>
          </p:txBody>
        </p:sp>
        <p:sp>
          <p:nvSpPr>
            <p:cNvPr id="14" name="TextBox 13">
              <a:extLst>
                <a:ext uri="{FF2B5EF4-FFF2-40B4-BE49-F238E27FC236}">
                  <a16:creationId xmlns:a16="http://schemas.microsoft.com/office/drawing/2014/main" id="{62CC621A-04F0-4E43-B657-414942EE55E4}"/>
                </a:ext>
              </a:extLst>
            </p:cNvPr>
            <p:cNvSpPr txBox="1"/>
            <p:nvPr/>
          </p:nvSpPr>
          <p:spPr>
            <a:xfrm>
              <a:off x="2677762" y="3487261"/>
              <a:ext cx="179260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Analytics (analyzing)</a:t>
              </a:r>
            </a:p>
          </p:txBody>
        </p:sp>
        <p:sp>
          <p:nvSpPr>
            <p:cNvPr id="15" name="TextBox 14">
              <a:extLst>
                <a:ext uri="{FF2B5EF4-FFF2-40B4-BE49-F238E27FC236}">
                  <a16:creationId xmlns:a16="http://schemas.microsoft.com/office/drawing/2014/main" id="{CBA2F2BD-172A-432E-95B1-CBDB9476D54C}"/>
                </a:ext>
              </a:extLst>
            </p:cNvPr>
            <p:cNvSpPr txBox="1"/>
            <p:nvPr/>
          </p:nvSpPr>
          <p:spPr>
            <a:xfrm>
              <a:off x="2677762" y="370633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16" name="TextBox 15">
              <a:extLst>
                <a:ext uri="{FF2B5EF4-FFF2-40B4-BE49-F238E27FC236}">
                  <a16:creationId xmlns:a16="http://schemas.microsoft.com/office/drawing/2014/main" id="{1CDC4DB9-1A39-4C1B-A2A5-E843E3FC58F8}"/>
                </a:ext>
              </a:extLst>
            </p:cNvPr>
            <p:cNvSpPr txBox="1"/>
            <p:nvPr/>
          </p:nvSpPr>
          <p:spPr>
            <a:xfrm>
              <a:off x="2963512" y="3706336"/>
              <a:ext cx="935355"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Processing</a:t>
              </a:r>
            </a:p>
          </p:txBody>
        </p:sp>
        <p:sp>
          <p:nvSpPr>
            <p:cNvPr id="17" name="TextBox 16">
              <a:extLst>
                <a:ext uri="{FF2B5EF4-FFF2-40B4-BE49-F238E27FC236}">
                  <a16:creationId xmlns:a16="http://schemas.microsoft.com/office/drawing/2014/main" id="{6A01F16A-74FA-47ED-BD90-7CFBF58C5ACF}"/>
                </a:ext>
              </a:extLst>
            </p:cNvPr>
            <p:cNvSpPr txBox="1"/>
            <p:nvPr/>
          </p:nvSpPr>
          <p:spPr>
            <a:xfrm>
              <a:off x="3134962" y="388731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18" name="TextBox 17">
              <a:extLst>
                <a:ext uri="{FF2B5EF4-FFF2-40B4-BE49-F238E27FC236}">
                  <a16:creationId xmlns:a16="http://schemas.microsoft.com/office/drawing/2014/main" id="{01F09403-0D10-49BA-B721-FC650906F104}"/>
                </a:ext>
              </a:extLst>
            </p:cNvPr>
            <p:cNvSpPr txBox="1"/>
            <p:nvPr/>
          </p:nvSpPr>
          <p:spPr>
            <a:xfrm>
              <a:off x="3420712" y="3887311"/>
              <a:ext cx="5638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Batch</a:t>
              </a:r>
            </a:p>
          </p:txBody>
        </p:sp>
        <p:sp>
          <p:nvSpPr>
            <p:cNvPr id="19" name="TextBox 18">
              <a:extLst>
                <a:ext uri="{FF2B5EF4-FFF2-40B4-BE49-F238E27FC236}">
                  <a16:creationId xmlns:a16="http://schemas.microsoft.com/office/drawing/2014/main" id="{EBEB3D6B-505D-442A-A98F-7A52A742D6EA}"/>
                </a:ext>
              </a:extLst>
            </p:cNvPr>
            <p:cNvSpPr txBox="1"/>
            <p:nvPr/>
          </p:nvSpPr>
          <p:spPr>
            <a:xfrm>
              <a:off x="3134962" y="406828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20" name="TextBox 19">
              <a:extLst>
                <a:ext uri="{FF2B5EF4-FFF2-40B4-BE49-F238E27FC236}">
                  <a16:creationId xmlns:a16="http://schemas.microsoft.com/office/drawing/2014/main" id="{EB1D240A-77C5-4313-AB3A-F87A250D66A7}"/>
                </a:ext>
              </a:extLst>
            </p:cNvPr>
            <p:cNvSpPr txBox="1"/>
            <p:nvPr/>
          </p:nvSpPr>
          <p:spPr>
            <a:xfrm>
              <a:off x="3420712" y="4068286"/>
              <a:ext cx="8686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Streaming</a:t>
              </a:r>
            </a:p>
          </p:txBody>
        </p:sp>
        <p:sp>
          <p:nvSpPr>
            <p:cNvPr id="21" name="TextBox 20">
              <a:extLst>
                <a:ext uri="{FF2B5EF4-FFF2-40B4-BE49-F238E27FC236}">
                  <a16:creationId xmlns:a16="http://schemas.microsoft.com/office/drawing/2014/main" id="{05FCF2A4-3B92-49EA-BC81-52F72FF85BB7}"/>
                </a:ext>
              </a:extLst>
            </p:cNvPr>
            <p:cNvSpPr txBox="1"/>
            <p:nvPr/>
          </p:nvSpPr>
          <p:spPr>
            <a:xfrm>
              <a:off x="2677762" y="425878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22" name="TextBox 21">
              <a:extLst>
                <a:ext uri="{FF2B5EF4-FFF2-40B4-BE49-F238E27FC236}">
                  <a16:creationId xmlns:a16="http://schemas.microsoft.com/office/drawing/2014/main" id="{FB32FCA8-1D6F-4C76-B8F6-10A0F048EF3D}"/>
                </a:ext>
              </a:extLst>
            </p:cNvPr>
            <p:cNvSpPr txBox="1"/>
            <p:nvPr/>
          </p:nvSpPr>
          <p:spPr>
            <a:xfrm>
              <a:off x="2963512" y="4258786"/>
              <a:ext cx="13068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Machine learning</a:t>
              </a:r>
            </a:p>
          </p:txBody>
        </p:sp>
        <p:sp>
          <p:nvSpPr>
            <p:cNvPr id="23" name="Freeform: Shape 22">
              <a:extLst>
                <a:ext uri="{FF2B5EF4-FFF2-40B4-BE49-F238E27FC236}">
                  <a16:creationId xmlns:a16="http://schemas.microsoft.com/office/drawing/2014/main" id="{52771ED5-F3C0-4524-8A66-E4C042B48F0B}"/>
                </a:ext>
              </a:extLst>
            </p:cNvPr>
            <p:cNvSpPr/>
            <p:nvPr/>
          </p:nvSpPr>
          <p:spPr>
            <a:xfrm>
              <a:off x="2686049" y="2328068"/>
              <a:ext cx="2657475" cy="762000"/>
            </a:xfrm>
            <a:custGeom>
              <a:avLst/>
              <a:gdLst>
                <a:gd name="connsiteX0" fmla="*/ -209 w 2657475"/>
                <a:gd name="connsiteY0" fmla="*/ -158 h 762000"/>
                <a:gd name="connsiteX1" fmla="*/ 2657266 w 2657475"/>
                <a:gd name="connsiteY1" fmla="*/ -158 h 762000"/>
                <a:gd name="connsiteX2" fmla="*/ 2657266 w 2657475"/>
                <a:gd name="connsiteY2" fmla="*/ 761842 h 762000"/>
                <a:gd name="connsiteX3" fmla="*/ -209 w 2657475"/>
                <a:gd name="connsiteY3" fmla="*/ 761842 h 762000"/>
              </a:gdLst>
              <a:ahLst/>
              <a:cxnLst>
                <a:cxn ang="0">
                  <a:pos x="connsiteX0" y="connsiteY0"/>
                </a:cxn>
                <a:cxn ang="0">
                  <a:pos x="connsiteX1" y="connsiteY1"/>
                </a:cxn>
                <a:cxn ang="0">
                  <a:pos x="connsiteX2" y="connsiteY2"/>
                </a:cxn>
                <a:cxn ang="0">
                  <a:pos x="connsiteX3" y="connsiteY3"/>
                </a:cxn>
              </a:cxnLst>
              <a:rect l="l" t="t" r="r" b="b"/>
              <a:pathLst>
                <a:path w="2657475" h="762000">
                  <a:moveTo>
                    <a:pt x="-209" y="-158"/>
                  </a:moveTo>
                  <a:lnTo>
                    <a:pt x="2657266" y="-158"/>
                  </a:lnTo>
                  <a:lnTo>
                    <a:pt x="2657266" y="761842"/>
                  </a:lnTo>
                  <a:lnTo>
                    <a:pt x="-209" y="761842"/>
                  </a:lnTo>
                  <a:close/>
                </a:path>
              </a:pathLst>
            </a:custGeom>
            <a:noFill/>
            <a:ln w="3175" cap="flat">
              <a:solidFill>
                <a:srgbClr val="000000"/>
              </a:solidFill>
              <a:prstDash val="solid"/>
              <a:miter/>
            </a:ln>
          </p:spPr>
          <p:txBody>
            <a:bodyPr rtlCol="0" anchor="ctr"/>
            <a:lstStyle/>
            <a:p>
              <a:endParaRPr lang="en-US" dirty="0"/>
            </a:p>
          </p:txBody>
        </p:sp>
        <p:sp>
          <p:nvSpPr>
            <p:cNvPr id="24" name="TextBox 23">
              <a:extLst>
                <a:ext uri="{FF2B5EF4-FFF2-40B4-BE49-F238E27FC236}">
                  <a16:creationId xmlns:a16="http://schemas.microsoft.com/office/drawing/2014/main" id="{1155E4A0-BB56-4C1D-A4BF-C397A091CB70}"/>
                </a:ext>
              </a:extLst>
            </p:cNvPr>
            <p:cNvSpPr txBox="1"/>
            <p:nvPr/>
          </p:nvSpPr>
          <p:spPr>
            <a:xfrm>
              <a:off x="2677762" y="2382361"/>
              <a:ext cx="150685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Serve (deciding)</a:t>
              </a:r>
            </a:p>
          </p:txBody>
        </p:sp>
        <p:sp>
          <p:nvSpPr>
            <p:cNvPr id="25" name="TextBox 24">
              <a:extLst>
                <a:ext uri="{FF2B5EF4-FFF2-40B4-BE49-F238E27FC236}">
                  <a16:creationId xmlns:a16="http://schemas.microsoft.com/office/drawing/2014/main" id="{F6940257-FAA7-45EF-A04B-6080F7077440}"/>
                </a:ext>
              </a:extLst>
            </p:cNvPr>
            <p:cNvSpPr txBox="1"/>
            <p:nvPr/>
          </p:nvSpPr>
          <p:spPr>
            <a:xfrm>
              <a:off x="2677762" y="260143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26" name="TextBox 25">
              <a:extLst>
                <a:ext uri="{FF2B5EF4-FFF2-40B4-BE49-F238E27FC236}">
                  <a16:creationId xmlns:a16="http://schemas.microsoft.com/office/drawing/2014/main" id="{C9D0DF67-DEB1-4A3C-807D-AE5B08AE2049}"/>
                </a:ext>
              </a:extLst>
            </p:cNvPr>
            <p:cNvSpPr txBox="1"/>
            <p:nvPr/>
          </p:nvSpPr>
          <p:spPr>
            <a:xfrm>
              <a:off x="2963512" y="2601436"/>
              <a:ext cx="4876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SQL</a:t>
              </a:r>
            </a:p>
          </p:txBody>
        </p:sp>
        <p:sp>
          <p:nvSpPr>
            <p:cNvPr id="27" name="TextBox 26">
              <a:extLst>
                <a:ext uri="{FF2B5EF4-FFF2-40B4-BE49-F238E27FC236}">
                  <a16:creationId xmlns:a16="http://schemas.microsoft.com/office/drawing/2014/main" id="{EED63C6F-ADB0-4078-876E-AFDEF8D0E4D4}"/>
                </a:ext>
              </a:extLst>
            </p:cNvPr>
            <p:cNvSpPr txBox="1"/>
            <p:nvPr/>
          </p:nvSpPr>
          <p:spPr>
            <a:xfrm>
              <a:off x="2677762" y="278241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28" name="TextBox 27">
              <a:extLst>
                <a:ext uri="{FF2B5EF4-FFF2-40B4-BE49-F238E27FC236}">
                  <a16:creationId xmlns:a16="http://schemas.microsoft.com/office/drawing/2014/main" id="{438A7990-048A-4A7B-88BA-AC7CDFBCC6FA}"/>
                </a:ext>
              </a:extLst>
            </p:cNvPr>
            <p:cNvSpPr txBox="1"/>
            <p:nvPr/>
          </p:nvSpPr>
          <p:spPr>
            <a:xfrm>
              <a:off x="2963512" y="2782411"/>
              <a:ext cx="1640205"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BI tools (e.g., Tableau)</a:t>
              </a:r>
            </a:p>
          </p:txBody>
        </p:sp>
        <p:grpSp>
          <p:nvGrpSpPr>
            <p:cNvPr id="29" name="Segnaposto contenuto 9">
              <a:extLst>
                <a:ext uri="{FF2B5EF4-FFF2-40B4-BE49-F238E27FC236}">
                  <a16:creationId xmlns:a16="http://schemas.microsoft.com/office/drawing/2014/main" id="{4C912274-53AB-4747-8AB2-F268FA4BF62B}"/>
                </a:ext>
              </a:extLst>
            </p:cNvPr>
            <p:cNvGrpSpPr/>
            <p:nvPr/>
          </p:nvGrpSpPr>
          <p:grpSpPr>
            <a:xfrm>
              <a:off x="4768551" y="2390427"/>
              <a:ext cx="454618" cy="446781"/>
              <a:chOff x="4768551" y="2390427"/>
              <a:chExt cx="454618" cy="446781"/>
            </a:xfrm>
            <a:solidFill>
              <a:srgbClr val="333F50"/>
            </a:solidFill>
          </p:grpSpPr>
          <p:sp>
            <p:nvSpPr>
              <p:cNvPr id="30" name="Freeform: Shape 29">
                <a:extLst>
                  <a:ext uri="{FF2B5EF4-FFF2-40B4-BE49-F238E27FC236}">
                    <a16:creationId xmlns:a16="http://schemas.microsoft.com/office/drawing/2014/main" id="{FF66ECD2-5C9D-4ABD-A663-AEDEBD1C8087}"/>
                  </a:ext>
                </a:extLst>
              </p:cNvPr>
              <p:cNvSpPr/>
              <p:nvPr/>
            </p:nvSpPr>
            <p:spPr>
              <a:xfrm>
                <a:off x="4929106" y="2390427"/>
                <a:ext cx="294063" cy="288428"/>
              </a:xfrm>
              <a:custGeom>
                <a:avLst/>
                <a:gdLst>
                  <a:gd name="connsiteX0" fmla="*/ 242489 w 294063"/>
                  <a:gd name="connsiteY0" fmla="*/ 50941 h 288428"/>
                  <a:gd name="connsiteX1" fmla="*/ 236734 w 294063"/>
                  <a:gd name="connsiteY1" fmla="*/ 42 h 288428"/>
                  <a:gd name="connsiteX2" fmla="*/ 173433 w 294063"/>
                  <a:gd name="connsiteY2" fmla="*/ 62252 h 288428"/>
                  <a:gd name="connsiteX3" fmla="*/ 176886 w 294063"/>
                  <a:gd name="connsiteY3" fmla="*/ 91660 h 288428"/>
                  <a:gd name="connsiteX4" fmla="*/ 84811 w 294063"/>
                  <a:gd name="connsiteY4" fmla="*/ 182148 h 288428"/>
                  <a:gd name="connsiteX5" fmla="*/ 57764 w 294063"/>
                  <a:gd name="connsiteY5" fmla="*/ 175361 h 288428"/>
                  <a:gd name="connsiteX6" fmla="*/ 218 w 294063"/>
                  <a:gd name="connsiteY6" fmla="*/ 231916 h 288428"/>
                  <a:gd name="connsiteX7" fmla="*/ 57764 w 294063"/>
                  <a:gd name="connsiteY7" fmla="*/ 288471 h 288428"/>
                  <a:gd name="connsiteX8" fmla="*/ 115311 w 294063"/>
                  <a:gd name="connsiteY8" fmla="*/ 231916 h 288428"/>
                  <a:gd name="connsiteX9" fmla="*/ 108981 w 294063"/>
                  <a:gd name="connsiteY9" fmla="*/ 205901 h 288428"/>
                  <a:gd name="connsiteX10" fmla="*/ 201056 w 294063"/>
                  <a:gd name="connsiteY10" fmla="*/ 115414 h 288428"/>
                  <a:gd name="connsiteX11" fmla="*/ 230980 w 294063"/>
                  <a:gd name="connsiteY11" fmla="*/ 118807 h 288428"/>
                  <a:gd name="connsiteX12" fmla="*/ 294281 w 294063"/>
                  <a:gd name="connsiteY12" fmla="*/ 56597 h 288428"/>
                  <a:gd name="connsiteX13" fmla="*/ 242489 w 294063"/>
                  <a:gd name="connsiteY13" fmla="*/ 50941 h 288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4063" h="288428">
                    <a:moveTo>
                      <a:pt x="242489" y="50941"/>
                    </a:moveTo>
                    <a:lnTo>
                      <a:pt x="236734" y="42"/>
                    </a:lnTo>
                    <a:lnTo>
                      <a:pt x="173433" y="62252"/>
                    </a:lnTo>
                    <a:lnTo>
                      <a:pt x="176886" y="91660"/>
                    </a:lnTo>
                    <a:lnTo>
                      <a:pt x="84811" y="182148"/>
                    </a:lnTo>
                    <a:cubicBezTo>
                      <a:pt x="76755" y="178189"/>
                      <a:pt x="67547" y="175361"/>
                      <a:pt x="57764" y="175361"/>
                    </a:cubicBezTo>
                    <a:cubicBezTo>
                      <a:pt x="26114" y="175361"/>
                      <a:pt x="218" y="200811"/>
                      <a:pt x="218" y="231916"/>
                    </a:cubicBezTo>
                    <a:cubicBezTo>
                      <a:pt x="218" y="263022"/>
                      <a:pt x="26114" y="288471"/>
                      <a:pt x="57764" y="288471"/>
                    </a:cubicBezTo>
                    <a:cubicBezTo>
                      <a:pt x="89415" y="288471"/>
                      <a:pt x="115311" y="263022"/>
                      <a:pt x="115311" y="231916"/>
                    </a:cubicBezTo>
                    <a:cubicBezTo>
                      <a:pt x="115311" y="222302"/>
                      <a:pt x="113009" y="213818"/>
                      <a:pt x="108981" y="205901"/>
                    </a:cubicBezTo>
                    <a:lnTo>
                      <a:pt x="201056" y="115414"/>
                    </a:lnTo>
                    <a:lnTo>
                      <a:pt x="230980" y="118807"/>
                    </a:lnTo>
                    <a:lnTo>
                      <a:pt x="294281" y="56597"/>
                    </a:lnTo>
                    <a:lnTo>
                      <a:pt x="242489" y="50941"/>
                    </a:lnTo>
                    <a:close/>
                  </a:path>
                </a:pathLst>
              </a:custGeom>
              <a:solidFill>
                <a:srgbClr val="333F50"/>
              </a:solidFill>
              <a:ln w="9609"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C3800801-0F80-4CC3-A944-39B4A716252E}"/>
                  </a:ext>
                </a:extLst>
              </p:cNvPr>
              <p:cNvSpPr/>
              <p:nvPr/>
            </p:nvSpPr>
            <p:spPr>
              <a:xfrm>
                <a:off x="4768551" y="2407393"/>
                <a:ext cx="437354" cy="429815"/>
              </a:xfrm>
              <a:custGeom>
                <a:avLst/>
                <a:gdLst>
                  <a:gd name="connsiteX0" fmla="*/ 407648 w 437354"/>
                  <a:gd name="connsiteY0" fmla="*/ 117675 h 429815"/>
                  <a:gd name="connsiteX1" fmla="*/ 400167 w 437354"/>
                  <a:gd name="connsiteY1" fmla="*/ 125594 h 429815"/>
                  <a:gd name="connsiteX2" fmla="*/ 389233 w 437354"/>
                  <a:gd name="connsiteY2" fmla="*/ 124462 h 429815"/>
                  <a:gd name="connsiteX3" fmla="*/ 377148 w 437354"/>
                  <a:gd name="connsiteY3" fmla="*/ 122766 h 429815"/>
                  <a:gd name="connsiteX4" fmla="*/ 403044 w 437354"/>
                  <a:gd name="connsiteY4" fmla="*/ 214950 h 429815"/>
                  <a:gd name="connsiteX5" fmla="*/ 218895 w 437354"/>
                  <a:gd name="connsiteY5" fmla="*/ 395925 h 429815"/>
                  <a:gd name="connsiteX6" fmla="*/ 34745 w 437354"/>
                  <a:gd name="connsiteY6" fmla="*/ 214950 h 429815"/>
                  <a:gd name="connsiteX7" fmla="*/ 218895 w 437354"/>
                  <a:gd name="connsiteY7" fmla="*/ 33975 h 429815"/>
                  <a:gd name="connsiteX8" fmla="*/ 312696 w 437354"/>
                  <a:gd name="connsiteY8" fmla="*/ 59424 h 429815"/>
                  <a:gd name="connsiteX9" fmla="*/ 311545 w 437354"/>
                  <a:gd name="connsiteY9" fmla="*/ 48113 h 429815"/>
                  <a:gd name="connsiteX10" fmla="*/ 309818 w 437354"/>
                  <a:gd name="connsiteY10" fmla="*/ 36803 h 429815"/>
                  <a:gd name="connsiteX11" fmla="*/ 317875 w 437354"/>
                  <a:gd name="connsiteY11" fmla="*/ 28885 h 429815"/>
                  <a:gd name="connsiteX12" fmla="*/ 321903 w 437354"/>
                  <a:gd name="connsiteY12" fmla="*/ 24926 h 429815"/>
                  <a:gd name="connsiteX13" fmla="*/ 218895 w 437354"/>
                  <a:gd name="connsiteY13" fmla="*/ 42 h 429815"/>
                  <a:gd name="connsiteX14" fmla="*/ 217 w 437354"/>
                  <a:gd name="connsiteY14" fmla="*/ 214950 h 429815"/>
                  <a:gd name="connsiteX15" fmla="*/ 218895 w 437354"/>
                  <a:gd name="connsiteY15" fmla="*/ 429857 h 429815"/>
                  <a:gd name="connsiteX16" fmla="*/ 437572 w 437354"/>
                  <a:gd name="connsiteY16" fmla="*/ 214950 h 429815"/>
                  <a:gd name="connsiteX17" fmla="*/ 411676 w 437354"/>
                  <a:gd name="connsiteY17" fmla="*/ 114283 h 429815"/>
                  <a:gd name="connsiteX18" fmla="*/ 407648 w 437354"/>
                  <a:gd name="connsiteY18" fmla="*/ 117675 h 429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37354" h="429815">
                    <a:moveTo>
                      <a:pt x="407648" y="117675"/>
                    </a:moveTo>
                    <a:lnTo>
                      <a:pt x="400167" y="125594"/>
                    </a:lnTo>
                    <a:lnTo>
                      <a:pt x="389233" y="124462"/>
                    </a:lnTo>
                    <a:lnTo>
                      <a:pt x="377148" y="122766"/>
                    </a:lnTo>
                    <a:cubicBezTo>
                      <a:pt x="393261" y="149912"/>
                      <a:pt x="403044" y="181017"/>
                      <a:pt x="403044" y="214950"/>
                    </a:cubicBezTo>
                    <a:cubicBezTo>
                      <a:pt x="403044" y="314486"/>
                      <a:pt x="320177" y="395925"/>
                      <a:pt x="218895" y="395925"/>
                    </a:cubicBezTo>
                    <a:cubicBezTo>
                      <a:pt x="117613" y="395925"/>
                      <a:pt x="34745" y="314486"/>
                      <a:pt x="34745" y="214950"/>
                    </a:cubicBezTo>
                    <a:cubicBezTo>
                      <a:pt x="34745" y="115413"/>
                      <a:pt x="117613" y="33975"/>
                      <a:pt x="218895" y="33975"/>
                    </a:cubicBezTo>
                    <a:cubicBezTo>
                      <a:pt x="252847" y="33975"/>
                      <a:pt x="285073" y="43023"/>
                      <a:pt x="312696" y="59424"/>
                    </a:cubicBezTo>
                    <a:lnTo>
                      <a:pt x="311545" y="48113"/>
                    </a:lnTo>
                    <a:lnTo>
                      <a:pt x="309818" y="36803"/>
                    </a:lnTo>
                    <a:lnTo>
                      <a:pt x="317875" y="28885"/>
                    </a:lnTo>
                    <a:lnTo>
                      <a:pt x="321903" y="24926"/>
                    </a:lnTo>
                    <a:cubicBezTo>
                      <a:pt x="290829" y="9091"/>
                      <a:pt x="256301" y="42"/>
                      <a:pt x="218895" y="42"/>
                    </a:cubicBezTo>
                    <a:cubicBezTo>
                      <a:pt x="98047" y="42"/>
                      <a:pt x="217" y="96185"/>
                      <a:pt x="217" y="214950"/>
                    </a:cubicBezTo>
                    <a:cubicBezTo>
                      <a:pt x="217" y="333715"/>
                      <a:pt x="98047" y="429857"/>
                      <a:pt x="218895" y="429857"/>
                    </a:cubicBezTo>
                    <a:cubicBezTo>
                      <a:pt x="339742" y="429857"/>
                      <a:pt x="437572" y="333715"/>
                      <a:pt x="437572" y="214950"/>
                    </a:cubicBezTo>
                    <a:cubicBezTo>
                      <a:pt x="437572" y="178190"/>
                      <a:pt x="428365" y="144257"/>
                      <a:pt x="411676" y="114283"/>
                    </a:cubicBezTo>
                    <a:lnTo>
                      <a:pt x="407648" y="117675"/>
                    </a:lnTo>
                    <a:close/>
                  </a:path>
                </a:pathLst>
              </a:custGeom>
              <a:solidFill>
                <a:srgbClr val="333F50"/>
              </a:solidFill>
              <a:ln w="9609"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5BA80B8C-00DD-47FB-A9A3-FA42549FB249}"/>
                  </a:ext>
                </a:extLst>
              </p:cNvPr>
              <p:cNvSpPr/>
              <p:nvPr/>
            </p:nvSpPr>
            <p:spPr>
              <a:xfrm>
                <a:off x="4849117" y="2486570"/>
                <a:ext cx="276223" cy="271462"/>
              </a:xfrm>
              <a:custGeom>
                <a:avLst/>
                <a:gdLst>
                  <a:gd name="connsiteX0" fmla="*/ 234432 w 276223"/>
                  <a:gd name="connsiteY0" fmla="*/ 97316 h 271462"/>
                  <a:gd name="connsiteX1" fmla="*/ 241913 w 276223"/>
                  <a:gd name="connsiteY1" fmla="*/ 135773 h 271462"/>
                  <a:gd name="connsiteX2" fmla="*/ 138329 w 276223"/>
                  <a:gd name="connsiteY2" fmla="*/ 237572 h 271462"/>
                  <a:gd name="connsiteX3" fmla="*/ 34745 w 276223"/>
                  <a:gd name="connsiteY3" fmla="*/ 135773 h 271462"/>
                  <a:gd name="connsiteX4" fmla="*/ 138329 w 276223"/>
                  <a:gd name="connsiteY4" fmla="*/ 33975 h 271462"/>
                  <a:gd name="connsiteX5" fmla="*/ 177461 w 276223"/>
                  <a:gd name="connsiteY5" fmla="*/ 41327 h 271462"/>
                  <a:gd name="connsiteX6" fmla="*/ 203356 w 276223"/>
                  <a:gd name="connsiteY6" fmla="*/ 15877 h 271462"/>
                  <a:gd name="connsiteX7" fmla="*/ 138329 w 276223"/>
                  <a:gd name="connsiteY7" fmla="*/ 42 h 271462"/>
                  <a:gd name="connsiteX8" fmla="*/ 217 w 276223"/>
                  <a:gd name="connsiteY8" fmla="*/ 135773 h 271462"/>
                  <a:gd name="connsiteX9" fmla="*/ 138329 w 276223"/>
                  <a:gd name="connsiteY9" fmla="*/ 271504 h 271462"/>
                  <a:gd name="connsiteX10" fmla="*/ 276441 w 276223"/>
                  <a:gd name="connsiteY10" fmla="*/ 135773 h 271462"/>
                  <a:gd name="connsiteX11" fmla="*/ 260328 w 276223"/>
                  <a:gd name="connsiteY11" fmla="*/ 71866 h 271462"/>
                  <a:gd name="connsiteX12" fmla="*/ 234432 w 276223"/>
                  <a:gd name="connsiteY12" fmla="*/ 97316 h 271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6223" h="271462">
                    <a:moveTo>
                      <a:pt x="234432" y="97316"/>
                    </a:moveTo>
                    <a:cubicBezTo>
                      <a:pt x="239612" y="109193"/>
                      <a:pt x="241913" y="122200"/>
                      <a:pt x="241913" y="135773"/>
                    </a:cubicBezTo>
                    <a:cubicBezTo>
                      <a:pt x="241913" y="191762"/>
                      <a:pt x="195300" y="237572"/>
                      <a:pt x="138329" y="237572"/>
                    </a:cubicBezTo>
                    <a:cubicBezTo>
                      <a:pt x="81358" y="237572"/>
                      <a:pt x="34745" y="191762"/>
                      <a:pt x="34745" y="135773"/>
                    </a:cubicBezTo>
                    <a:cubicBezTo>
                      <a:pt x="34745" y="79784"/>
                      <a:pt x="81358" y="33975"/>
                      <a:pt x="138329" y="33975"/>
                    </a:cubicBezTo>
                    <a:cubicBezTo>
                      <a:pt x="152141" y="33975"/>
                      <a:pt x="165376" y="36803"/>
                      <a:pt x="177461" y="41327"/>
                    </a:cubicBezTo>
                    <a:lnTo>
                      <a:pt x="203356" y="15877"/>
                    </a:lnTo>
                    <a:cubicBezTo>
                      <a:pt x="183791" y="5698"/>
                      <a:pt x="161923" y="42"/>
                      <a:pt x="138329" y="42"/>
                    </a:cubicBezTo>
                    <a:cubicBezTo>
                      <a:pt x="62368" y="42"/>
                      <a:pt x="217" y="61121"/>
                      <a:pt x="217" y="135773"/>
                    </a:cubicBezTo>
                    <a:cubicBezTo>
                      <a:pt x="217" y="210425"/>
                      <a:pt x="62368" y="271504"/>
                      <a:pt x="138329" y="271504"/>
                    </a:cubicBezTo>
                    <a:cubicBezTo>
                      <a:pt x="214291" y="271504"/>
                      <a:pt x="276441" y="210425"/>
                      <a:pt x="276441" y="135773"/>
                    </a:cubicBezTo>
                    <a:cubicBezTo>
                      <a:pt x="276441" y="112587"/>
                      <a:pt x="270686" y="91095"/>
                      <a:pt x="260328" y="71866"/>
                    </a:cubicBezTo>
                    <a:lnTo>
                      <a:pt x="234432" y="97316"/>
                    </a:lnTo>
                    <a:close/>
                  </a:path>
                </a:pathLst>
              </a:custGeom>
              <a:solidFill>
                <a:srgbClr val="333F50"/>
              </a:solidFill>
              <a:ln w="9609" cap="flat">
                <a:noFill/>
                <a:prstDash val="solid"/>
                <a:miter/>
              </a:ln>
            </p:spPr>
            <p:txBody>
              <a:bodyPr rtlCol="0" anchor="ctr"/>
              <a:lstStyle/>
              <a:p>
                <a:endParaRPr lang="en-US" dirty="0"/>
              </a:p>
            </p:txBody>
          </p:sp>
        </p:grpSp>
        <p:grpSp>
          <p:nvGrpSpPr>
            <p:cNvPr id="33" name="Segnaposto contenuto 9">
              <a:extLst>
                <a:ext uri="{FF2B5EF4-FFF2-40B4-BE49-F238E27FC236}">
                  <a16:creationId xmlns:a16="http://schemas.microsoft.com/office/drawing/2014/main" id="{4C912274-53AB-4747-8AB2-F268FA4BF62B}"/>
                </a:ext>
              </a:extLst>
            </p:cNvPr>
            <p:cNvGrpSpPr/>
            <p:nvPr/>
          </p:nvGrpSpPr>
          <p:grpSpPr>
            <a:xfrm>
              <a:off x="4763746" y="3133066"/>
              <a:ext cx="447492" cy="455916"/>
              <a:chOff x="4763746" y="3133066"/>
              <a:chExt cx="447492" cy="455916"/>
            </a:xfrm>
            <a:solidFill>
              <a:srgbClr val="333F50"/>
            </a:solidFill>
          </p:grpSpPr>
          <p:sp>
            <p:nvSpPr>
              <p:cNvPr id="34" name="Freeform: Shape 33">
                <a:extLst>
                  <a:ext uri="{FF2B5EF4-FFF2-40B4-BE49-F238E27FC236}">
                    <a16:creationId xmlns:a16="http://schemas.microsoft.com/office/drawing/2014/main" id="{8BFD6D11-6402-420A-A489-A091D512F98C}"/>
                  </a:ext>
                </a:extLst>
              </p:cNvPr>
              <p:cNvSpPr/>
              <p:nvPr/>
            </p:nvSpPr>
            <p:spPr>
              <a:xfrm>
                <a:off x="4763746" y="3133066"/>
                <a:ext cx="447492" cy="455916"/>
              </a:xfrm>
              <a:custGeom>
                <a:avLst/>
                <a:gdLst>
                  <a:gd name="connsiteX0" fmla="*/ 366129 w 447492"/>
                  <a:gd name="connsiteY0" fmla="*/ 315479 h 455916"/>
                  <a:gd name="connsiteX1" fmla="*/ 331065 w 447492"/>
                  <a:gd name="connsiteY1" fmla="*/ 304546 h 455916"/>
                  <a:gd name="connsiteX2" fmla="*/ 305615 w 447492"/>
                  <a:gd name="connsiteY2" fmla="*/ 279225 h 455916"/>
                  <a:gd name="connsiteX3" fmla="*/ 340679 w 447492"/>
                  <a:gd name="connsiteY3" fmla="*/ 174490 h 455916"/>
                  <a:gd name="connsiteX4" fmla="*/ 171015 w 447492"/>
                  <a:gd name="connsiteY4" fmla="*/ 124 h 455916"/>
                  <a:gd name="connsiteX5" fmla="*/ 220 w 447492"/>
                  <a:gd name="connsiteY5" fmla="*/ 172763 h 455916"/>
                  <a:gd name="connsiteX6" fmla="*/ 169885 w 447492"/>
                  <a:gd name="connsiteY6" fmla="*/ 346555 h 455916"/>
                  <a:gd name="connsiteX7" fmla="*/ 273945 w 447492"/>
                  <a:gd name="connsiteY7" fmla="*/ 310875 h 455916"/>
                  <a:gd name="connsiteX8" fmla="*/ 298829 w 447492"/>
                  <a:gd name="connsiteY8" fmla="*/ 336196 h 455916"/>
                  <a:gd name="connsiteX9" fmla="*/ 309575 w 447492"/>
                  <a:gd name="connsiteY9" fmla="*/ 372451 h 455916"/>
                  <a:gd name="connsiteX10" fmla="*/ 380268 w 447492"/>
                  <a:gd name="connsiteY10" fmla="*/ 444384 h 455916"/>
                  <a:gd name="connsiteX11" fmla="*/ 436257 w 447492"/>
                  <a:gd name="connsiteY11" fmla="*/ 444384 h 455916"/>
                  <a:gd name="connsiteX12" fmla="*/ 436257 w 447492"/>
                  <a:gd name="connsiteY12" fmla="*/ 387413 h 455916"/>
                  <a:gd name="connsiteX13" fmla="*/ 366129 w 447492"/>
                  <a:gd name="connsiteY13" fmla="*/ 315479 h 455916"/>
                  <a:gd name="connsiteX14" fmla="*/ 171015 w 447492"/>
                  <a:gd name="connsiteY14" fmla="*/ 312027 h 455916"/>
                  <a:gd name="connsiteX15" fmla="*/ 35284 w 447492"/>
                  <a:gd name="connsiteY15" fmla="*/ 173915 h 455916"/>
                  <a:gd name="connsiteX16" fmla="*/ 171015 w 447492"/>
                  <a:gd name="connsiteY16" fmla="*/ 35803 h 455916"/>
                  <a:gd name="connsiteX17" fmla="*/ 306747 w 447492"/>
                  <a:gd name="connsiteY17" fmla="*/ 173915 h 455916"/>
                  <a:gd name="connsiteX18" fmla="*/ 171015 w 447492"/>
                  <a:gd name="connsiteY18" fmla="*/ 312027 h 455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47492" h="455916">
                    <a:moveTo>
                      <a:pt x="366129" y="315479"/>
                    </a:moveTo>
                    <a:cubicBezTo>
                      <a:pt x="357080" y="306272"/>
                      <a:pt x="343507" y="301668"/>
                      <a:pt x="331065" y="304546"/>
                    </a:cubicBezTo>
                    <a:lnTo>
                      <a:pt x="305615" y="279225"/>
                    </a:lnTo>
                    <a:cubicBezTo>
                      <a:pt x="328238" y="249301"/>
                      <a:pt x="340679" y="212471"/>
                      <a:pt x="340679" y="174490"/>
                    </a:cubicBezTo>
                    <a:cubicBezTo>
                      <a:pt x="341245" y="78387"/>
                      <a:pt x="264897" y="699"/>
                      <a:pt x="171015" y="124"/>
                    </a:cubicBezTo>
                    <a:cubicBezTo>
                      <a:pt x="77135" y="-452"/>
                      <a:pt x="786" y="77236"/>
                      <a:pt x="220" y="172763"/>
                    </a:cubicBezTo>
                    <a:cubicBezTo>
                      <a:pt x="-345" y="268291"/>
                      <a:pt x="76003" y="345979"/>
                      <a:pt x="169885" y="346555"/>
                    </a:cubicBezTo>
                    <a:cubicBezTo>
                      <a:pt x="207210" y="346555"/>
                      <a:pt x="243971" y="333894"/>
                      <a:pt x="273945" y="310875"/>
                    </a:cubicBezTo>
                    <a:lnTo>
                      <a:pt x="298829" y="336196"/>
                    </a:lnTo>
                    <a:cubicBezTo>
                      <a:pt x="296567" y="349432"/>
                      <a:pt x="300526" y="362668"/>
                      <a:pt x="309575" y="372451"/>
                    </a:cubicBezTo>
                    <a:lnTo>
                      <a:pt x="380268" y="444384"/>
                    </a:lnTo>
                    <a:cubicBezTo>
                      <a:pt x="395538" y="459921"/>
                      <a:pt x="420987" y="459921"/>
                      <a:pt x="436257" y="444384"/>
                    </a:cubicBezTo>
                    <a:cubicBezTo>
                      <a:pt x="451527" y="428846"/>
                      <a:pt x="451527" y="402950"/>
                      <a:pt x="436257" y="387413"/>
                    </a:cubicBezTo>
                    <a:lnTo>
                      <a:pt x="366129" y="315479"/>
                    </a:lnTo>
                    <a:close/>
                    <a:moveTo>
                      <a:pt x="171015" y="312027"/>
                    </a:moveTo>
                    <a:cubicBezTo>
                      <a:pt x="95797" y="312027"/>
                      <a:pt x="35284" y="250452"/>
                      <a:pt x="35284" y="173915"/>
                    </a:cubicBezTo>
                    <a:cubicBezTo>
                      <a:pt x="35284" y="97378"/>
                      <a:pt x="95797" y="35803"/>
                      <a:pt x="171015" y="35803"/>
                    </a:cubicBezTo>
                    <a:cubicBezTo>
                      <a:pt x="246233" y="35803"/>
                      <a:pt x="306747" y="97378"/>
                      <a:pt x="306747" y="173915"/>
                    </a:cubicBezTo>
                    <a:cubicBezTo>
                      <a:pt x="306747" y="249876"/>
                      <a:pt x="245667" y="312027"/>
                      <a:pt x="171015" y="312027"/>
                    </a:cubicBezTo>
                    <a:close/>
                  </a:path>
                </a:pathLst>
              </a:custGeom>
              <a:solidFill>
                <a:srgbClr val="333F50"/>
              </a:solidFill>
              <a:ln w="9609"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F0550BD0-0D8D-4BA0-9A20-CF9D82725B2D}"/>
                  </a:ext>
                </a:extLst>
              </p:cNvPr>
              <p:cNvSpPr/>
              <p:nvPr/>
            </p:nvSpPr>
            <p:spPr>
              <a:xfrm>
                <a:off x="4812952" y="3218593"/>
                <a:ext cx="243750" cy="182067"/>
              </a:xfrm>
              <a:custGeom>
                <a:avLst/>
                <a:gdLst>
                  <a:gd name="connsiteX0" fmla="*/ 243402 w 243750"/>
                  <a:gd name="connsiteY0" fmla="*/ 79756 h 182067"/>
                  <a:gd name="connsiteX1" fmla="*/ 211166 w 243750"/>
                  <a:gd name="connsiteY1" fmla="*/ 79756 h 182067"/>
                  <a:gd name="connsiteX2" fmla="*/ 203814 w 243750"/>
                  <a:gd name="connsiteY2" fmla="*/ 84359 h 182067"/>
                  <a:gd name="connsiteX3" fmla="*/ 182323 w 243750"/>
                  <a:gd name="connsiteY3" fmla="*/ 107953 h 182067"/>
                  <a:gd name="connsiteX4" fmla="*/ 164225 w 243750"/>
                  <a:gd name="connsiteY4" fmla="*/ 44076 h 182067"/>
                  <a:gd name="connsiteX5" fmla="*/ 151784 w 243750"/>
                  <a:gd name="connsiteY5" fmla="*/ 37171 h 182067"/>
                  <a:gd name="connsiteX6" fmla="*/ 144997 w 243750"/>
                  <a:gd name="connsiteY6" fmla="*/ 43501 h 182067"/>
                  <a:gd name="connsiteX7" fmla="*/ 111064 w 243750"/>
                  <a:gd name="connsiteY7" fmla="*/ 134999 h 182067"/>
                  <a:gd name="connsiteX8" fmla="*/ 87877 w 243750"/>
                  <a:gd name="connsiteY8" fmla="*/ 8397 h 182067"/>
                  <a:gd name="connsiteX9" fmla="*/ 76566 w 243750"/>
                  <a:gd name="connsiteY9" fmla="*/ 341 h 182067"/>
                  <a:gd name="connsiteX10" fmla="*/ 68649 w 243750"/>
                  <a:gd name="connsiteY10" fmla="*/ 7246 h 182067"/>
                  <a:gd name="connsiteX11" fmla="*/ 44329 w 243750"/>
                  <a:gd name="connsiteY11" fmla="*/ 79756 h 182067"/>
                  <a:gd name="connsiteX12" fmla="*/ 217 w 243750"/>
                  <a:gd name="connsiteY12" fmla="*/ 79756 h 182067"/>
                  <a:gd name="connsiteX13" fmla="*/ 217 w 243750"/>
                  <a:gd name="connsiteY13" fmla="*/ 102774 h 182067"/>
                  <a:gd name="connsiteX14" fmla="*/ 51682 w 243750"/>
                  <a:gd name="connsiteY14" fmla="*/ 102774 h 182067"/>
                  <a:gd name="connsiteX15" fmla="*/ 61296 w 243750"/>
                  <a:gd name="connsiteY15" fmla="*/ 94142 h 182067"/>
                  <a:gd name="connsiteX16" fmla="*/ 75435 w 243750"/>
                  <a:gd name="connsiteY16" fmla="*/ 50406 h 182067"/>
                  <a:gd name="connsiteX17" fmla="*/ 98057 w 243750"/>
                  <a:gd name="connsiteY17" fmla="*/ 174132 h 182067"/>
                  <a:gd name="connsiteX18" fmla="*/ 107106 w 243750"/>
                  <a:gd name="connsiteY18" fmla="*/ 182188 h 182067"/>
                  <a:gd name="connsiteX19" fmla="*/ 108236 w 243750"/>
                  <a:gd name="connsiteY19" fmla="*/ 182188 h 182067"/>
                  <a:gd name="connsiteX20" fmla="*/ 117851 w 243750"/>
                  <a:gd name="connsiteY20" fmla="*/ 175858 h 182067"/>
                  <a:gd name="connsiteX21" fmla="*/ 154046 w 243750"/>
                  <a:gd name="connsiteY21" fmla="*/ 79180 h 182067"/>
                  <a:gd name="connsiteX22" fmla="*/ 168750 w 243750"/>
                  <a:gd name="connsiteY22" fmla="*/ 130971 h 182067"/>
                  <a:gd name="connsiteX23" fmla="*/ 181192 w 243750"/>
                  <a:gd name="connsiteY23" fmla="*/ 137877 h 182067"/>
                  <a:gd name="connsiteX24" fmla="*/ 185717 w 243750"/>
                  <a:gd name="connsiteY24" fmla="*/ 134999 h 182067"/>
                  <a:gd name="connsiteX25" fmla="*/ 216256 w 243750"/>
                  <a:gd name="connsiteY25" fmla="*/ 102774 h 182067"/>
                  <a:gd name="connsiteX26" fmla="*/ 243968 w 243750"/>
                  <a:gd name="connsiteY26" fmla="*/ 102774 h 182067"/>
                  <a:gd name="connsiteX27" fmla="*/ 243968 w 243750"/>
                  <a:gd name="connsiteY27" fmla="*/ 79756 h 182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43750" h="182067">
                    <a:moveTo>
                      <a:pt x="243402" y="79756"/>
                    </a:moveTo>
                    <a:lnTo>
                      <a:pt x="211166" y="79756"/>
                    </a:lnTo>
                    <a:cubicBezTo>
                      <a:pt x="208338" y="80330"/>
                      <a:pt x="205510" y="82058"/>
                      <a:pt x="203814" y="84359"/>
                    </a:cubicBezTo>
                    <a:lnTo>
                      <a:pt x="182323" y="107953"/>
                    </a:lnTo>
                    <a:lnTo>
                      <a:pt x="164225" y="44076"/>
                    </a:lnTo>
                    <a:cubicBezTo>
                      <a:pt x="162529" y="38897"/>
                      <a:pt x="156873" y="35444"/>
                      <a:pt x="151784" y="37171"/>
                    </a:cubicBezTo>
                    <a:cubicBezTo>
                      <a:pt x="148956" y="38322"/>
                      <a:pt x="146128" y="40048"/>
                      <a:pt x="144997" y="43501"/>
                    </a:cubicBezTo>
                    <a:lnTo>
                      <a:pt x="111064" y="134999"/>
                    </a:lnTo>
                    <a:lnTo>
                      <a:pt x="87877" y="8397"/>
                    </a:lnTo>
                    <a:cubicBezTo>
                      <a:pt x="86746" y="2643"/>
                      <a:pt x="81656" y="-810"/>
                      <a:pt x="76566" y="341"/>
                    </a:cubicBezTo>
                    <a:cubicBezTo>
                      <a:pt x="73172" y="916"/>
                      <a:pt x="70345" y="3793"/>
                      <a:pt x="68649" y="7246"/>
                    </a:cubicBezTo>
                    <a:lnTo>
                      <a:pt x="44329" y="79756"/>
                    </a:lnTo>
                    <a:lnTo>
                      <a:pt x="217" y="79756"/>
                    </a:lnTo>
                    <a:lnTo>
                      <a:pt x="217" y="102774"/>
                    </a:lnTo>
                    <a:lnTo>
                      <a:pt x="51682" y="102774"/>
                    </a:lnTo>
                    <a:cubicBezTo>
                      <a:pt x="56206" y="102199"/>
                      <a:pt x="60165" y="98745"/>
                      <a:pt x="61296" y="94142"/>
                    </a:cubicBezTo>
                    <a:lnTo>
                      <a:pt x="75435" y="50406"/>
                    </a:lnTo>
                    <a:lnTo>
                      <a:pt x="98057" y="174132"/>
                    </a:lnTo>
                    <a:cubicBezTo>
                      <a:pt x="98622" y="178736"/>
                      <a:pt x="102580" y="182188"/>
                      <a:pt x="107106" y="182188"/>
                    </a:cubicBezTo>
                    <a:lnTo>
                      <a:pt x="108236" y="182188"/>
                    </a:lnTo>
                    <a:cubicBezTo>
                      <a:pt x="112195" y="182188"/>
                      <a:pt x="116155" y="179886"/>
                      <a:pt x="117851" y="175858"/>
                    </a:cubicBezTo>
                    <a:lnTo>
                      <a:pt x="154046" y="79180"/>
                    </a:lnTo>
                    <a:lnTo>
                      <a:pt x="168750" y="130971"/>
                    </a:lnTo>
                    <a:cubicBezTo>
                      <a:pt x="170446" y="136151"/>
                      <a:pt x="175536" y="139604"/>
                      <a:pt x="181192" y="137877"/>
                    </a:cubicBezTo>
                    <a:cubicBezTo>
                      <a:pt x="182889" y="137302"/>
                      <a:pt x="184585" y="136151"/>
                      <a:pt x="185717" y="134999"/>
                    </a:cubicBezTo>
                    <a:lnTo>
                      <a:pt x="216256" y="102774"/>
                    </a:lnTo>
                    <a:lnTo>
                      <a:pt x="243968" y="102774"/>
                    </a:lnTo>
                    <a:lnTo>
                      <a:pt x="243968" y="79756"/>
                    </a:lnTo>
                    <a:close/>
                  </a:path>
                </a:pathLst>
              </a:custGeom>
              <a:solidFill>
                <a:srgbClr val="333F50"/>
              </a:solidFill>
              <a:ln w="9609" cap="flat">
                <a:noFill/>
                <a:prstDash val="solid"/>
                <a:miter/>
              </a:ln>
            </p:spPr>
            <p:txBody>
              <a:bodyPr rtlCol="0" anchor="ctr"/>
              <a:lstStyle/>
              <a:p>
                <a:endParaRPr lang="en-US" dirty="0"/>
              </a:p>
            </p:txBody>
          </p:sp>
        </p:grpSp>
        <p:sp>
          <p:nvSpPr>
            <p:cNvPr id="36" name="Freeform: Shape 35">
              <a:extLst>
                <a:ext uri="{FF2B5EF4-FFF2-40B4-BE49-F238E27FC236}">
                  <a16:creationId xmlns:a16="http://schemas.microsoft.com/office/drawing/2014/main" id="{73952715-9740-4E90-A528-9F3DABCB62DC}"/>
                </a:ext>
              </a:extLst>
            </p:cNvPr>
            <p:cNvSpPr/>
            <p:nvPr/>
          </p:nvSpPr>
          <p:spPr>
            <a:xfrm>
              <a:off x="4815435" y="4996046"/>
              <a:ext cx="351327" cy="398094"/>
            </a:xfrm>
            <a:custGeom>
              <a:avLst/>
              <a:gdLst>
                <a:gd name="connsiteX0" fmla="*/ 304242 w 351327"/>
                <a:gd name="connsiteY0" fmla="*/ 304264 h 398094"/>
                <a:gd name="connsiteX1" fmla="*/ 258932 w 351327"/>
                <a:gd name="connsiteY1" fmla="*/ 339383 h 398094"/>
                <a:gd name="connsiteX2" fmla="*/ 187161 w 351327"/>
                <a:gd name="connsiteY2" fmla="*/ 339383 h 398094"/>
                <a:gd name="connsiteX3" fmla="*/ 187161 w 351327"/>
                <a:gd name="connsiteY3" fmla="*/ 244200 h 398094"/>
                <a:gd name="connsiteX4" fmla="*/ 220632 w 351327"/>
                <a:gd name="connsiteY4" fmla="*/ 187050 h 398094"/>
                <a:gd name="connsiteX5" fmla="*/ 187161 w 351327"/>
                <a:gd name="connsiteY5" fmla="*/ 153579 h 398094"/>
                <a:gd name="connsiteX6" fmla="*/ 187161 w 351327"/>
                <a:gd name="connsiteY6" fmla="*/ 34983 h 398094"/>
                <a:gd name="connsiteX7" fmla="*/ 91977 w 351327"/>
                <a:gd name="connsiteY7" fmla="*/ 34983 h 398094"/>
                <a:gd name="connsiteX8" fmla="*/ 34923 w 351327"/>
                <a:gd name="connsiteY8" fmla="*/ 1341 h 398094"/>
                <a:gd name="connsiteX9" fmla="*/ 1290 w 351327"/>
                <a:gd name="connsiteY9" fmla="*/ 58396 h 398094"/>
                <a:gd name="connsiteX10" fmla="*/ 58345 w 351327"/>
                <a:gd name="connsiteY10" fmla="*/ 92029 h 398094"/>
                <a:gd name="connsiteX11" fmla="*/ 91977 w 351327"/>
                <a:gd name="connsiteY11" fmla="*/ 58396 h 398094"/>
                <a:gd name="connsiteX12" fmla="*/ 163748 w 351327"/>
                <a:gd name="connsiteY12" fmla="*/ 58396 h 398094"/>
                <a:gd name="connsiteX13" fmla="*/ 163748 w 351327"/>
                <a:gd name="connsiteY13" fmla="*/ 153579 h 398094"/>
                <a:gd name="connsiteX14" fmla="*/ 130277 w 351327"/>
                <a:gd name="connsiteY14" fmla="*/ 210729 h 398094"/>
                <a:gd name="connsiteX15" fmla="*/ 163748 w 351327"/>
                <a:gd name="connsiteY15" fmla="*/ 244200 h 398094"/>
                <a:gd name="connsiteX16" fmla="*/ 163748 w 351327"/>
                <a:gd name="connsiteY16" fmla="*/ 362796 h 398094"/>
                <a:gd name="connsiteX17" fmla="*/ 258932 w 351327"/>
                <a:gd name="connsiteY17" fmla="*/ 362796 h 398094"/>
                <a:gd name="connsiteX18" fmla="*/ 315986 w 351327"/>
                <a:gd name="connsiteY18" fmla="*/ 396438 h 398094"/>
                <a:gd name="connsiteX19" fmla="*/ 349619 w 351327"/>
                <a:gd name="connsiteY19" fmla="*/ 339383 h 398094"/>
                <a:gd name="connsiteX20" fmla="*/ 304242 w 351327"/>
                <a:gd name="connsiteY20" fmla="*/ 304264 h 398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51327" h="398094">
                  <a:moveTo>
                    <a:pt x="304242" y="304264"/>
                  </a:moveTo>
                  <a:cubicBezTo>
                    <a:pt x="282897" y="304274"/>
                    <a:pt x="264266" y="318723"/>
                    <a:pt x="258932" y="339383"/>
                  </a:cubicBezTo>
                  <a:lnTo>
                    <a:pt x="187161" y="339383"/>
                  </a:lnTo>
                  <a:lnTo>
                    <a:pt x="187161" y="244200"/>
                  </a:lnTo>
                  <a:cubicBezTo>
                    <a:pt x="212183" y="237656"/>
                    <a:pt x="227166" y="212072"/>
                    <a:pt x="220632" y="187050"/>
                  </a:cubicBezTo>
                  <a:cubicBezTo>
                    <a:pt x="216345" y="170657"/>
                    <a:pt x="203554" y="157865"/>
                    <a:pt x="187161" y="153579"/>
                  </a:cubicBezTo>
                  <a:lnTo>
                    <a:pt x="187161" y="34983"/>
                  </a:lnTo>
                  <a:lnTo>
                    <a:pt x="91977" y="34983"/>
                  </a:lnTo>
                  <a:cubicBezTo>
                    <a:pt x="85510" y="9932"/>
                    <a:pt x="59964" y="-5127"/>
                    <a:pt x="34923" y="1341"/>
                  </a:cubicBezTo>
                  <a:cubicBezTo>
                    <a:pt x="9882" y="7808"/>
                    <a:pt x="-5177" y="33355"/>
                    <a:pt x="1290" y="58396"/>
                  </a:cubicBezTo>
                  <a:cubicBezTo>
                    <a:pt x="7758" y="83437"/>
                    <a:pt x="33303" y="98496"/>
                    <a:pt x="58345" y="92029"/>
                  </a:cubicBezTo>
                  <a:cubicBezTo>
                    <a:pt x="74833" y="87771"/>
                    <a:pt x="87720" y="74893"/>
                    <a:pt x="91977" y="58396"/>
                  </a:cubicBezTo>
                  <a:lnTo>
                    <a:pt x="163748" y="58396"/>
                  </a:lnTo>
                  <a:lnTo>
                    <a:pt x="163748" y="153579"/>
                  </a:lnTo>
                  <a:cubicBezTo>
                    <a:pt x="138726" y="160123"/>
                    <a:pt x="123744" y="185707"/>
                    <a:pt x="130277" y="210729"/>
                  </a:cubicBezTo>
                  <a:cubicBezTo>
                    <a:pt x="134564" y="227121"/>
                    <a:pt x="147356" y="239914"/>
                    <a:pt x="163748" y="244200"/>
                  </a:cubicBezTo>
                  <a:lnTo>
                    <a:pt x="163748" y="362796"/>
                  </a:lnTo>
                  <a:lnTo>
                    <a:pt x="258932" y="362796"/>
                  </a:lnTo>
                  <a:cubicBezTo>
                    <a:pt x="265399" y="387847"/>
                    <a:pt x="290945" y="402906"/>
                    <a:pt x="315986" y="396438"/>
                  </a:cubicBezTo>
                  <a:cubicBezTo>
                    <a:pt x="341028" y="389970"/>
                    <a:pt x="356087" y="364425"/>
                    <a:pt x="349619" y="339383"/>
                  </a:cubicBezTo>
                  <a:cubicBezTo>
                    <a:pt x="344276" y="318695"/>
                    <a:pt x="325607" y="304246"/>
                    <a:pt x="304242" y="304264"/>
                  </a:cubicBezTo>
                  <a:close/>
                </a:path>
              </a:pathLst>
            </a:custGeom>
            <a:solidFill>
              <a:srgbClr val="333F50"/>
            </a:solidFill>
            <a:ln w="9525" cap="flat">
              <a:noFill/>
              <a:prstDash val="solid"/>
              <a:miter/>
            </a:ln>
          </p:spPr>
          <p:txBody>
            <a:bodyPr rtlCol="0" anchor="ctr"/>
            <a:lstStyle/>
            <a:p>
              <a:endParaRPr lang="en-US" dirty="0"/>
            </a:p>
          </p:txBody>
        </p:sp>
        <p:sp>
          <p:nvSpPr>
            <p:cNvPr id="37" name="TextBox 36">
              <a:extLst>
                <a:ext uri="{FF2B5EF4-FFF2-40B4-BE49-F238E27FC236}">
                  <a16:creationId xmlns:a16="http://schemas.microsoft.com/office/drawing/2014/main" id="{C03D84E9-F8BC-4868-836D-8B7E50B8CB36}"/>
                </a:ext>
              </a:extLst>
            </p:cNvPr>
            <p:cNvSpPr txBox="1"/>
            <p:nvPr/>
          </p:nvSpPr>
          <p:spPr>
            <a:xfrm>
              <a:off x="2915201" y="1991836"/>
              <a:ext cx="725805" cy="348615"/>
            </a:xfrm>
            <a:prstGeom prst="rect">
              <a:avLst/>
            </a:prstGeom>
            <a:noFill/>
          </p:spPr>
          <p:txBody>
            <a:bodyPr wrap="none" rtlCol="0">
              <a:spAutoFit/>
            </a:bodyPr>
            <a:lstStyle/>
            <a:p>
              <a:pPr algn="l"/>
              <a:r>
                <a:rPr lang="en-US" sz="1800" spc="0" baseline="0" dirty="0">
                  <a:solidFill>
                    <a:srgbClr val="000000"/>
                  </a:solidFill>
                  <a:latin typeface="Arial"/>
                  <a:cs typeface="Arial"/>
                  <a:sym typeface="Arial"/>
                  <a:rtl val="0"/>
                </a:rPr>
                <a:t>Data </a:t>
              </a:r>
            </a:p>
          </p:txBody>
        </p:sp>
        <p:sp>
          <p:nvSpPr>
            <p:cNvPr id="38" name="TextBox 37">
              <a:extLst>
                <a:ext uri="{FF2B5EF4-FFF2-40B4-BE49-F238E27FC236}">
                  <a16:creationId xmlns:a16="http://schemas.microsoft.com/office/drawing/2014/main" id="{3536E935-DEEA-49E0-AAAD-5E3DA86CEE79}"/>
                </a:ext>
              </a:extLst>
            </p:cNvPr>
            <p:cNvSpPr txBox="1"/>
            <p:nvPr/>
          </p:nvSpPr>
          <p:spPr>
            <a:xfrm>
              <a:off x="3461301" y="1991836"/>
              <a:ext cx="1649729" cy="348615"/>
            </a:xfrm>
            <a:prstGeom prst="rect">
              <a:avLst/>
            </a:prstGeom>
            <a:noFill/>
          </p:spPr>
          <p:txBody>
            <a:bodyPr wrap="none" rtlCol="0">
              <a:spAutoFit/>
            </a:bodyPr>
            <a:lstStyle/>
            <a:p>
              <a:pPr algn="l"/>
              <a:r>
                <a:rPr lang="en-US" sz="1800" spc="0" baseline="0" dirty="0">
                  <a:solidFill>
                    <a:srgbClr val="000000"/>
                  </a:solidFill>
                  <a:latin typeface="Arial"/>
                  <a:cs typeface="Arial"/>
                  <a:sym typeface="Arial"/>
                  <a:rtl val="0"/>
                </a:rPr>
                <a:t>transformation</a:t>
              </a:r>
            </a:p>
          </p:txBody>
        </p:sp>
        <p:sp>
          <p:nvSpPr>
            <p:cNvPr id="39" name="Freeform: Shape 38">
              <a:extLst>
                <a:ext uri="{FF2B5EF4-FFF2-40B4-BE49-F238E27FC236}">
                  <a16:creationId xmlns:a16="http://schemas.microsoft.com/office/drawing/2014/main" id="{1180336B-6919-4CE7-8B68-A5966F99CFC8}"/>
                </a:ext>
              </a:extLst>
            </p:cNvPr>
            <p:cNvSpPr/>
            <p:nvPr/>
          </p:nvSpPr>
          <p:spPr>
            <a:xfrm>
              <a:off x="6124574" y="2328068"/>
              <a:ext cx="1247775" cy="3467100"/>
            </a:xfrm>
            <a:custGeom>
              <a:avLst/>
              <a:gdLst>
                <a:gd name="connsiteX0" fmla="*/ -209 w 1247775"/>
                <a:gd name="connsiteY0" fmla="*/ -158 h 3467100"/>
                <a:gd name="connsiteX1" fmla="*/ 1247566 w 1247775"/>
                <a:gd name="connsiteY1" fmla="*/ -158 h 3467100"/>
                <a:gd name="connsiteX2" fmla="*/ 1247566 w 1247775"/>
                <a:gd name="connsiteY2" fmla="*/ 3466942 h 3467100"/>
                <a:gd name="connsiteX3" fmla="*/ -209 w 12477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247775" h="3467100">
                  <a:moveTo>
                    <a:pt x="-209" y="-158"/>
                  </a:moveTo>
                  <a:lnTo>
                    <a:pt x="1247566" y="-158"/>
                  </a:lnTo>
                  <a:lnTo>
                    <a:pt x="1247566"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40" name="TextBox 39">
              <a:extLst>
                <a:ext uri="{FF2B5EF4-FFF2-40B4-BE49-F238E27FC236}">
                  <a16:creationId xmlns:a16="http://schemas.microsoft.com/office/drawing/2014/main" id="{947E2BED-FA5F-4877-A00F-E1602741E4AA}"/>
                </a:ext>
              </a:extLst>
            </p:cNvPr>
            <p:cNvSpPr txBox="1"/>
            <p:nvPr/>
          </p:nvSpPr>
          <p:spPr>
            <a:xfrm>
              <a:off x="6123926" y="3430111"/>
              <a:ext cx="868680"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Storage </a:t>
              </a:r>
            </a:p>
          </p:txBody>
        </p:sp>
        <p:sp>
          <p:nvSpPr>
            <p:cNvPr id="41" name="TextBox 40">
              <a:extLst>
                <a:ext uri="{FF2B5EF4-FFF2-40B4-BE49-F238E27FC236}">
                  <a16:creationId xmlns:a16="http://schemas.microsoft.com/office/drawing/2014/main" id="{FDBF2CC5-33BA-473A-97B0-579708D9E03B}"/>
                </a:ext>
              </a:extLst>
            </p:cNvPr>
            <p:cNvSpPr txBox="1"/>
            <p:nvPr/>
          </p:nvSpPr>
          <p:spPr>
            <a:xfrm>
              <a:off x="6123926" y="3649186"/>
              <a:ext cx="1116330"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(organizing)</a:t>
              </a:r>
            </a:p>
          </p:txBody>
        </p:sp>
        <p:sp>
          <p:nvSpPr>
            <p:cNvPr id="42" name="TextBox 41">
              <a:extLst>
                <a:ext uri="{FF2B5EF4-FFF2-40B4-BE49-F238E27FC236}">
                  <a16:creationId xmlns:a16="http://schemas.microsoft.com/office/drawing/2014/main" id="{87D9E5A8-52E4-4695-8EA6-CA36DF369549}"/>
                </a:ext>
              </a:extLst>
            </p:cNvPr>
            <p:cNvSpPr txBox="1"/>
            <p:nvPr/>
          </p:nvSpPr>
          <p:spPr>
            <a:xfrm>
              <a:off x="6123926" y="385873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43" name="TextBox 42">
              <a:extLst>
                <a:ext uri="{FF2B5EF4-FFF2-40B4-BE49-F238E27FC236}">
                  <a16:creationId xmlns:a16="http://schemas.microsoft.com/office/drawing/2014/main" id="{E729F15B-6EF3-4714-AAAE-76012D55FEC7}"/>
                </a:ext>
              </a:extLst>
            </p:cNvPr>
            <p:cNvSpPr txBox="1"/>
            <p:nvPr/>
          </p:nvSpPr>
          <p:spPr>
            <a:xfrm>
              <a:off x="6409676" y="3858736"/>
              <a:ext cx="4305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File</a:t>
              </a:r>
            </a:p>
          </p:txBody>
        </p:sp>
        <p:sp>
          <p:nvSpPr>
            <p:cNvPr id="44" name="TextBox 43">
              <a:extLst>
                <a:ext uri="{FF2B5EF4-FFF2-40B4-BE49-F238E27FC236}">
                  <a16:creationId xmlns:a16="http://schemas.microsoft.com/office/drawing/2014/main" id="{A15A562B-B6C8-4384-9485-F61C6098AC23}"/>
                </a:ext>
              </a:extLst>
            </p:cNvPr>
            <p:cNvSpPr txBox="1"/>
            <p:nvPr/>
          </p:nvSpPr>
          <p:spPr>
            <a:xfrm>
              <a:off x="6123926" y="404923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45" name="TextBox 44">
              <a:extLst>
                <a:ext uri="{FF2B5EF4-FFF2-40B4-BE49-F238E27FC236}">
                  <a16:creationId xmlns:a16="http://schemas.microsoft.com/office/drawing/2014/main" id="{613B11A5-9FDC-40A8-8034-20CDF5374B2E}"/>
                </a:ext>
              </a:extLst>
            </p:cNvPr>
            <p:cNvSpPr txBox="1"/>
            <p:nvPr/>
          </p:nvSpPr>
          <p:spPr>
            <a:xfrm>
              <a:off x="6409676" y="4049236"/>
              <a:ext cx="611505"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Object</a:t>
              </a:r>
            </a:p>
          </p:txBody>
        </p:sp>
        <p:sp>
          <p:nvSpPr>
            <p:cNvPr id="46" name="TextBox 45">
              <a:extLst>
                <a:ext uri="{FF2B5EF4-FFF2-40B4-BE49-F238E27FC236}">
                  <a16:creationId xmlns:a16="http://schemas.microsoft.com/office/drawing/2014/main" id="{C3D8EFCD-9E8E-4492-802C-4A8F5CF03DD7}"/>
                </a:ext>
              </a:extLst>
            </p:cNvPr>
            <p:cNvSpPr txBox="1"/>
            <p:nvPr/>
          </p:nvSpPr>
          <p:spPr>
            <a:xfrm>
              <a:off x="6123926" y="423021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47" name="TextBox 46">
              <a:extLst>
                <a:ext uri="{FF2B5EF4-FFF2-40B4-BE49-F238E27FC236}">
                  <a16:creationId xmlns:a16="http://schemas.microsoft.com/office/drawing/2014/main" id="{C6A46663-7CE6-43F8-872A-29A119D870AC}"/>
                </a:ext>
              </a:extLst>
            </p:cNvPr>
            <p:cNvSpPr txBox="1"/>
            <p:nvPr/>
          </p:nvSpPr>
          <p:spPr>
            <a:xfrm>
              <a:off x="6409676" y="4230211"/>
              <a:ext cx="401955"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DB</a:t>
              </a:r>
            </a:p>
          </p:txBody>
        </p:sp>
        <p:grpSp>
          <p:nvGrpSpPr>
            <p:cNvPr id="48" name="Segnaposto contenuto 9">
              <a:extLst>
                <a:ext uri="{FF2B5EF4-FFF2-40B4-BE49-F238E27FC236}">
                  <a16:creationId xmlns:a16="http://schemas.microsoft.com/office/drawing/2014/main" id="{4C912274-53AB-4747-8AB2-F268FA4BF62B}"/>
                </a:ext>
              </a:extLst>
            </p:cNvPr>
            <p:cNvGrpSpPr/>
            <p:nvPr/>
          </p:nvGrpSpPr>
          <p:grpSpPr>
            <a:xfrm>
              <a:off x="6947296" y="2389390"/>
              <a:ext cx="316706" cy="429815"/>
              <a:chOff x="6947296" y="2389390"/>
              <a:chExt cx="316706" cy="429815"/>
            </a:xfrm>
            <a:solidFill>
              <a:srgbClr val="333F50"/>
            </a:solidFill>
          </p:grpSpPr>
          <p:sp>
            <p:nvSpPr>
              <p:cNvPr id="49" name="Freeform: Shape 48">
                <a:extLst>
                  <a:ext uri="{FF2B5EF4-FFF2-40B4-BE49-F238E27FC236}">
                    <a16:creationId xmlns:a16="http://schemas.microsoft.com/office/drawing/2014/main" id="{A4E5A4DE-BAA0-4F63-A109-E7F33C0F57D7}"/>
                  </a:ext>
                </a:extLst>
              </p:cNvPr>
              <p:cNvSpPr/>
              <p:nvPr/>
            </p:nvSpPr>
            <p:spPr>
              <a:xfrm>
                <a:off x="6947296" y="2389390"/>
                <a:ext cx="316706" cy="90487"/>
              </a:xfrm>
              <a:custGeom>
                <a:avLst/>
                <a:gdLst>
                  <a:gd name="connsiteX0" fmla="*/ 316497 w 316706"/>
                  <a:gd name="connsiteY0" fmla="*/ 45086 h 90487"/>
                  <a:gd name="connsiteX1" fmla="*/ 158144 w 316706"/>
                  <a:gd name="connsiteY1" fmla="*/ 90330 h 90487"/>
                  <a:gd name="connsiteX2" fmla="*/ -209 w 316706"/>
                  <a:gd name="connsiteY2" fmla="*/ 45086 h 90487"/>
                  <a:gd name="connsiteX3" fmla="*/ 158144 w 316706"/>
                  <a:gd name="connsiteY3" fmla="*/ -158 h 90487"/>
                  <a:gd name="connsiteX4" fmla="*/ 316497 w 316706"/>
                  <a:gd name="connsiteY4" fmla="*/ 45086 h 90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6706" h="90487">
                    <a:moveTo>
                      <a:pt x="316497" y="45086"/>
                    </a:moveTo>
                    <a:cubicBezTo>
                      <a:pt x="316497" y="70070"/>
                      <a:pt x="245603" y="90330"/>
                      <a:pt x="158144" y="90330"/>
                    </a:cubicBezTo>
                    <a:cubicBezTo>
                      <a:pt x="70686" y="90330"/>
                      <a:pt x="-209" y="70070"/>
                      <a:pt x="-209" y="45086"/>
                    </a:cubicBezTo>
                    <a:cubicBezTo>
                      <a:pt x="-209" y="20092"/>
                      <a:pt x="70686" y="-158"/>
                      <a:pt x="158144" y="-158"/>
                    </a:cubicBezTo>
                    <a:cubicBezTo>
                      <a:pt x="245603" y="-158"/>
                      <a:pt x="316497" y="20092"/>
                      <a:pt x="316497" y="45086"/>
                    </a:cubicBezTo>
                    <a:close/>
                  </a:path>
                </a:pathLst>
              </a:custGeom>
              <a:solidFill>
                <a:srgbClr val="333F50"/>
              </a:solidFill>
              <a:ln w="9525"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CC030056-BE51-46C6-9926-D8589B17E2E2}"/>
                  </a:ext>
                </a:extLst>
              </p:cNvPr>
              <p:cNvSpPr/>
              <p:nvPr/>
            </p:nvSpPr>
            <p:spPr>
              <a:xfrm>
                <a:off x="6947296" y="2457256"/>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ACF83897-82B7-45E3-AA2A-8A3A6311F387}"/>
                  </a:ext>
                </a:extLst>
              </p:cNvPr>
              <p:cNvSpPr/>
              <p:nvPr/>
            </p:nvSpPr>
            <p:spPr>
              <a:xfrm>
                <a:off x="6947296" y="2570365"/>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E3D4977B-35A9-457B-A0A7-DD85FCB37478}"/>
                  </a:ext>
                </a:extLst>
              </p:cNvPr>
              <p:cNvSpPr/>
              <p:nvPr/>
            </p:nvSpPr>
            <p:spPr>
              <a:xfrm>
                <a:off x="6947296" y="2683474"/>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dirty="0"/>
              </a:p>
            </p:txBody>
          </p:sp>
        </p:grpSp>
        <p:sp>
          <p:nvSpPr>
            <p:cNvPr id="54" name="TextBox 53">
              <a:extLst>
                <a:ext uri="{FF2B5EF4-FFF2-40B4-BE49-F238E27FC236}">
                  <a16:creationId xmlns:a16="http://schemas.microsoft.com/office/drawing/2014/main" id="{E78F246D-2A4B-41AD-8F17-AC5F09454EFF}"/>
                </a:ext>
              </a:extLst>
            </p:cNvPr>
            <p:cNvSpPr txBox="1"/>
            <p:nvPr/>
          </p:nvSpPr>
          <p:spPr>
            <a:xfrm>
              <a:off x="7367777" y="3620611"/>
              <a:ext cx="830580"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Security</a:t>
              </a:r>
            </a:p>
          </p:txBody>
        </p:sp>
        <p:sp>
          <p:nvSpPr>
            <p:cNvPr id="55" name="TextBox 54">
              <a:extLst>
                <a:ext uri="{FF2B5EF4-FFF2-40B4-BE49-F238E27FC236}">
                  <a16:creationId xmlns:a16="http://schemas.microsoft.com/office/drawing/2014/main" id="{95B7F1AD-4E79-42CC-8620-ECA881F2FDC8}"/>
                </a:ext>
              </a:extLst>
            </p:cNvPr>
            <p:cNvSpPr txBox="1"/>
            <p:nvPr/>
          </p:nvSpPr>
          <p:spPr>
            <a:xfrm>
              <a:off x="7367777" y="383968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56" name="TextBox 55">
              <a:extLst>
                <a:ext uri="{FF2B5EF4-FFF2-40B4-BE49-F238E27FC236}">
                  <a16:creationId xmlns:a16="http://schemas.microsoft.com/office/drawing/2014/main" id="{AA25CB89-1726-404B-ABB5-CE13D71D6A25}"/>
                </a:ext>
              </a:extLst>
            </p:cNvPr>
            <p:cNvSpPr txBox="1"/>
            <p:nvPr/>
          </p:nvSpPr>
          <p:spPr>
            <a:xfrm>
              <a:off x="7653527" y="3839686"/>
              <a:ext cx="11925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Access Control</a:t>
              </a:r>
            </a:p>
          </p:txBody>
        </p:sp>
        <p:sp>
          <p:nvSpPr>
            <p:cNvPr id="57" name="TextBox 56">
              <a:extLst>
                <a:ext uri="{FF2B5EF4-FFF2-40B4-BE49-F238E27FC236}">
                  <a16:creationId xmlns:a16="http://schemas.microsoft.com/office/drawing/2014/main" id="{D4912B1E-4D31-4C2B-A638-02F86764E8BA}"/>
                </a:ext>
              </a:extLst>
            </p:cNvPr>
            <p:cNvSpPr txBox="1"/>
            <p:nvPr/>
          </p:nvSpPr>
          <p:spPr>
            <a:xfrm>
              <a:off x="7367777" y="402066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58" name="TextBox 57">
              <a:extLst>
                <a:ext uri="{FF2B5EF4-FFF2-40B4-BE49-F238E27FC236}">
                  <a16:creationId xmlns:a16="http://schemas.microsoft.com/office/drawing/2014/main" id="{4F351B8C-E133-4AFC-8466-3F874043C69B}"/>
                </a:ext>
              </a:extLst>
            </p:cNvPr>
            <p:cNvSpPr txBox="1"/>
            <p:nvPr/>
          </p:nvSpPr>
          <p:spPr>
            <a:xfrm>
              <a:off x="7653527" y="4020661"/>
              <a:ext cx="10401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Authorization</a:t>
              </a:r>
            </a:p>
          </p:txBody>
        </p:sp>
        <p:grpSp>
          <p:nvGrpSpPr>
            <p:cNvPr id="59" name="Segnaposto contenuto 9">
              <a:extLst>
                <a:ext uri="{FF2B5EF4-FFF2-40B4-BE49-F238E27FC236}">
                  <a16:creationId xmlns:a16="http://schemas.microsoft.com/office/drawing/2014/main" id="{4C912274-53AB-4747-8AB2-F268FA4BF62B}"/>
                </a:ext>
              </a:extLst>
            </p:cNvPr>
            <p:cNvGrpSpPr/>
            <p:nvPr/>
          </p:nvGrpSpPr>
          <p:grpSpPr>
            <a:xfrm>
              <a:off x="8420099" y="2371295"/>
              <a:ext cx="361950" cy="433418"/>
              <a:chOff x="8420099" y="2371295"/>
              <a:chExt cx="361950" cy="433418"/>
            </a:xfrm>
            <a:solidFill>
              <a:srgbClr val="333F50"/>
            </a:solidFill>
          </p:grpSpPr>
          <p:sp>
            <p:nvSpPr>
              <p:cNvPr id="60" name="Freeform: Shape 59">
                <a:extLst>
                  <a:ext uri="{FF2B5EF4-FFF2-40B4-BE49-F238E27FC236}">
                    <a16:creationId xmlns:a16="http://schemas.microsoft.com/office/drawing/2014/main" id="{0BE75CE8-F32E-45DE-BC0C-A1471AE9FA7E}"/>
                  </a:ext>
                </a:extLst>
              </p:cNvPr>
              <p:cNvSpPr/>
              <p:nvPr/>
            </p:nvSpPr>
            <p:spPr>
              <a:xfrm>
                <a:off x="8640663" y="2645079"/>
                <a:ext cx="141386" cy="159634"/>
              </a:xfrm>
              <a:custGeom>
                <a:avLst/>
                <a:gdLst>
                  <a:gd name="connsiteX0" fmla="*/ 123885 w 141386"/>
                  <a:gd name="connsiteY0" fmla="*/ 30771 h 159634"/>
                  <a:gd name="connsiteX1" fmla="*/ 72194 w 141386"/>
                  <a:gd name="connsiteY1" fmla="*/ 42 h 159634"/>
                  <a:gd name="connsiteX2" fmla="*/ 48214 w 141386"/>
                  <a:gd name="connsiteY2" fmla="*/ 30484 h 159634"/>
                  <a:gd name="connsiteX3" fmla="*/ 54945 w 141386"/>
                  <a:gd name="connsiteY3" fmla="*/ 35030 h 159634"/>
                  <a:gd name="connsiteX4" fmla="*/ 63485 w 141386"/>
                  <a:gd name="connsiteY4" fmla="*/ 40784 h 159634"/>
                  <a:gd name="connsiteX5" fmla="*/ 58620 w 141386"/>
                  <a:gd name="connsiteY5" fmla="*/ 50338 h 159634"/>
                  <a:gd name="connsiteX6" fmla="*/ 596 w 141386"/>
                  <a:gd name="connsiteY6" fmla="*/ 159676 h 159634"/>
                  <a:gd name="connsiteX7" fmla="*/ 141982 w 141386"/>
                  <a:gd name="connsiteY7" fmla="*/ 159676 h 159634"/>
                  <a:gd name="connsiteX8" fmla="*/ 141982 w 141386"/>
                  <a:gd name="connsiteY8" fmla="*/ 67601 h 159634"/>
                  <a:gd name="connsiteX9" fmla="*/ 123885 w 141386"/>
                  <a:gd name="connsiteY9" fmla="*/ 30771 h 159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386" h="159634">
                    <a:moveTo>
                      <a:pt x="123885" y="30771"/>
                    </a:moveTo>
                    <a:cubicBezTo>
                      <a:pt x="108187" y="18066"/>
                      <a:pt x="90780" y="7717"/>
                      <a:pt x="72194" y="42"/>
                    </a:cubicBezTo>
                    <a:lnTo>
                      <a:pt x="48214" y="30484"/>
                    </a:lnTo>
                    <a:lnTo>
                      <a:pt x="54945" y="35030"/>
                    </a:lnTo>
                    <a:lnTo>
                      <a:pt x="63485" y="40784"/>
                    </a:lnTo>
                    <a:lnTo>
                      <a:pt x="58620" y="50338"/>
                    </a:lnTo>
                    <a:lnTo>
                      <a:pt x="596" y="159676"/>
                    </a:lnTo>
                    <a:lnTo>
                      <a:pt x="141982" y="159676"/>
                    </a:lnTo>
                    <a:lnTo>
                      <a:pt x="141982" y="67601"/>
                    </a:lnTo>
                    <a:cubicBezTo>
                      <a:pt x="141687" y="53183"/>
                      <a:pt x="135043" y="39663"/>
                      <a:pt x="123885" y="30771"/>
                    </a:cubicBezTo>
                    <a:close/>
                  </a:path>
                </a:pathLst>
              </a:custGeom>
              <a:solidFill>
                <a:srgbClr val="333F50"/>
              </a:solidFill>
              <a:ln w="9609"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8519C567-A21B-42A0-9B0B-35E94FCAD0EA}"/>
                  </a:ext>
                </a:extLst>
              </p:cNvPr>
              <p:cNvSpPr/>
              <p:nvPr/>
            </p:nvSpPr>
            <p:spPr>
              <a:xfrm>
                <a:off x="8420099" y="2645827"/>
                <a:ext cx="141387" cy="158885"/>
              </a:xfrm>
              <a:custGeom>
                <a:avLst/>
                <a:gdLst>
                  <a:gd name="connsiteX0" fmla="*/ 83958 w 141387"/>
                  <a:gd name="connsiteY0" fmla="*/ 49589 h 158885"/>
                  <a:gd name="connsiteX1" fmla="*/ 79093 w 141387"/>
                  <a:gd name="connsiteY1" fmla="*/ 40324 h 158885"/>
                  <a:gd name="connsiteX2" fmla="*/ 87634 w 141387"/>
                  <a:gd name="connsiteY2" fmla="*/ 34570 h 158885"/>
                  <a:gd name="connsiteX3" fmla="*/ 94364 w 141387"/>
                  <a:gd name="connsiteY3" fmla="*/ 30023 h 158885"/>
                  <a:gd name="connsiteX4" fmla="*/ 70780 w 141387"/>
                  <a:gd name="connsiteY4" fmla="*/ 42 h 158885"/>
                  <a:gd name="connsiteX5" fmla="*/ 18693 w 141387"/>
                  <a:gd name="connsiteY5" fmla="*/ 30023 h 158885"/>
                  <a:gd name="connsiteX6" fmla="*/ 596 w 141387"/>
                  <a:gd name="connsiteY6" fmla="*/ 66853 h 158885"/>
                  <a:gd name="connsiteX7" fmla="*/ 596 w 141387"/>
                  <a:gd name="connsiteY7" fmla="*/ 158928 h 158885"/>
                  <a:gd name="connsiteX8" fmla="*/ 141983 w 141387"/>
                  <a:gd name="connsiteY8" fmla="*/ 158928 h 158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387" h="158885">
                    <a:moveTo>
                      <a:pt x="83958" y="49589"/>
                    </a:moveTo>
                    <a:lnTo>
                      <a:pt x="79093" y="40324"/>
                    </a:lnTo>
                    <a:lnTo>
                      <a:pt x="87634" y="34570"/>
                    </a:lnTo>
                    <a:lnTo>
                      <a:pt x="94364" y="30023"/>
                    </a:lnTo>
                    <a:lnTo>
                      <a:pt x="70780" y="42"/>
                    </a:lnTo>
                    <a:cubicBezTo>
                      <a:pt x="52442" y="8168"/>
                      <a:pt x="34986" y="18216"/>
                      <a:pt x="18693" y="30023"/>
                    </a:cubicBezTo>
                    <a:cubicBezTo>
                      <a:pt x="7535" y="38915"/>
                      <a:pt x="891" y="52435"/>
                      <a:pt x="596" y="66853"/>
                    </a:cubicBezTo>
                    <a:lnTo>
                      <a:pt x="596" y="158928"/>
                    </a:lnTo>
                    <a:lnTo>
                      <a:pt x="141983" y="158928"/>
                    </a:lnTo>
                    <a:close/>
                  </a:path>
                </a:pathLst>
              </a:custGeom>
              <a:solidFill>
                <a:srgbClr val="333F50"/>
              </a:solidFill>
              <a:ln w="9609"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7C60962D-FAC5-405D-99DB-2C22CD877266}"/>
                  </a:ext>
                </a:extLst>
              </p:cNvPr>
              <p:cNvSpPr/>
              <p:nvPr/>
            </p:nvSpPr>
            <p:spPr>
              <a:xfrm>
                <a:off x="8470975" y="2371295"/>
                <a:ext cx="254822" cy="128424"/>
              </a:xfrm>
              <a:custGeom>
                <a:avLst/>
                <a:gdLst>
                  <a:gd name="connsiteX0" fmla="*/ 239619 w 254822"/>
                  <a:gd name="connsiteY0" fmla="*/ 97963 h 128424"/>
                  <a:gd name="connsiteX1" fmla="*/ 215528 w 254822"/>
                  <a:gd name="connsiteY1" fmla="*/ 97963 h 128424"/>
                  <a:gd name="connsiteX2" fmla="*/ 190586 w 254822"/>
                  <a:gd name="connsiteY2" fmla="*/ 21944 h 128424"/>
                  <a:gd name="connsiteX3" fmla="*/ 163329 w 254822"/>
                  <a:gd name="connsiteY3" fmla="*/ 738 h 128424"/>
                  <a:gd name="connsiteX4" fmla="*/ 148962 w 254822"/>
                  <a:gd name="connsiteY4" fmla="*/ 8190 h 128424"/>
                  <a:gd name="connsiteX5" fmla="*/ 148962 w 254822"/>
                  <a:gd name="connsiteY5" fmla="*/ 8190 h 128424"/>
                  <a:gd name="connsiteX6" fmla="*/ 111790 w 254822"/>
                  <a:gd name="connsiteY6" fmla="*/ 9364 h 128424"/>
                  <a:gd name="connsiteX7" fmla="*/ 111127 w 254822"/>
                  <a:gd name="connsiteY7" fmla="*/ 8708 h 128424"/>
                  <a:gd name="connsiteX8" fmla="*/ 109431 w 254822"/>
                  <a:gd name="connsiteY8" fmla="*/ 6981 h 128424"/>
                  <a:gd name="connsiteX9" fmla="*/ 75124 w 254822"/>
                  <a:gd name="connsiteY9" fmla="*/ 7568 h 128424"/>
                  <a:gd name="connsiteX10" fmla="*/ 68485 w 254822"/>
                  <a:gd name="connsiteY10" fmla="*/ 21713 h 128424"/>
                  <a:gd name="connsiteX11" fmla="*/ 40208 w 254822"/>
                  <a:gd name="connsiteY11" fmla="*/ 97963 h 128424"/>
                  <a:gd name="connsiteX12" fmla="*/ 16115 w 254822"/>
                  <a:gd name="connsiteY12" fmla="*/ 97963 h 128424"/>
                  <a:gd name="connsiteX13" fmla="*/ 902 w 254822"/>
                  <a:gd name="connsiteY13" fmla="*/ 110162 h 128424"/>
                  <a:gd name="connsiteX14" fmla="*/ 12589 w 254822"/>
                  <a:gd name="connsiteY14" fmla="*/ 128155 h 128424"/>
                  <a:gd name="connsiteX15" fmla="*/ 15606 w 254822"/>
                  <a:gd name="connsiteY15" fmla="*/ 128463 h 128424"/>
                  <a:gd name="connsiteX16" fmla="*/ 240129 w 254822"/>
                  <a:gd name="connsiteY16" fmla="*/ 128463 h 128424"/>
                  <a:gd name="connsiteX17" fmla="*/ 255415 w 254822"/>
                  <a:gd name="connsiteY17" fmla="*/ 113524 h 128424"/>
                  <a:gd name="connsiteX18" fmla="*/ 255115 w 254822"/>
                  <a:gd name="connsiteY18" fmla="*/ 110162 h 128424"/>
                  <a:gd name="connsiteX19" fmla="*/ 239619 w 254822"/>
                  <a:gd name="connsiteY19" fmla="*/ 97963 h 128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4822" h="128424">
                    <a:moveTo>
                      <a:pt x="239619" y="97963"/>
                    </a:moveTo>
                    <a:lnTo>
                      <a:pt x="215528" y="97963"/>
                    </a:lnTo>
                    <a:lnTo>
                      <a:pt x="190586" y="21944"/>
                    </a:lnTo>
                    <a:cubicBezTo>
                      <a:pt x="188814" y="8429"/>
                      <a:pt x="176610" y="-1065"/>
                      <a:pt x="163329" y="738"/>
                    </a:cubicBezTo>
                    <a:cubicBezTo>
                      <a:pt x="157845" y="1483"/>
                      <a:pt x="152776" y="4112"/>
                      <a:pt x="148962" y="8190"/>
                    </a:cubicBezTo>
                    <a:lnTo>
                      <a:pt x="148962" y="8190"/>
                    </a:lnTo>
                    <a:cubicBezTo>
                      <a:pt x="139016" y="18959"/>
                      <a:pt x="122373" y="19485"/>
                      <a:pt x="111790" y="9364"/>
                    </a:cubicBezTo>
                    <a:cubicBezTo>
                      <a:pt x="111565" y="9149"/>
                      <a:pt x="111344" y="8930"/>
                      <a:pt x="111127" y="8708"/>
                    </a:cubicBezTo>
                    <a:lnTo>
                      <a:pt x="109431" y="6981"/>
                    </a:lnTo>
                    <a:cubicBezTo>
                      <a:pt x="99798" y="-2496"/>
                      <a:pt x="84439" y="-2234"/>
                      <a:pt x="75124" y="7568"/>
                    </a:cubicBezTo>
                    <a:cubicBezTo>
                      <a:pt x="71459" y="11424"/>
                      <a:pt x="69129" y="16389"/>
                      <a:pt x="68485" y="21713"/>
                    </a:cubicBezTo>
                    <a:lnTo>
                      <a:pt x="40208" y="97963"/>
                    </a:lnTo>
                    <a:lnTo>
                      <a:pt x="16115" y="97963"/>
                    </a:lnTo>
                    <a:cubicBezTo>
                      <a:pt x="8834" y="97817"/>
                      <a:pt x="2465" y="102925"/>
                      <a:pt x="902" y="110162"/>
                    </a:cubicBezTo>
                    <a:cubicBezTo>
                      <a:pt x="-754" y="118415"/>
                      <a:pt x="4479" y="126469"/>
                      <a:pt x="12589" y="128155"/>
                    </a:cubicBezTo>
                    <a:cubicBezTo>
                      <a:pt x="13581" y="128360"/>
                      <a:pt x="14593" y="128464"/>
                      <a:pt x="15606" y="128463"/>
                    </a:cubicBezTo>
                    <a:lnTo>
                      <a:pt x="240129" y="128463"/>
                    </a:lnTo>
                    <a:cubicBezTo>
                      <a:pt x="248404" y="128632"/>
                      <a:pt x="255249" y="121945"/>
                      <a:pt x="255415" y="113524"/>
                    </a:cubicBezTo>
                    <a:cubicBezTo>
                      <a:pt x="255438" y="112396"/>
                      <a:pt x="255337" y="111268"/>
                      <a:pt x="255115" y="110162"/>
                    </a:cubicBezTo>
                    <a:cubicBezTo>
                      <a:pt x="253533" y="102816"/>
                      <a:pt x="247006" y="97677"/>
                      <a:pt x="239619" y="97963"/>
                    </a:cubicBezTo>
                    <a:close/>
                  </a:path>
                </a:pathLst>
              </a:custGeom>
              <a:solidFill>
                <a:srgbClr val="333F50"/>
              </a:solidFill>
              <a:ln w="9609"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715BF41E-2547-4938-9305-3762172517AC}"/>
                  </a:ext>
                </a:extLst>
              </p:cNvPr>
              <p:cNvSpPr/>
              <p:nvPr/>
            </p:nvSpPr>
            <p:spPr>
              <a:xfrm>
                <a:off x="8578452" y="2619125"/>
                <a:ext cx="45243" cy="34527"/>
              </a:xfrm>
              <a:custGeom>
                <a:avLst/>
                <a:gdLst>
                  <a:gd name="connsiteX0" fmla="*/ 37074 w 45243"/>
                  <a:gd name="connsiteY0" fmla="*/ 34570 h 34527"/>
                  <a:gd name="connsiteX1" fmla="*/ 45840 w 45243"/>
                  <a:gd name="connsiteY1" fmla="*/ 42 h 34527"/>
                  <a:gd name="connsiteX2" fmla="*/ 596 w 45243"/>
                  <a:gd name="connsiteY2" fmla="*/ 42 h 34527"/>
                  <a:gd name="connsiteX3" fmla="*/ 9362 w 45243"/>
                  <a:gd name="connsiteY3" fmla="*/ 34570 h 34527"/>
                  <a:gd name="connsiteX4" fmla="*/ 37074 w 45243"/>
                  <a:gd name="connsiteY4" fmla="*/ 34570 h 345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243" h="34527">
                    <a:moveTo>
                      <a:pt x="37074" y="34570"/>
                    </a:moveTo>
                    <a:lnTo>
                      <a:pt x="45840" y="42"/>
                    </a:lnTo>
                    <a:lnTo>
                      <a:pt x="596" y="42"/>
                    </a:lnTo>
                    <a:lnTo>
                      <a:pt x="9362" y="34570"/>
                    </a:lnTo>
                    <a:lnTo>
                      <a:pt x="37074" y="34570"/>
                    </a:lnTo>
                    <a:close/>
                  </a:path>
                </a:pathLst>
              </a:custGeom>
              <a:solidFill>
                <a:srgbClr val="333F50"/>
              </a:solidFill>
              <a:ln w="9609"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A8B3CEC5-2D78-496C-969D-FD42459C6F6F}"/>
                  </a:ext>
                </a:extLst>
              </p:cNvPr>
              <p:cNvSpPr/>
              <p:nvPr/>
            </p:nvSpPr>
            <p:spPr>
              <a:xfrm>
                <a:off x="8485137" y="2516980"/>
                <a:ext cx="231874" cy="287733"/>
              </a:xfrm>
              <a:custGeom>
                <a:avLst/>
                <a:gdLst>
                  <a:gd name="connsiteX0" fmla="*/ 232471 w 231874"/>
                  <a:gd name="connsiteY0" fmla="*/ 103626 h 287733"/>
                  <a:gd name="connsiteX1" fmla="*/ 168394 w 231874"/>
                  <a:gd name="connsiteY1" fmla="*/ 63861 h 287733"/>
                  <a:gd name="connsiteX2" fmla="*/ 206229 w 231874"/>
                  <a:gd name="connsiteY2" fmla="*/ 42 h 287733"/>
                  <a:gd name="connsiteX3" fmla="*/ 26837 w 231874"/>
                  <a:gd name="connsiteY3" fmla="*/ 42 h 287733"/>
                  <a:gd name="connsiteX4" fmla="*/ 64673 w 231874"/>
                  <a:gd name="connsiteY4" fmla="*/ 63918 h 287733"/>
                  <a:gd name="connsiteX5" fmla="*/ 596 w 231874"/>
                  <a:gd name="connsiteY5" fmla="*/ 103626 h 287733"/>
                  <a:gd name="connsiteX6" fmla="*/ 45840 w 231874"/>
                  <a:gd name="connsiteY6" fmla="*/ 161172 h 287733"/>
                  <a:gd name="connsiteX7" fmla="*/ 28874 w 231874"/>
                  <a:gd name="connsiteY7" fmla="*/ 172682 h 287733"/>
                  <a:gd name="connsiteX8" fmla="*/ 89726 w 231874"/>
                  <a:gd name="connsiteY8" fmla="*/ 287775 h 287733"/>
                  <a:gd name="connsiteX9" fmla="*/ 102394 w 231874"/>
                  <a:gd name="connsiteY9" fmla="*/ 287775 h 287733"/>
                  <a:gd name="connsiteX10" fmla="*/ 102394 w 231874"/>
                  <a:gd name="connsiteY10" fmla="*/ 287775 h 287733"/>
                  <a:gd name="connsiteX11" fmla="*/ 130672 w 231874"/>
                  <a:gd name="connsiteY11" fmla="*/ 287775 h 287733"/>
                  <a:gd name="connsiteX12" fmla="*/ 130672 w 231874"/>
                  <a:gd name="connsiteY12" fmla="*/ 287775 h 287733"/>
                  <a:gd name="connsiteX13" fmla="*/ 143341 w 231874"/>
                  <a:gd name="connsiteY13" fmla="*/ 287775 h 287733"/>
                  <a:gd name="connsiteX14" fmla="*/ 204193 w 231874"/>
                  <a:gd name="connsiteY14" fmla="*/ 172682 h 287733"/>
                  <a:gd name="connsiteX15" fmla="*/ 187227 w 231874"/>
                  <a:gd name="connsiteY15" fmla="*/ 161172 h 287733"/>
                  <a:gd name="connsiteX16" fmla="*/ 134631 w 231874"/>
                  <a:gd name="connsiteY16" fmla="*/ 260440 h 287733"/>
                  <a:gd name="connsiteX17" fmla="*/ 129654 w 231874"/>
                  <a:gd name="connsiteY17" fmla="*/ 148225 h 287733"/>
                  <a:gd name="connsiteX18" fmla="*/ 103413 w 231874"/>
                  <a:gd name="connsiteY18" fmla="*/ 148225 h 287733"/>
                  <a:gd name="connsiteX19" fmla="*/ 98436 w 231874"/>
                  <a:gd name="connsiteY19" fmla="*/ 260440 h 287733"/>
                  <a:gd name="connsiteX20" fmla="*/ 70159 w 231874"/>
                  <a:gd name="connsiteY20" fmla="*/ 67659 h 287733"/>
                  <a:gd name="connsiteX21" fmla="*/ 162569 w 231874"/>
                  <a:gd name="connsiteY21" fmla="*/ 67659 h 287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31874" h="287733">
                    <a:moveTo>
                      <a:pt x="232471" y="103626"/>
                    </a:moveTo>
                    <a:lnTo>
                      <a:pt x="168394" y="63861"/>
                    </a:lnTo>
                    <a:cubicBezTo>
                      <a:pt x="189281" y="48965"/>
                      <a:pt x="203020" y="25790"/>
                      <a:pt x="206229" y="42"/>
                    </a:cubicBezTo>
                    <a:lnTo>
                      <a:pt x="26837" y="42"/>
                    </a:lnTo>
                    <a:cubicBezTo>
                      <a:pt x="30031" y="25811"/>
                      <a:pt x="43771" y="49009"/>
                      <a:pt x="64673" y="63918"/>
                    </a:cubicBezTo>
                    <a:lnTo>
                      <a:pt x="596" y="103626"/>
                    </a:lnTo>
                    <a:lnTo>
                      <a:pt x="45840" y="161172"/>
                    </a:lnTo>
                    <a:lnTo>
                      <a:pt x="28874" y="172682"/>
                    </a:lnTo>
                    <a:lnTo>
                      <a:pt x="89726" y="287775"/>
                    </a:lnTo>
                    <a:lnTo>
                      <a:pt x="102394" y="287775"/>
                    </a:lnTo>
                    <a:lnTo>
                      <a:pt x="102394" y="287775"/>
                    </a:lnTo>
                    <a:lnTo>
                      <a:pt x="130672" y="287775"/>
                    </a:lnTo>
                    <a:lnTo>
                      <a:pt x="130672" y="287775"/>
                    </a:lnTo>
                    <a:lnTo>
                      <a:pt x="143341" y="287775"/>
                    </a:lnTo>
                    <a:lnTo>
                      <a:pt x="204193" y="172682"/>
                    </a:lnTo>
                    <a:lnTo>
                      <a:pt x="187227" y="161172"/>
                    </a:lnTo>
                    <a:close/>
                    <a:moveTo>
                      <a:pt x="134631" y="260440"/>
                    </a:moveTo>
                    <a:lnTo>
                      <a:pt x="129654" y="148225"/>
                    </a:lnTo>
                    <a:lnTo>
                      <a:pt x="103413" y="148225"/>
                    </a:lnTo>
                    <a:lnTo>
                      <a:pt x="98436" y="260440"/>
                    </a:lnTo>
                    <a:lnTo>
                      <a:pt x="70159" y="67659"/>
                    </a:lnTo>
                    <a:cubicBezTo>
                      <a:pt x="98640" y="84870"/>
                      <a:pt x="134087" y="84870"/>
                      <a:pt x="162569" y="67659"/>
                    </a:cubicBezTo>
                    <a:close/>
                  </a:path>
                </a:pathLst>
              </a:custGeom>
              <a:solidFill>
                <a:srgbClr val="333F50"/>
              </a:solidFill>
              <a:ln w="9609" cap="flat">
                <a:noFill/>
                <a:prstDash val="solid"/>
                <a:miter/>
              </a:ln>
            </p:spPr>
            <p:txBody>
              <a:bodyPr rtlCol="0" anchor="ctr"/>
              <a:lstStyle/>
              <a:p>
                <a:endParaRPr lang="en-US" dirty="0"/>
              </a:p>
            </p:txBody>
          </p:sp>
        </p:grpSp>
        <p:sp>
          <p:nvSpPr>
            <p:cNvPr id="66" name="TextBox 65">
              <a:extLst>
                <a:ext uri="{FF2B5EF4-FFF2-40B4-BE49-F238E27FC236}">
                  <a16:creationId xmlns:a16="http://schemas.microsoft.com/office/drawing/2014/main" id="{1A2123FF-9592-49BE-BF37-6138254B8795}"/>
                </a:ext>
              </a:extLst>
            </p:cNvPr>
            <p:cNvSpPr txBox="1"/>
            <p:nvPr/>
          </p:nvSpPr>
          <p:spPr>
            <a:xfrm>
              <a:off x="6830500" y="1982311"/>
              <a:ext cx="2202180" cy="348615"/>
            </a:xfrm>
            <a:prstGeom prst="rect">
              <a:avLst/>
            </a:prstGeom>
            <a:noFill/>
          </p:spPr>
          <p:txBody>
            <a:bodyPr wrap="none" rtlCol="0">
              <a:spAutoFit/>
            </a:bodyPr>
            <a:lstStyle/>
            <a:p>
              <a:pPr algn="l"/>
              <a:r>
                <a:rPr lang="en-US" sz="1800" spc="0" baseline="0" dirty="0">
                  <a:solidFill>
                    <a:srgbClr val="000000"/>
                  </a:solidFill>
                  <a:latin typeface="Arial"/>
                  <a:cs typeface="Arial"/>
                  <a:sym typeface="Arial"/>
                  <a:rtl val="0"/>
                </a:rPr>
                <a:t>Supporting services</a:t>
              </a:r>
            </a:p>
          </p:txBody>
        </p:sp>
        <p:sp>
          <p:nvSpPr>
            <p:cNvPr id="67" name="TextBox 66">
              <a:extLst>
                <a:ext uri="{FF2B5EF4-FFF2-40B4-BE49-F238E27FC236}">
                  <a16:creationId xmlns:a16="http://schemas.microsoft.com/office/drawing/2014/main" id="{651BDDD8-4FDF-43F0-A511-1418BAE16512}"/>
                </a:ext>
              </a:extLst>
            </p:cNvPr>
            <p:cNvSpPr txBox="1"/>
            <p:nvPr/>
          </p:nvSpPr>
          <p:spPr>
            <a:xfrm rot="-5400000">
              <a:off x="8483583" y="3863498"/>
              <a:ext cx="1059180"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Computing</a:t>
              </a:r>
            </a:p>
          </p:txBody>
        </p:sp>
        <p:sp>
          <p:nvSpPr>
            <p:cNvPr id="68" name="Freeform: Shape 67">
              <a:extLst>
                <a:ext uri="{FF2B5EF4-FFF2-40B4-BE49-F238E27FC236}">
                  <a16:creationId xmlns:a16="http://schemas.microsoft.com/office/drawing/2014/main" id="{34A6207D-C454-4413-A316-A751876A8980}"/>
                </a:ext>
              </a:extLst>
            </p:cNvPr>
            <p:cNvSpPr/>
            <p:nvPr/>
          </p:nvSpPr>
          <p:spPr>
            <a:xfrm>
              <a:off x="9172574"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69" name="TextBox 68">
              <a:extLst>
                <a:ext uri="{FF2B5EF4-FFF2-40B4-BE49-F238E27FC236}">
                  <a16:creationId xmlns:a16="http://schemas.microsoft.com/office/drawing/2014/main" id="{F00370A7-FAC1-45D3-A1E7-05DA769BE816}"/>
                </a:ext>
              </a:extLst>
            </p:cNvPr>
            <p:cNvSpPr txBox="1"/>
            <p:nvPr/>
          </p:nvSpPr>
          <p:spPr>
            <a:xfrm rot="16200000">
              <a:off x="8499339" y="3835192"/>
              <a:ext cx="1656223" cy="338554"/>
            </a:xfrm>
            <a:prstGeom prst="rect">
              <a:avLst/>
            </a:prstGeom>
            <a:noFill/>
          </p:spPr>
          <p:txBody>
            <a:bodyPr wrap="none" rtlCol="0">
              <a:spAutoFit/>
            </a:bodyPr>
            <a:lstStyle/>
            <a:p>
              <a:pPr algn="l"/>
              <a:r>
                <a:rPr lang="en-US" sz="1600" spc="0" baseline="0" dirty="0">
                  <a:solidFill>
                    <a:srgbClr val="000000"/>
                  </a:solidFill>
                  <a:latin typeface="Arial"/>
                  <a:cs typeface="Arial"/>
                  <a:sym typeface="Arial"/>
                  <a:rtl val="0"/>
                </a:rPr>
                <a:t>Networking, etc.</a:t>
              </a:r>
              <a:endParaRPr lang="en-US" sz="1425" spc="0" baseline="0" dirty="0">
                <a:solidFill>
                  <a:srgbClr val="000000"/>
                </a:solidFill>
                <a:latin typeface="Arial"/>
                <a:cs typeface="Arial"/>
                <a:sym typeface="Arial"/>
                <a:rtl val="0"/>
              </a:endParaRPr>
            </a:p>
          </p:txBody>
        </p:sp>
      </p:grpSp>
    </p:spTree>
    <p:extLst>
      <p:ext uri="{BB962C8B-B14F-4D97-AF65-F5344CB8AC3E}">
        <p14:creationId xmlns:p14="http://schemas.microsoft.com/office/powerpoint/2010/main" val="1166397962"/>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DA96DD-F546-4E4E-A24A-252849F3878B}"/>
              </a:ext>
            </a:extLst>
          </p:cNvPr>
          <p:cNvSpPr>
            <a:spLocks noGrp="1"/>
          </p:cNvSpPr>
          <p:nvPr>
            <p:ph type="title"/>
          </p:nvPr>
        </p:nvSpPr>
        <p:spPr>
          <a:xfrm>
            <a:off x="838200" y="365125"/>
            <a:ext cx="10515600" cy="1325563"/>
          </a:xfrm>
        </p:spPr>
        <p:txBody>
          <a:bodyPr/>
          <a:lstStyle/>
          <a:p>
            <a:r>
              <a:rPr lang="en-US" noProof="0" dirty="0"/>
              <a:t>Identity and Access Management</a:t>
            </a:r>
          </a:p>
        </p:txBody>
      </p:sp>
      <p:sp>
        <p:nvSpPr>
          <p:cNvPr id="3" name="Content Placeholder 2">
            <a:extLst>
              <a:ext uri="{FF2B5EF4-FFF2-40B4-BE49-F238E27FC236}">
                <a16:creationId xmlns:a16="http://schemas.microsoft.com/office/drawing/2014/main" id="{4B619D94-60DF-428D-A103-1E322FC0835D}"/>
              </a:ext>
            </a:extLst>
          </p:cNvPr>
          <p:cNvSpPr>
            <a:spLocks noGrp="1"/>
          </p:cNvSpPr>
          <p:nvPr>
            <p:ph idx="1"/>
          </p:nvPr>
        </p:nvSpPr>
        <p:spPr>
          <a:xfrm>
            <a:off x="838200" y="1700499"/>
            <a:ext cx="10515600" cy="4351338"/>
          </a:xfrm>
        </p:spPr>
        <p:txBody>
          <a:bodyPr/>
          <a:lstStyle/>
          <a:p>
            <a:r>
              <a:rPr lang="en-US" noProof="0" dirty="0"/>
              <a:t>Identity and Access Management (IAM)</a:t>
            </a:r>
          </a:p>
          <a:p>
            <a:pPr lvl="1"/>
            <a:r>
              <a:rPr lang="en-US" noProof="0" dirty="0"/>
              <a:t>Web service that controls fine-grained access to AWS resources</a:t>
            </a:r>
          </a:p>
          <a:p>
            <a:pPr lvl="1"/>
            <a:r>
              <a:rPr lang="en-US" noProof="0" dirty="0"/>
              <a:t>IAM controls who is authenticated and authorized to use resources</a:t>
            </a:r>
          </a:p>
          <a:p>
            <a:r>
              <a:rPr lang="en-US" noProof="0" dirty="0"/>
              <a:t>IAM user</a:t>
            </a:r>
          </a:p>
          <a:p>
            <a:pPr lvl="1"/>
            <a:r>
              <a:rPr lang="en-US" noProof="0" dirty="0"/>
              <a:t>Unique identity recognized by AWS services and applications</a:t>
            </a:r>
          </a:p>
          <a:p>
            <a:pPr lvl="1"/>
            <a:r>
              <a:rPr lang="en-US" noProof="0" dirty="0"/>
              <a:t>Similar to user in an operating system like Windows or UNIX</a:t>
            </a:r>
          </a:p>
        </p:txBody>
      </p:sp>
      <p:sp>
        <p:nvSpPr>
          <p:cNvPr id="4" name="Footer Placeholder 3">
            <a:extLst>
              <a:ext uri="{FF2B5EF4-FFF2-40B4-BE49-F238E27FC236}">
                <a16:creationId xmlns:a16="http://schemas.microsoft.com/office/drawing/2014/main" id="{FEA6961C-50B6-4497-8EB8-81040267A65A}"/>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327531A7-D994-4F7F-8059-A4EAE78B05A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164</a:t>
            </a:fld>
            <a:endParaRPr lang="it-IT" dirty="0"/>
          </a:p>
        </p:txBody>
      </p:sp>
    </p:spTree>
    <p:extLst>
      <p:ext uri="{BB962C8B-B14F-4D97-AF65-F5344CB8AC3E}">
        <p14:creationId xmlns:p14="http://schemas.microsoft.com/office/powerpoint/2010/main" val="21503765"/>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DA96DD-F546-4E4E-A24A-252849F3878B}"/>
              </a:ext>
            </a:extLst>
          </p:cNvPr>
          <p:cNvSpPr>
            <a:spLocks noGrp="1"/>
          </p:cNvSpPr>
          <p:nvPr>
            <p:ph type="title"/>
          </p:nvPr>
        </p:nvSpPr>
        <p:spPr>
          <a:xfrm>
            <a:off x="838200" y="365125"/>
            <a:ext cx="10515600" cy="1325563"/>
          </a:xfrm>
        </p:spPr>
        <p:txBody>
          <a:bodyPr/>
          <a:lstStyle/>
          <a:p>
            <a:r>
              <a:rPr lang="en-US" noProof="0" dirty="0"/>
              <a:t>Identity and Access Management</a:t>
            </a:r>
          </a:p>
        </p:txBody>
      </p:sp>
      <p:sp>
        <p:nvSpPr>
          <p:cNvPr id="3" name="Content Placeholder 2">
            <a:extLst>
              <a:ext uri="{FF2B5EF4-FFF2-40B4-BE49-F238E27FC236}">
                <a16:creationId xmlns:a16="http://schemas.microsoft.com/office/drawing/2014/main" id="{4B619D94-60DF-428D-A103-1E322FC0835D}"/>
              </a:ext>
            </a:extLst>
          </p:cNvPr>
          <p:cNvSpPr>
            <a:spLocks noGrp="1"/>
          </p:cNvSpPr>
          <p:nvPr>
            <p:ph idx="1"/>
          </p:nvPr>
        </p:nvSpPr>
        <p:spPr>
          <a:xfrm>
            <a:off x="838200" y="1700499"/>
            <a:ext cx="10515600" cy="4351338"/>
          </a:xfrm>
        </p:spPr>
        <p:txBody>
          <a:bodyPr/>
          <a:lstStyle/>
          <a:p>
            <a:r>
              <a:rPr lang="en-US" noProof="0" dirty="0"/>
              <a:t>IAM role</a:t>
            </a:r>
          </a:p>
          <a:p>
            <a:pPr lvl="1"/>
            <a:r>
              <a:rPr lang="en-US" noProof="0" dirty="0"/>
              <a:t>Set of policies for making AWS service requests</a:t>
            </a:r>
          </a:p>
          <a:p>
            <a:pPr lvl="1"/>
            <a:r>
              <a:rPr lang="en-US" noProof="0" dirty="0"/>
              <a:t>Trusted entities (e.g., such as IAM users) assume roles</a:t>
            </a:r>
          </a:p>
          <a:p>
            <a:pPr lvl="2"/>
            <a:r>
              <a:rPr lang="en-US" noProof="0" dirty="0"/>
              <a:t>Delegate access with defined permissions to trusted entities</a:t>
            </a:r>
          </a:p>
          <a:p>
            <a:pPr lvl="2"/>
            <a:r>
              <a:rPr lang="en-US" noProof="0" dirty="0"/>
              <a:t>There is no limit to the number of IAM roles a user can assume</a:t>
            </a:r>
          </a:p>
          <a:p>
            <a:r>
              <a:rPr lang="en-US" noProof="0" dirty="0"/>
              <a:t>User vs role</a:t>
            </a:r>
          </a:p>
          <a:p>
            <a:pPr lvl="1"/>
            <a:r>
              <a:rPr lang="en-US" noProof="0" dirty="0"/>
              <a:t>User has permanent long-term credentials and is used to directly interact with AWS services</a:t>
            </a:r>
          </a:p>
          <a:p>
            <a:pPr lvl="1"/>
            <a:r>
              <a:rPr lang="en-US" noProof="0" dirty="0"/>
              <a:t>Role does not have credentials and cannot make direct requests to AWS services</a:t>
            </a:r>
          </a:p>
          <a:p>
            <a:pPr lvl="1"/>
            <a:r>
              <a:rPr lang="en-US" noProof="0" dirty="0"/>
              <a:t>Roles are assumed by authorized entities, such as IAM users</a:t>
            </a:r>
          </a:p>
        </p:txBody>
      </p:sp>
      <p:sp>
        <p:nvSpPr>
          <p:cNvPr id="4" name="Footer Placeholder 3">
            <a:extLst>
              <a:ext uri="{FF2B5EF4-FFF2-40B4-BE49-F238E27FC236}">
                <a16:creationId xmlns:a16="http://schemas.microsoft.com/office/drawing/2014/main" id="{FEA6961C-50B6-4497-8EB8-81040267A65A}"/>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327531A7-D994-4F7F-8059-A4EAE78B05A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165</a:t>
            </a:fld>
            <a:endParaRPr lang="it-IT" dirty="0"/>
          </a:p>
        </p:txBody>
      </p:sp>
    </p:spTree>
    <p:extLst>
      <p:ext uri="{BB962C8B-B14F-4D97-AF65-F5344CB8AC3E}">
        <p14:creationId xmlns:p14="http://schemas.microsoft.com/office/powerpoint/2010/main" val="968441159"/>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FBBC3D-BB54-490A-8FD8-B17B1A511813}"/>
              </a:ext>
            </a:extLst>
          </p:cNvPr>
          <p:cNvSpPr>
            <a:spLocks noGrp="1"/>
          </p:cNvSpPr>
          <p:nvPr>
            <p:ph type="title"/>
          </p:nvPr>
        </p:nvSpPr>
        <p:spPr>
          <a:xfrm>
            <a:off x="838200" y="365125"/>
            <a:ext cx="10515600" cy="1325563"/>
          </a:xfrm>
        </p:spPr>
        <p:txBody>
          <a:bodyPr/>
          <a:lstStyle/>
          <a:p>
            <a:r>
              <a:rPr lang="en-US" noProof="0" dirty="0"/>
              <a:t>Identity and Access Management</a:t>
            </a:r>
          </a:p>
        </p:txBody>
      </p:sp>
      <p:sp>
        <p:nvSpPr>
          <p:cNvPr id="3" name="Content Placeholder 2">
            <a:extLst>
              <a:ext uri="{FF2B5EF4-FFF2-40B4-BE49-F238E27FC236}">
                <a16:creationId xmlns:a16="http://schemas.microsoft.com/office/drawing/2014/main" id="{BC64B896-A9AF-40CB-B459-D2B4FE2457DA}"/>
              </a:ext>
            </a:extLst>
          </p:cNvPr>
          <p:cNvSpPr>
            <a:spLocks noGrp="1"/>
          </p:cNvSpPr>
          <p:nvPr>
            <p:ph idx="1"/>
          </p:nvPr>
        </p:nvSpPr>
        <p:spPr>
          <a:xfrm>
            <a:off x="838200" y="1700499"/>
            <a:ext cx="10515600" cy="4351338"/>
          </a:xfrm>
        </p:spPr>
        <p:txBody>
          <a:bodyPr/>
          <a:lstStyle/>
          <a:p>
            <a:r>
              <a:rPr lang="en-US" noProof="0" dirty="0"/>
              <a:t>Alice (i.e., an IAM user) is a firewoman </a:t>
            </a:r>
          </a:p>
          <a:p>
            <a:pPr lvl="1"/>
            <a:r>
              <a:rPr lang="en-US" noProof="0" dirty="0"/>
              <a:t>She is the same person with or without her turnout gear</a:t>
            </a:r>
          </a:p>
          <a:p>
            <a:pPr lvl="1"/>
            <a:r>
              <a:rPr lang="en-US" noProof="0" dirty="0"/>
              <a:t>As a firewoman (i.e., a role)</a:t>
            </a:r>
          </a:p>
          <a:p>
            <a:pPr lvl="2"/>
            <a:r>
              <a:rPr lang="en-US" noProof="0" dirty="0"/>
              <a:t>If she speeds to a house fire and passes a police officer, he isn't going to give her a ticket</a:t>
            </a:r>
          </a:p>
          <a:p>
            <a:pPr lvl="2"/>
            <a:r>
              <a:rPr lang="en-US" noProof="0" dirty="0"/>
              <a:t>In her role as a </a:t>
            </a:r>
            <a:r>
              <a:rPr lang="en-US" i="1" noProof="0" dirty="0"/>
              <a:t>firewoman</a:t>
            </a:r>
            <a:r>
              <a:rPr lang="en-US" noProof="0" dirty="0"/>
              <a:t>, she is allowed to speed to the house fire </a:t>
            </a:r>
          </a:p>
          <a:p>
            <a:pPr lvl="1"/>
            <a:r>
              <a:rPr lang="en-US" noProof="0" dirty="0"/>
              <a:t>As a private citizen (i.e., another role)</a:t>
            </a:r>
          </a:p>
          <a:p>
            <a:pPr lvl="2"/>
            <a:r>
              <a:rPr lang="en-US" noProof="0" dirty="0"/>
              <a:t>When she is off duty, if she speeds past that same police officer, he's going to give her a ticket</a:t>
            </a:r>
          </a:p>
          <a:p>
            <a:pPr lvl="2"/>
            <a:r>
              <a:rPr lang="en-US" noProof="0" dirty="0"/>
              <a:t>In her role as a </a:t>
            </a:r>
            <a:r>
              <a:rPr lang="en-US" i="1" noProof="0" dirty="0"/>
              <a:t>private citizen</a:t>
            </a:r>
            <a:r>
              <a:rPr lang="en-US" noProof="0" dirty="0"/>
              <a:t>, she is not allowed to speed</a:t>
            </a:r>
          </a:p>
        </p:txBody>
      </p:sp>
      <p:sp>
        <p:nvSpPr>
          <p:cNvPr id="4" name="Footer Placeholder 3">
            <a:extLst>
              <a:ext uri="{FF2B5EF4-FFF2-40B4-BE49-F238E27FC236}">
                <a16:creationId xmlns:a16="http://schemas.microsoft.com/office/drawing/2014/main" id="{694D617D-7C59-4CA4-90C0-507A071D80AA}"/>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711E8CD0-AE36-45A3-8F6A-ADD8D0F39C78}"/>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166</a:t>
            </a:fld>
            <a:endParaRPr lang="it-IT" dirty="0"/>
          </a:p>
        </p:txBody>
      </p:sp>
      <p:sp>
        <p:nvSpPr>
          <p:cNvPr id="11" name="Content Placeholder 10">
            <a:extLst>
              <a:ext uri="{FF2B5EF4-FFF2-40B4-BE49-F238E27FC236}">
                <a16:creationId xmlns:a16="http://schemas.microsoft.com/office/drawing/2014/main" id="{52240EC4-C6FB-447A-9EA0-1D113C4EF96D}"/>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202625872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a:xfrm>
            <a:off x="838200" y="365125"/>
            <a:ext cx="10515600" cy="1325563"/>
          </a:xfrm>
        </p:spPr>
        <p:txBody>
          <a:bodyPr/>
          <a:lstStyle/>
          <a:p>
            <a:r>
              <a:rPr lang="en-US" noProof="0" dirty="0"/>
              <a:t>A tentative organization</a:t>
            </a:r>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167</a:t>
            </a:fld>
            <a:endParaRPr lang="it-IT" dirty="0"/>
          </a:p>
        </p:txBody>
      </p:sp>
      <p:grpSp>
        <p:nvGrpSpPr>
          <p:cNvPr id="3" name="Segnaposto contenuto 9">
            <a:extLst>
              <a:ext uri="{FF2B5EF4-FFF2-40B4-BE49-F238E27FC236}">
                <a16:creationId xmlns:a16="http://schemas.microsoft.com/office/drawing/2014/main" id="{4C912274-53AB-4747-8AB2-F268FA4BF62B}"/>
              </a:ext>
            </a:extLst>
          </p:cNvPr>
          <p:cNvGrpSpPr/>
          <p:nvPr/>
        </p:nvGrpSpPr>
        <p:grpSpPr>
          <a:xfrm>
            <a:off x="2677762" y="1982311"/>
            <a:ext cx="6818966" cy="3822382"/>
            <a:chOff x="2677762" y="1982311"/>
            <a:chExt cx="6818966" cy="3822382"/>
          </a:xfrm>
        </p:grpSpPr>
        <p:sp>
          <p:nvSpPr>
            <p:cNvPr id="6" name="Freeform: Shape 5">
              <a:extLst>
                <a:ext uri="{FF2B5EF4-FFF2-40B4-BE49-F238E27FC236}">
                  <a16:creationId xmlns:a16="http://schemas.microsoft.com/office/drawing/2014/main" id="{5DE105E6-6ED9-4E3B-84B6-2C90A13F23A7}"/>
                </a:ext>
              </a:extLst>
            </p:cNvPr>
            <p:cNvSpPr/>
            <p:nvPr/>
          </p:nvSpPr>
          <p:spPr>
            <a:xfrm>
              <a:off x="2686049" y="4909343"/>
              <a:ext cx="2657475" cy="895350"/>
            </a:xfrm>
            <a:custGeom>
              <a:avLst/>
              <a:gdLst>
                <a:gd name="connsiteX0" fmla="*/ -209 w 2657475"/>
                <a:gd name="connsiteY0" fmla="*/ -158 h 895350"/>
                <a:gd name="connsiteX1" fmla="*/ 2657266 w 2657475"/>
                <a:gd name="connsiteY1" fmla="*/ -158 h 895350"/>
                <a:gd name="connsiteX2" fmla="*/ 2657266 w 2657475"/>
                <a:gd name="connsiteY2" fmla="*/ 895192 h 895350"/>
                <a:gd name="connsiteX3" fmla="*/ -209 w 2657475"/>
                <a:gd name="connsiteY3" fmla="*/ 895192 h 895350"/>
              </a:gdLst>
              <a:ahLst/>
              <a:cxnLst>
                <a:cxn ang="0">
                  <a:pos x="connsiteX0" y="connsiteY0"/>
                </a:cxn>
                <a:cxn ang="0">
                  <a:pos x="connsiteX1" y="connsiteY1"/>
                </a:cxn>
                <a:cxn ang="0">
                  <a:pos x="connsiteX2" y="connsiteY2"/>
                </a:cxn>
                <a:cxn ang="0">
                  <a:pos x="connsiteX3" y="connsiteY3"/>
                </a:cxn>
              </a:cxnLst>
              <a:rect l="l" t="t" r="r" b="b"/>
              <a:pathLst>
                <a:path w="2657475" h="895350">
                  <a:moveTo>
                    <a:pt x="-209" y="-158"/>
                  </a:moveTo>
                  <a:lnTo>
                    <a:pt x="2657266" y="-158"/>
                  </a:lnTo>
                  <a:lnTo>
                    <a:pt x="2657266" y="895192"/>
                  </a:lnTo>
                  <a:lnTo>
                    <a:pt x="-209" y="895192"/>
                  </a:lnTo>
                  <a:close/>
                </a:path>
              </a:pathLst>
            </a:custGeom>
            <a:noFill/>
            <a:ln w="3175" cap="flat">
              <a:solidFill>
                <a:srgbClr val="000000"/>
              </a:solidFill>
              <a:prstDash val="solid"/>
              <a:miter/>
            </a:ln>
          </p:spPr>
          <p:txBody>
            <a:bodyPr rtlCol="0" anchor="ctr"/>
            <a:lstStyle/>
            <a:p>
              <a:endParaRPr lang="en-US" dirty="0"/>
            </a:p>
          </p:txBody>
        </p:sp>
        <p:sp>
          <p:nvSpPr>
            <p:cNvPr id="7" name="TextBox 6">
              <a:extLst>
                <a:ext uri="{FF2B5EF4-FFF2-40B4-BE49-F238E27FC236}">
                  <a16:creationId xmlns:a16="http://schemas.microsoft.com/office/drawing/2014/main" id="{AC226B2B-E16F-4FE1-BD31-79BC38779486}"/>
                </a:ext>
              </a:extLst>
            </p:cNvPr>
            <p:cNvSpPr txBox="1"/>
            <p:nvPr/>
          </p:nvSpPr>
          <p:spPr>
            <a:xfrm>
              <a:off x="2679772" y="5030311"/>
              <a:ext cx="181165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Ingestion (acquiring)</a:t>
              </a:r>
            </a:p>
          </p:txBody>
        </p:sp>
        <p:sp>
          <p:nvSpPr>
            <p:cNvPr id="8" name="TextBox 7">
              <a:extLst>
                <a:ext uri="{FF2B5EF4-FFF2-40B4-BE49-F238E27FC236}">
                  <a16:creationId xmlns:a16="http://schemas.microsoft.com/office/drawing/2014/main" id="{C94EE1E9-7EBD-446C-AD6E-BBE6EBE4E876}"/>
                </a:ext>
              </a:extLst>
            </p:cNvPr>
            <p:cNvSpPr txBox="1"/>
            <p:nvPr/>
          </p:nvSpPr>
          <p:spPr>
            <a:xfrm>
              <a:off x="2679772" y="524938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9" name="TextBox 8">
              <a:extLst>
                <a:ext uri="{FF2B5EF4-FFF2-40B4-BE49-F238E27FC236}">
                  <a16:creationId xmlns:a16="http://schemas.microsoft.com/office/drawing/2014/main" id="{A3C644C8-38EF-463E-8353-7A98D47EB954}"/>
                </a:ext>
              </a:extLst>
            </p:cNvPr>
            <p:cNvSpPr txBox="1"/>
            <p:nvPr/>
          </p:nvSpPr>
          <p:spPr>
            <a:xfrm>
              <a:off x="2965522" y="5249386"/>
              <a:ext cx="5638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Batch</a:t>
              </a:r>
            </a:p>
          </p:txBody>
        </p:sp>
        <p:sp>
          <p:nvSpPr>
            <p:cNvPr id="11" name="TextBox 10">
              <a:extLst>
                <a:ext uri="{FF2B5EF4-FFF2-40B4-BE49-F238E27FC236}">
                  <a16:creationId xmlns:a16="http://schemas.microsoft.com/office/drawing/2014/main" id="{57D17A29-D36F-420D-ABC5-4B27F8F953CF}"/>
                </a:ext>
              </a:extLst>
            </p:cNvPr>
            <p:cNvSpPr txBox="1"/>
            <p:nvPr/>
          </p:nvSpPr>
          <p:spPr>
            <a:xfrm>
              <a:off x="2679772" y="543036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12" name="TextBox 11">
              <a:extLst>
                <a:ext uri="{FF2B5EF4-FFF2-40B4-BE49-F238E27FC236}">
                  <a16:creationId xmlns:a16="http://schemas.microsoft.com/office/drawing/2014/main" id="{27403B27-B194-4982-BB23-7DE309D98DA2}"/>
                </a:ext>
              </a:extLst>
            </p:cNvPr>
            <p:cNvSpPr txBox="1"/>
            <p:nvPr/>
          </p:nvSpPr>
          <p:spPr>
            <a:xfrm>
              <a:off x="2965522" y="5430361"/>
              <a:ext cx="8686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Streaming</a:t>
              </a:r>
            </a:p>
          </p:txBody>
        </p:sp>
        <p:sp>
          <p:nvSpPr>
            <p:cNvPr id="13" name="Freeform: Shape 12">
              <a:extLst>
                <a:ext uri="{FF2B5EF4-FFF2-40B4-BE49-F238E27FC236}">
                  <a16:creationId xmlns:a16="http://schemas.microsoft.com/office/drawing/2014/main" id="{8B278605-9465-49D5-A85B-4D32C6A5BDFE}"/>
                </a:ext>
              </a:extLst>
            </p:cNvPr>
            <p:cNvSpPr/>
            <p:nvPr/>
          </p:nvSpPr>
          <p:spPr>
            <a:xfrm>
              <a:off x="2686049" y="3090068"/>
              <a:ext cx="2657475" cy="1819275"/>
            </a:xfrm>
            <a:custGeom>
              <a:avLst/>
              <a:gdLst>
                <a:gd name="connsiteX0" fmla="*/ -209 w 2657475"/>
                <a:gd name="connsiteY0" fmla="*/ -158 h 1819275"/>
                <a:gd name="connsiteX1" fmla="*/ 2657266 w 2657475"/>
                <a:gd name="connsiteY1" fmla="*/ -158 h 1819275"/>
                <a:gd name="connsiteX2" fmla="*/ 2657266 w 2657475"/>
                <a:gd name="connsiteY2" fmla="*/ 1819117 h 1819275"/>
                <a:gd name="connsiteX3" fmla="*/ -209 w 2657475"/>
                <a:gd name="connsiteY3" fmla="*/ 1819117 h 1819275"/>
              </a:gdLst>
              <a:ahLst/>
              <a:cxnLst>
                <a:cxn ang="0">
                  <a:pos x="connsiteX0" y="connsiteY0"/>
                </a:cxn>
                <a:cxn ang="0">
                  <a:pos x="connsiteX1" y="connsiteY1"/>
                </a:cxn>
                <a:cxn ang="0">
                  <a:pos x="connsiteX2" y="connsiteY2"/>
                </a:cxn>
                <a:cxn ang="0">
                  <a:pos x="connsiteX3" y="connsiteY3"/>
                </a:cxn>
              </a:cxnLst>
              <a:rect l="l" t="t" r="r" b="b"/>
              <a:pathLst>
                <a:path w="2657475" h="1819275">
                  <a:moveTo>
                    <a:pt x="-209" y="-158"/>
                  </a:moveTo>
                  <a:lnTo>
                    <a:pt x="2657266" y="-158"/>
                  </a:lnTo>
                  <a:lnTo>
                    <a:pt x="2657266" y="1819117"/>
                  </a:lnTo>
                  <a:lnTo>
                    <a:pt x="-209" y="1819117"/>
                  </a:lnTo>
                  <a:close/>
                </a:path>
              </a:pathLst>
            </a:custGeom>
            <a:noFill/>
            <a:ln w="3175" cap="flat">
              <a:solidFill>
                <a:srgbClr val="000000"/>
              </a:solidFill>
              <a:prstDash val="solid"/>
              <a:miter/>
            </a:ln>
          </p:spPr>
          <p:txBody>
            <a:bodyPr rtlCol="0" anchor="ctr"/>
            <a:lstStyle/>
            <a:p>
              <a:endParaRPr lang="en-US" dirty="0"/>
            </a:p>
          </p:txBody>
        </p:sp>
        <p:sp>
          <p:nvSpPr>
            <p:cNvPr id="14" name="TextBox 13">
              <a:extLst>
                <a:ext uri="{FF2B5EF4-FFF2-40B4-BE49-F238E27FC236}">
                  <a16:creationId xmlns:a16="http://schemas.microsoft.com/office/drawing/2014/main" id="{62CC621A-04F0-4E43-B657-414942EE55E4}"/>
                </a:ext>
              </a:extLst>
            </p:cNvPr>
            <p:cNvSpPr txBox="1"/>
            <p:nvPr/>
          </p:nvSpPr>
          <p:spPr>
            <a:xfrm>
              <a:off x="2677762" y="3487261"/>
              <a:ext cx="179260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Analytics (analyzing)</a:t>
              </a:r>
            </a:p>
          </p:txBody>
        </p:sp>
        <p:sp>
          <p:nvSpPr>
            <p:cNvPr id="15" name="TextBox 14">
              <a:extLst>
                <a:ext uri="{FF2B5EF4-FFF2-40B4-BE49-F238E27FC236}">
                  <a16:creationId xmlns:a16="http://schemas.microsoft.com/office/drawing/2014/main" id="{CBA2F2BD-172A-432E-95B1-CBDB9476D54C}"/>
                </a:ext>
              </a:extLst>
            </p:cNvPr>
            <p:cNvSpPr txBox="1"/>
            <p:nvPr/>
          </p:nvSpPr>
          <p:spPr>
            <a:xfrm>
              <a:off x="2677762" y="370633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16" name="TextBox 15">
              <a:extLst>
                <a:ext uri="{FF2B5EF4-FFF2-40B4-BE49-F238E27FC236}">
                  <a16:creationId xmlns:a16="http://schemas.microsoft.com/office/drawing/2014/main" id="{1CDC4DB9-1A39-4C1B-A2A5-E843E3FC58F8}"/>
                </a:ext>
              </a:extLst>
            </p:cNvPr>
            <p:cNvSpPr txBox="1"/>
            <p:nvPr/>
          </p:nvSpPr>
          <p:spPr>
            <a:xfrm>
              <a:off x="2963512" y="3706336"/>
              <a:ext cx="935355"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Processing</a:t>
              </a:r>
            </a:p>
          </p:txBody>
        </p:sp>
        <p:sp>
          <p:nvSpPr>
            <p:cNvPr id="17" name="TextBox 16">
              <a:extLst>
                <a:ext uri="{FF2B5EF4-FFF2-40B4-BE49-F238E27FC236}">
                  <a16:creationId xmlns:a16="http://schemas.microsoft.com/office/drawing/2014/main" id="{6A01F16A-74FA-47ED-BD90-7CFBF58C5ACF}"/>
                </a:ext>
              </a:extLst>
            </p:cNvPr>
            <p:cNvSpPr txBox="1"/>
            <p:nvPr/>
          </p:nvSpPr>
          <p:spPr>
            <a:xfrm>
              <a:off x="3134962" y="388731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18" name="TextBox 17">
              <a:extLst>
                <a:ext uri="{FF2B5EF4-FFF2-40B4-BE49-F238E27FC236}">
                  <a16:creationId xmlns:a16="http://schemas.microsoft.com/office/drawing/2014/main" id="{01F09403-0D10-49BA-B721-FC650906F104}"/>
                </a:ext>
              </a:extLst>
            </p:cNvPr>
            <p:cNvSpPr txBox="1"/>
            <p:nvPr/>
          </p:nvSpPr>
          <p:spPr>
            <a:xfrm>
              <a:off x="3420712" y="3887311"/>
              <a:ext cx="5638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Batch</a:t>
              </a:r>
            </a:p>
          </p:txBody>
        </p:sp>
        <p:sp>
          <p:nvSpPr>
            <p:cNvPr id="19" name="TextBox 18">
              <a:extLst>
                <a:ext uri="{FF2B5EF4-FFF2-40B4-BE49-F238E27FC236}">
                  <a16:creationId xmlns:a16="http://schemas.microsoft.com/office/drawing/2014/main" id="{EBEB3D6B-505D-442A-A98F-7A52A742D6EA}"/>
                </a:ext>
              </a:extLst>
            </p:cNvPr>
            <p:cNvSpPr txBox="1"/>
            <p:nvPr/>
          </p:nvSpPr>
          <p:spPr>
            <a:xfrm>
              <a:off x="3134962" y="406828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20" name="TextBox 19">
              <a:extLst>
                <a:ext uri="{FF2B5EF4-FFF2-40B4-BE49-F238E27FC236}">
                  <a16:creationId xmlns:a16="http://schemas.microsoft.com/office/drawing/2014/main" id="{EB1D240A-77C5-4313-AB3A-F87A250D66A7}"/>
                </a:ext>
              </a:extLst>
            </p:cNvPr>
            <p:cNvSpPr txBox="1"/>
            <p:nvPr/>
          </p:nvSpPr>
          <p:spPr>
            <a:xfrm>
              <a:off x="3420712" y="4068286"/>
              <a:ext cx="8686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Streaming</a:t>
              </a:r>
            </a:p>
          </p:txBody>
        </p:sp>
        <p:sp>
          <p:nvSpPr>
            <p:cNvPr id="21" name="TextBox 20">
              <a:extLst>
                <a:ext uri="{FF2B5EF4-FFF2-40B4-BE49-F238E27FC236}">
                  <a16:creationId xmlns:a16="http://schemas.microsoft.com/office/drawing/2014/main" id="{05FCF2A4-3B92-49EA-BC81-52F72FF85BB7}"/>
                </a:ext>
              </a:extLst>
            </p:cNvPr>
            <p:cNvSpPr txBox="1"/>
            <p:nvPr/>
          </p:nvSpPr>
          <p:spPr>
            <a:xfrm>
              <a:off x="2677762" y="425878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22" name="TextBox 21">
              <a:extLst>
                <a:ext uri="{FF2B5EF4-FFF2-40B4-BE49-F238E27FC236}">
                  <a16:creationId xmlns:a16="http://schemas.microsoft.com/office/drawing/2014/main" id="{FB32FCA8-1D6F-4C76-B8F6-10A0F048EF3D}"/>
                </a:ext>
              </a:extLst>
            </p:cNvPr>
            <p:cNvSpPr txBox="1"/>
            <p:nvPr/>
          </p:nvSpPr>
          <p:spPr>
            <a:xfrm>
              <a:off x="2963512" y="4258786"/>
              <a:ext cx="13068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Machine learning</a:t>
              </a:r>
            </a:p>
          </p:txBody>
        </p:sp>
        <p:sp>
          <p:nvSpPr>
            <p:cNvPr id="23" name="Freeform: Shape 22">
              <a:extLst>
                <a:ext uri="{FF2B5EF4-FFF2-40B4-BE49-F238E27FC236}">
                  <a16:creationId xmlns:a16="http://schemas.microsoft.com/office/drawing/2014/main" id="{52771ED5-F3C0-4524-8A66-E4C042B48F0B}"/>
                </a:ext>
              </a:extLst>
            </p:cNvPr>
            <p:cNvSpPr/>
            <p:nvPr/>
          </p:nvSpPr>
          <p:spPr>
            <a:xfrm>
              <a:off x="2686049" y="2328068"/>
              <a:ext cx="2657475" cy="762000"/>
            </a:xfrm>
            <a:custGeom>
              <a:avLst/>
              <a:gdLst>
                <a:gd name="connsiteX0" fmla="*/ -209 w 2657475"/>
                <a:gd name="connsiteY0" fmla="*/ -158 h 762000"/>
                <a:gd name="connsiteX1" fmla="*/ 2657266 w 2657475"/>
                <a:gd name="connsiteY1" fmla="*/ -158 h 762000"/>
                <a:gd name="connsiteX2" fmla="*/ 2657266 w 2657475"/>
                <a:gd name="connsiteY2" fmla="*/ 761842 h 762000"/>
                <a:gd name="connsiteX3" fmla="*/ -209 w 2657475"/>
                <a:gd name="connsiteY3" fmla="*/ 761842 h 762000"/>
              </a:gdLst>
              <a:ahLst/>
              <a:cxnLst>
                <a:cxn ang="0">
                  <a:pos x="connsiteX0" y="connsiteY0"/>
                </a:cxn>
                <a:cxn ang="0">
                  <a:pos x="connsiteX1" y="connsiteY1"/>
                </a:cxn>
                <a:cxn ang="0">
                  <a:pos x="connsiteX2" y="connsiteY2"/>
                </a:cxn>
                <a:cxn ang="0">
                  <a:pos x="connsiteX3" y="connsiteY3"/>
                </a:cxn>
              </a:cxnLst>
              <a:rect l="l" t="t" r="r" b="b"/>
              <a:pathLst>
                <a:path w="2657475" h="762000">
                  <a:moveTo>
                    <a:pt x="-209" y="-158"/>
                  </a:moveTo>
                  <a:lnTo>
                    <a:pt x="2657266" y="-158"/>
                  </a:lnTo>
                  <a:lnTo>
                    <a:pt x="2657266" y="761842"/>
                  </a:lnTo>
                  <a:lnTo>
                    <a:pt x="-209" y="761842"/>
                  </a:lnTo>
                  <a:close/>
                </a:path>
              </a:pathLst>
            </a:custGeom>
            <a:noFill/>
            <a:ln w="3175" cap="flat">
              <a:solidFill>
                <a:srgbClr val="000000"/>
              </a:solidFill>
              <a:prstDash val="solid"/>
              <a:miter/>
            </a:ln>
          </p:spPr>
          <p:txBody>
            <a:bodyPr rtlCol="0" anchor="ctr"/>
            <a:lstStyle/>
            <a:p>
              <a:endParaRPr lang="en-US" dirty="0"/>
            </a:p>
          </p:txBody>
        </p:sp>
        <p:sp>
          <p:nvSpPr>
            <p:cNvPr id="24" name="TextBox 23">
              <a:extLst>
                <a:ext uri="{FF2B5EF4-FFF2-40B4-BE49-F238E27FC236}">
                  <a16:creationId xmlns:a16="http://schemas.microsoft.com/office/drawing/2014/main" id="{1155E4A0-BB56-4C1D-A4BF-C397A091CB70}"/>
                </a:ext>
              </a:extLst>
            </p:cNvPr>
            <p:cNvSpPr txBox="1"/>
            <p:nvPr/>
          </p:nvSpPr>
          <p:spPr>
            <a:xfrm>
              <a:off x="2677762" y="2382361"/>
              <a:ext cx="150685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Serve (deciding)</a:t>
              </a:r>
            </a:p>
          </p:txBody>
        </p:sp>
        <p:sp>
          <p:nvSpPr>
            <p:cNvPr id="25" name="TextBox 24">
              <a:extLst>
                <a:ext uri="{FF2B5EF4-FFF2-40B4-BE49-F238E27FC236}">
                  <a16:creationId xmlns:a16="http://schemas.microsoft.com/office/drawing/2014/main" id="{F6940257-FAA7-45EF-A04B-6080F7077440}"/>
                </a:ext>
              </a:extLst>
            </p:cNvPr>
            <p:cNvSpPr txBox="1"/>
            <p:nvPr/>
          </p:nvSpPr>
          <p:spPr>
            <a:xfrm>
              <a:off x="2677762" y="260143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26" name="TextBox 25">
              <a:extLst>
                <a:ext uri="{FF2B5EF4-FFF2-40B4-BE49-F238E27FC236}">
                  <a16:creationId xmlns:a16="http://schemas.microsoft.com/office/drawing/2014/main" id="{C9D0DF67-DEB1-4A3C-807D-AE5B08AE2049}"/>
                </a:ext>
              </a:extLst>
            </p:cNvPr>
            <p:cNvSpPr txBox="1"/>
            <p:nvPr/>
          </p:nvSpPr>
          <p:spPr>
            <a:xfrm>
              <a:off x="2963512" y="2601436"/>
              <a:ext cx="4876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SQL</a:t>
              </a:r>
            </a:p>
          </p:txBody>
        </p:sp>
        <p:sp>
          <p:nvSpPr>
            <p:cNvPr id="27" name="TextBox 26">
              <a:extLst>
                <a:ext uri="{FF2B5EF4-FFF2-40B4-BE49-F238E27FC236}">
                  <a16:creationId xmlns:a16="http://schemas.microsoft.com/office/drawing/2014/main" id="{EED63C6F-ADB0-4078-876E-AFDEF8D0E4D4}"/>
                </a:ext>
              </a:extLst>
            </p:cNvPr>
            <p:cNvSpPr txBox="1"/>
            <p:nvPr/>
          </p:nvSpPr>
          <p:spPr>
            <a:xfrm>
              <a:off x="2677762" y="278241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28" name="TextBox 27">
              <a:extLst>
                <a:ext uri="{FF2B5EF4-FFF2-40B4-BE49-F238E27FC236}">
                  <a16:creationId xmlns:a16="http://schemas.microsoft.com/office/drawing/2014/main" id="{438A7990-048A-4A7B-88BA-AC7CDFBCC6FA}"/>
                </a:ext>
              </a:extLst>
            </p:cNvPr>
            <p:cNvSpPr txBox="1"/>
            <p:nvPr/>
          </p:nvSpPr>
          <p:spPr>
            <a:xfrm>
              <a:off x="2963512" y="2782411"/>
              <a:ext cx="1640205"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BI tools (e.g., Tableau)</a:t>
              </a:r>
            </a:p>
          </p:txBody>
        </p:sp>
        <p:grpSp>
          <p:nvGrpSpPr>
            <p:cNvPr id="29" name="Segnaposto contenuto 9">
              <a:extLst>
                <a:ext uri="{FF2B5EF4-FFF2-40B4-BE49-F238E27FC236}">
                  <a16:creationId xmlns:a16="http://schemas.microsoft.com/office/drawing/2014/main" id="{4C912274-53AB-4747-8AB2-F268FA4BF62B}"/>
                </a:ext>
              </a:extLst>
            </p:cNvPr>
            <p:cNvGrpSpPr/>
            <p:nvPr/>
          </p:nvGrpSpPr>
          <p:grpSpPr>
            <a:xfrm>
              <a:off x="4768551" y="2390427"/>
              <a:ext cx="454618" cy="446781"/>
              <a:chOff x="4768551" y="2390427"/>
              <a:chExt cx="454618" cy="446781"/>
            </a:xfrm>
            <a:solidFill>
              <a:srgbClr val="333F50"/>
            </a:solidFill>
          </p:grpSpPr>
          <p:sp>
            <p:nvSpPr>
              <p:cNvPr id="30" name="Freeform: Shape 29">
                <a:extLst>
                  <a:ext uri="{FF2B5EF4-FFF2-40B4-BE49-F238E27FC236}">
                    <a16:creationId xmlns:a16="http://schemas.microsoft.com/office/drawing/2014/main" id="{FF66ECD2-5C9D-4ABD-A663-AEDEBD1C8087}"/>
                  </a:ext>
                </a:extLst>
              </p:cNvPr>
              <p:cNvSpPr/>
              <p:nvPr/>
            </p:nvSpPr>
            <p:spPr>
              <a:xfrm>
                <a:off x="4929106" y="2390427"/>
                <a:ext cx="294063" cy="288428"/>
              </a:xfrm>
              <a:custGeom>
                <a:avLst/>
                <a:gdLst>
                  <a:gd name="connsiteX0" fmla="*/ 242489 w 294063"/>
                  <a:gd name="connsiteY0" fmla="*/ 50941 h 288428"/>
                  <a:gd name="connsiteX1" fmla="*/ 236734 w 294063"/>
                  <a:gd name="connsiteY1" fmla="*/ 42 h 288428"/>
                  <a:gd name="connsiteX2" fmla="*/ 173433 w 294063"/>
                  <a:gd name="connsiteY2" fmla="*/ 62252 h 288428"/>
                  <a:gd name="connsiteX3" fmla="*/ 176886 w 294063"/>
                  <a:gd name="connsiteY3" fmla="*/ 91660 h 288428"/>
                  <a:gd name="connsiteX4" fmla="*/ 84811 w 294063"/>
                  <a:gd name="connsiteY4" fmla="*/ 182148 h 288428"/>
                  <a:gd name="connsiteX5" fmla="*/ 57764 w 294063"/>
                  <a:gd name="connsiteY5" fmla="*/ 175361 h 288428"/>
                  <a:gd name="connsiteX6" fmla="*/ 218 w 294063"/>
                  <a:gd name="connsiteY6" fmla="*/ 231916 h 288428"/>
                  <a:gd name="connsiteX7" fmla="*/ 57764 w 294063"/>
                  <a:gd name="connsiteY7" fmla="*/ 288471 h 288428"/>
                  <a:gd name="connsiteX8" fmla="*/ 115311 w 294063"/>
                  <a:gd name="connsiteY8" fmla="*/ 231916 h 288428"/>
                  <a:gd name="connsiteX9" fmla="*/ 108981 w 294063"/>
                  <a:gd name="connsiteY9" fmla="*/ 205901 h 288428"/>
                  <a:gd name="connsiteX10" fmla="*/ 201056 w 294063"/>
                  <a:gd name="connsiteY10" fmla="*/ 115414 h 288428"/>
                  <a:gd name="connsiteX11" fmla="*/ 230980 w 294063"/>
                  <a:gd name="connsiteY11" fmla="*/ 118807 h 288428"/>
                  <a:gd name="connsiteX12" fmla="*/ 294281 w 294063"/>
                  <a:gd name="connsiteY12" fmla="*/ 56597 h 288428"/>
                  <a:gd name="connsiteX13" fmla="*/ 242489 w 294063"/>
                  <a:gd name="connsiteY13" fmla="*/ 50941 h 288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4063" h="288428">
                    <a:moveTo>
                      <a:pt x="242489" y="50941"/>
                    </a:moveTo>
                    <a:lnTo>
                      <a:pt x="236734" y="42"/>
                    </a:lnTo>
                    <a:lnTo>
                      <a:pt x="173433" y="62252"/>
                    </a:lnTo>
                    <a:lnTo>
                      <a:pt x="176886" y="91660"/>
                    </a:lnTo>
                    <a:lnTo>
                      <a:pt x="84811" y="182148"/>
                    </a:lnTo>
                    <a:cubicBezTo>
                      <a:pt x="76755" y="178189"/>
                      <a:pt x="67547" y="175361"/>
                      <a:pt x="57764" y="175361"/>
                    </a:cubicBezTo>
                    <a:cubicBezTo>
                      <a:pt x="26114" y="175361"/>
                      <a:pt x="218" y="200811"/>
                      <a:pt x="218" y="231916"/>
                    </a:cubicBezTo>
                    <a:cubicBezTo>
                      <a:pt x="218" y="263022"/>
                      <a:pt x="26114" y="288471"/>
                      <a:pt x="57764" y="288471"/>
                    </a:cubicBezTo>
                    <a:cubicBezTo>
                      <a:pt x="89415" y="288471"/>
                      <a:pt x="115311" y="263022"/>
                      <a:pt x="115311" y="231916"/>
                    </a:cubicBezTo>
                    <a:cubicBezTo>
                      <a:pt x="115311" y="222302"/>
                      <a:pt x="113009" y="213818"/>
                      <a:pt x="108981" y="205901"/>
                    </a:cubicBezTo>
                    <a:lnTo>
                      <a:pt x="201056" y="115414"/>
                    </a:lnTo>
                    <a:lnTo>
                      <a:pt x="230980" y="118807"/>
                    </a:lnTo>
                    <a:lnTo>
                      <a:pt x="294281" y="56597"/>
                    </a:lnTo>
                    <a:lnTo>
                      <a:pt x="242489" y="50941"/>
                    </a:lnTo>
                    <a:close/>
                  </a:path>
                </a:pathLst>
              </a:custGeom>
              <a:solidFill>
                <a:srgbClr val="333F50"/>
              </a:solidFill>
              <a:ln w="9609"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C3800801-0F80-4CC3-A944-39B4A716252E}"/>
                  </a:ext>
                </a:extLst>
              </p:cNvPr>
              <p:cNvSpPr/>
              <p:nvPr/>
            </p:nvSpPr>
            <p:spPr>
              <a:xfrm>
                <a:off x="4768551" y="2407393"/>
                <a:ext cx="437354" cy="429815"/>
              </a:xfrm>
              <a:custGeom>
                <a:avLst/>
                <a:gdLst>
                  <a:gd name="connsiteX0" fmla="*/ 407648 w 437354"/>
                  <a:gd name="connsiteY0" fmla="*/ 117675 h 429815"/>
                  <a:gd name="connsiteX1" fmla="*/ 400167 w 437354"/>
                  <a:gd name="connsiteY1" fmla="*/ 125594 h 429815"/>
                  <a:gd name="connsiteX2" fmla="*/ 389233 w 437354"/>
                  <a:gd name="connsiteY2" fmla="*/ 124462 h 429815"/>
                  <a:gd name="connsiteX3" fmla="*/ 377148 w 437354"/>
                  <a:gd name="connsiteY3" fmla="*/ 122766 h 429815"/>
                  <a:gd name="connsiteX4" fmla="*/ 403044 w 437354"/>
                  <a:gd name="connsiteY4" fmla="*/ 214950 h 429815"/>
                  <a:gd name="connsiteX5" fmla="*/ 218895 w 437354"/>
                  <a:gd name="connsiteY5" fmla="*/ 395925 h 429815"/>
                  <a:gd name="connsiteX6" fmla="*/ 34745 w 437354"/>
                  <a:gd name="connsiteY6" fmla="*/ 214950 h 429815"/>
                  <a:gd name="connsiteX7" fmla="*/ 218895 w 437354"/>
                  <a:gd name="connsiteY7" fmla="*/ 33975 h 429815"/>
                  <a:gd name="connsiteX8" fmla="*/ 312696 w 437354"/>
                  <a:gd name="connsiteY8" fmla="*/ 59424 h 429815"/>
                  <a:gd name="connsiteX9" fmla="*/ 311545 w 437354"/>
                  <a:gd name="connsiteY9" fmla="*/ 48113 h 429815"/>
                  <a:gd name="connsiteX10" fmla="*/ 309818 w 437354"/>
                  <a:gd name="connsiteY10" fmla="*/ 36803 h 429815"/>
                  <a:gd name="connsiteX11" fmla="*/ 317875 w 437354"/>
                  <a:gd name="connsiteY11" fmla="*/ 28885 h 429815"/>
                  <a:gd name="connsiteX12" fmla="*/ 321903 w 437354"/>
                  <a:gd name="connsiteY12" fmla="*/ 24926 h 429815"/>
                  <a:gd name="connsiteX13" fmla="*/ 218895 w 437354"/>
                  <a:gd name="connsiteY13" fmla="*/ 42 h 429815"/>
                  <a:gd name="connsiteX14" fmla="*/ 217 w 437354"/>
                  <a:gd name="connsiteY14" fmla="*/ 214950 h 429815"/>
                  <a:gd name="connsiteX15" fmla="*/ 218895 w 437354"/>
                  <a:gd name="connsiteY15" fmla="*/ 429857 h 429815"/>
                  <a:gd name="connsiteX16" fmla="*/ 437572 w 437354"/>
                  <a:gd name="connsiteY16" fmla="*/ 214950 h 429815"/>
                  <a:gd name="connsiteX17" fmla="*/ 411676 w 437354"/>
                  <a:gd name="connsiteY17" fmla="*/ 114283 h 429815"/>
                  <a:gd name="connsiteX18" fmla="*/ 407648 w 437354"/>
                  <a:gd name="connsiteY18" fmla="*/ 117675 h 429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37354" h="429815">
                    <a:moveTo>
                      <a:pt x="407648" y="117675"/>
                    </a:moveTo>
                    <a:lnTo>
                      <a:pt x="400167" y="125594"/>
                    </a:lnTo>
                    <a:lnTo>
                      <a:pt x="389233" y="124462"/>
                    </a:lnTo>
                    <a:lnTo>
                      <a:pt x="377148" y="122766"/>
                    </a:lnTo>
                    <a:cubicBezTo>
                      <a:pt x="393261" y="149912"/>
                      <a:pt x="403044" y="181017"/>
                      <a:pt x="403044" y="214950"/>
                    </a:cubicBezTo>
                    <a:cubicBezTo>
                      <a:pt x="403044" y="314486"/>
                      <a:pt x="320177" y="395925"/>
                      <a:pt x="218895" y="395925"/>
                    </a:cubicBezTo>
                    <a:cubicBezTo>
                      <a:pt x="117613" y="395925"/>
                      <a:pt x="34745" y="314486"/>
                      <a:pt x="34745" y="214950"/>
                    </a:cubicBezTo>
                    <a:cubicBezTo>
                      <a:pt x="34745" y="115413"/>
                      <a:pt x="117613" y="33975"/>
                      <a:pt x="218895" y="33975"/>
                    </a:cubicBezTo>
                    <a:cubicBezTo>
                      <a:pt x="252847" y="33975"/>
                      <a:pt x="285073" y="43023"/>
                      <a:pt x="312696" y="59424"/>
                    </a:cubicBezTo>
                    <a:lnTo>
                      <a:pt x="311545" y="48113"/>
                    </a:lnTo>
                    <a:lnTo>
                      <a:pt x="309818" y="36803"/>
                    </a:lnTo>
                    <a:lnTo>
                      <a:pt x="317875" y="28885"/>
                    </a:lnTo>
                    <a:lnTo>
                      <a:pt x="321903" y="24926"/>
                    </a:lnTo>
                    <a:cubicBezTo>
                      <a:pt x="290829" y="9091"/>
                      <a:pt x="256301" y="42"/>
                      <a:pt x="218895" y="42"/>
                    </a:cubicBezTo>
                    <a:cubicBezTo>
                      <a:pt x="98047" y="42"/>
                      <a:pt x="217" y="96185"/>
                      <a:pt x="217" y="214950"/>
                    </a:cubicBezTo>
                    <a:cubicBezTo>
                      <a:pt x="217" y="333715"/>
                      <a:pt x="98047" y="429857"/>
                      <a:pt x="218895" y="429857"/>
                    </a:cubicBezTo>
                    <a:cubicBezTo>
                      <a:pt x="339742" y="429857"/>
                      <a:pt x="437572" y="333715"/>
                      <a:pt x="437572" y="214950"/>
                    </a:cubicBezTo>
                    <a:cubicBezTo>
                      <a:pt x="437572" y="178190"/>
                      <a:pt x="428365" y="144257"/>
                      <a:pt x="411676" y="114283"/>
                    </a:cubicBezTo>
                    <a:lnTo>
                      <a:pt x="407648" y="117675"/>
                    </a:lnTo>
                    <a:close/>
                  </a:path>
                </a:pathLst>
              </a:custGeom>
              <a:solidFill>
                <a:srgbClr val="333F50"/>
              </a:solidFill>
              <a:ln w="9609"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5BA80B8C-00DD-47FB-A9A3-FA42549FB249}"/>
                  </a:ext>
                </a:extLst>
              </p:cNvPr>
              <p:cNvSpPr/>
              <p:nvPr/>
            </p:nvSpPr>
            <p:spPr>
              <a:xfrm>
                <a:off x="4849117" y="2486570"/>
                <a:ext cx="276223" cy="271462"/>
              </a:xfrm>
              <a:custGeom>
                <a:avLst/>
                <a:gdLst>
                  <a:gd name="connsiteX0" fmla="*/ 234432 w 276223"/>
                  <a:gd name="connsiteY0" fmla="*/ 97316 h 271462"/>
                  <a:gd name="connsiteX1" fmla="*/ 241913 w 276223"/>
                  <a:gd name="connsiteY1" fmla="*/ 135773 h 271462"/>
                  <a:gd name="connsiteX2" fmla="*/ 138329 w 276223"/>
                  <a:gd name="connsiteY2" fmla="*/ 237572 h 271462"/>
                  <a:gd name="connsiteX3" fmla="*/ 34745 w 276223"/>
                  <a:gd name="connsiteY3" fmla="*/ 135773 h 271462"/>
                  <a:gd name="connsiteX4" fmla="*/ 138329 w 276223"/>
                  <a:gd name="connsiteY4" fmla="*/ 33975 h 271462"/>
                  <a:gd name="connsiteX5" fmla="*/ 177461 w 276223"/>
                  <a:gd name="connsiteY5" fmla="*/ 41327 h 271462"/>
                  <a:gd name="connsiteX6" fmla="*/ 203356 w 276223"/>
                  <a:gd name="connsiteY6" fmla="*/ 15877 h 271462"/>
                  <a:gd name="connsiteX7" fmla="*/ 138329 w 276223"/>
                  <a:gd name="connsiteY7" fmla="*/ 42 h 271462"/>
                  <a:gd name="connsiteX8" fmla="*/ 217 w 276223"/>
                  <a:gd name="connsiteY8" fmla="*/ 135773 h 271462"/>
                  <a:gd name="connsiteX9" fmla="*/ 138329 w 276223"/>
                  <a:gd name="connsiteY9" fmla="*/ 271504 h 271462"/>
                  <a:gd name="connsiteX10" fmla="*/ 276441 w 276223"/>
                  <a:gd name="connsiteY10" fmla="*/ 135773 h 271462"/>
                  <a:gd name="connsiteX11" fmla="*/ 260328 w 276223"/>
                  <a:gd name="connsiteY11" fmla="*/ 71866 h 271462"/>
                  <a:gd name="connsiteX12" fmla="*/ 234432 w 276223"/>
                  <a:gd name="connsiteY12" fmla="*/ 97316 h 271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6223" h="271462">
                    <a:moveTo>
                      <a:pt x="234432" y="97316"/>
                    </a:moveTo>
                    <a:cubicBezTo>
                      <a:pt x="239612" y="109193"/>
                      <a:pt x="241913" y="122200"/>
                      <a:pt x="241913" y="135773"/>
                    </a:cubicBezTo>
                    <a:cubicBezTo>
                      <a:pt x="241913" y="191762"/>
                      <a:pt x="195300" y="237572"/>
                      <a:pt x="138329" y="237572"/>
                    </a:cubicBezTo>
                    <a:cubicBezTo>
                      <a:pt x="81358" y="237572"/>
                      <a:pt x="34745" y="191762"/>
                      <a:pt x="34745" y="135773"/>
                    </a:cubicBezTo>
                    <a:cubicBezTo>
                      <a:pt x="34745" y="79784"/>
                      <a:pt x="81358" y="33975"/>
                      <a:pt x="138329" y="33975"/>
                    </a:cubicBezTo>
                    <a:cubicBezTo>
                      <a:pt x="152141" y="33975"/>
                      <a:pt x="165376" y="36803"/>
                      <a:pt x="177461" y="41327"/>
                    </a:cubicBezTo>
                    <a:lnTo>
                      <a:pt x="203356" y="15877"/>
                    </a:lnTo>
                    <a:cubicBezTo>
                      <a:pt x="183791" y="5698"/>
                      <a:pt x="161923" y="42"/>
                      <a:pt x="138329" y="42"/>
                    </a:cubicBezTo>
                    <a:cubicBezTo>
                      <a:pt x="62368" y="42"/>
                      <a:pt x="217" y="61121"/>
                      <a:pt x="217" y="135773"/>
                    </a:cubicBezTo>
                    <a:cubicBezTo>
                      <a:pt x="217" y="210425"/>
                      <a:pt x="62368" y="271504"/>
                      <a:pt x="138329" y="271504"/>
                    </a:cubicBezTo>
                    <a:cubicBezTo>
                      <a:pt x="214291" y="271504"/>
                      <a:pt x="276441" y="210425"/>
                      <a:pt x="276441" y="135773"/>
                    </a:cubicBezTo>
                    <a:cubicBezTo>
                      <a:pt x="276441" y="112587"/>
                      <a:pt x="270686" y="91095"/>
                      <a:pt x="260328" y="71866"/>
                    </a:cubicBezTo>
                    <a:lnTo>
                      <a:pt x="234432" y="97316"/>
                    </a:lnTo>
                    <a:close/>
                  </a:path>
                </a:pathLst>
              </a:custGeom>
              <a:solidFill>
                <a:srgbClr val="333F50"/>
              </a:solidFill>
              <a:ln w="9609" cap="flat">
                <a:noFill/>
                <a:prstDash val="solid"/>
                <a:miter/>
              </a:ln>
            </p:spPr>
            <p:txBody>
              <a:bodyPr rtlCol="0" anchor="ctr"/>
              <a:lstStyle/>
              <a:p>
                <a:endParaRPr lang="en-US" dirty="0"/>
              </a:p>
            </p:txBody>
          </p:sp>
        </p:grpSp>
        <p:grpSp>
          <p:nvGrpSpPr>
            <p:cNvPr id="33" name="Segnaposto contenuto 9">
              <a:extLst>
                <a:ext uri="{FF2B5EF4-FFF2-40B4-BE49-F238E27FC236}">
                  <a16:creationId xmlns:a16="http://schemas.microsoft.com/office/drawing/2014/main" id="{4C912274-53AB-4747-8AB2-F268FA4BF62B}"/>
                </a:ext>
              </a:extLst>
            </p:cNvPr>
            <p:cNvGrpSpPr/>
            <p:nvPr/>
          </p:nvGrpSpPr>
          <p:grpSpPr>
            <a:xfrm>
              <a:off x="4763746" y="3133066"/>
              <a:ext cx="447492" cy="455916"/>
              <a:chOff x="4763746" y="3133066"/>
              <a:chExt cx="447492" cy="455916"/>
            </a:xfrm>
            <a:solidFill>
              <a:srgbClr val="333F50"/>
            </a:solidFill>
          </p:grpSpPr>
          <p:sp>
            <p:nvSpPr>
              <p:cNvPr id="34" name="Freeform: Shape 33">
                <a:extLst>
                  <a:ext uri="{FF2B5EF4-FFF2-40B4-BE49-F238E27FC236}">
                    <a16:creationId xmlns:a16="http://schemas.microsoft.com/office/drawing/2014/main" id="{8BFD6D11-6402-420A-A489-A091D512F98C}"/>
                  </a:ext>
                </a:extLst>
              </p:cNvPr>
              <p:cNvSpPr/>
              <p:nvPr/>
            </p:nvSpPr>
            <p:spPr>
              <a:xfrm>
                <a:off x="4763746" y="3133066"/>
                <a:ext cx="447492" cy="455916"/>
              </a:xfrm>
              <a:custGeom>
                <a:avLst/>
                <a:gdLst>
                  <a:gd name="connsiteX0" fmla="*/ 366129 w 447492"/>
                  <a:gd name="connsiteY0" fmla="*/ 315479 h 455916"/>
                  <a:gd name="connsiteX1" fmla="*/ 331065 w 447492"/>
                  <a:gd name="connsiteY1" fmla="*/ 304546 h 455916"/>
                  <a:gd name="connsiteX2" fmla="*/ 305615 w 447492"/>
                  <a:gd name="connsiteY2" fmla="*/ 279225 h 455916"/>
                  <a:gd name="connsiteX3" fmla="*/ 340679 w 447492"/>
                  <a:gd name="connsiteY3" fmla="*/ 174490 h 455916"/>
                  <a:gd name="connsiteX4" fmla="*/ 171015 w 447492"/>
                  <a:gd name="connsiteY4" fmla="*/ 124 h 455916"/>
                  <a:gd name="connsiteX5" fmla="*/ 220 w 447492"/>
                  <a:gd name="connsiteY5" fmla="*/ 172763 h 455916"/>
                  <a:gd name="connsiteX6" fmla="*/ 169885 w 447492"/>
                  <a:gd name="connsiteY6" fmla="*/ 346555 h 455916"/>
                  <a:gd name="connsiteX7" fmla="*/ 273945 w 447492"/>
                  <a:gd name="connsiteY7" fmla="*/ 310875 h 455916"/>
                  <a:gd name="connsiteX8" fmla="*/ 298829 w 447492"/>
                  <a:gd name="connsiteY8" fmla="*/ 336196 h 455916"/>
                  <a:gd name="connsiteX9" fmla="*/ 309575 w 447492"/>
                  <a:gd name="connsiteY9" fmla="*/ 372451 h 455916"/>
                  <a:gd name="connsiteX10" fmla="*/ 380268 w 447492"/>
                  <a:gd name="connsiteY10" fmla="*/ 444384 h 455916"/>
                  <a:gd name="connsiteX11" fmla="*/ 436257 w 447492"/>
                  <a:gd name="connsiteY11" fmla="*/ 444384 h 455916"/>
                  <a:gd name="connsiteX12" fmla="*/ 436257 w 447492"/>
                  <a:gd name="connsiteY12" fmla="*/ 387413 h 455916"/>
                  <a:gd name="connsiteX13" fmla="*/ 366129 w 447492"/>
                  <a:gd name="connsiteY13" fmla="*/ 315479 h 455916"/>
                  <a:gd name="connsiteX14" fmla="*/ 171015 w 447492"/>
                  <a:gd name="connsiteY14" fmla="*/ 312027 h 455916"/>
                  <a:gd name="connsiteX15" fmla="*/ 35284 w 447492"/>
                  <a:gd name="connsiteY15" fmla="*/ 173915 h 455916"/>
                  <a:gd name="connsiteX16" fmla="*/ 171015 w 447492"/>
                  <a:gd name="connsiteY16" fmla="*/ 35803 h 455916"/>
                  <a:gd name="connsiteX17" fmla="*/ 306747 w 447492"/>
                  <a:gd name="connsiteY17" fmla="*/ 173915 h 455916"/>
                  <a:gd name="connsiteX18" fmla="*/ 171015 w 447492"/>
                  <a:gd name="connsiteY18" fmla="*/ 312027 h 455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47492" h="455916">
                    <a:moveTo>
                      <a:pt x="366129" y="315479"/>
                    </a:moveTo>
                    <a:cubicBezTo>
                      <a:pt x="357080" y="306272"/>
                      <a:pt x="343507" y="301668"/>
                      <a:pt x="331065" y="304546"/>
                    </a:cubicBezTo>
                    <a:lnTo>
                      <a:pt x="305615" y="279225"/>
                    </a:lnTo>
                    <a:cubicBezTo>
                      <a:pt x="328238" y="249301"/>
                      <a:pt x="340679" y="212471"/>
                      <a:pt x="340679" y="174490"/>
                    </a:cubicBezTo>
                    <a:cubicBezTo>
                      <a:pt x="341245" y="78387"/>
                      <a:pt x="264897" y="699"/>
                      <a:pt x="171015" y="124"/>
                    </a:cubicBezTo>
                    <a:cubicBezTo>
                      <a:pt x="77135" y="-452"/>
                      <a:pt x="786" y="77236"/>
                      <a:pt x="220" y="172763"/>
                    </a:cubicBezTo>
                    <a:cubicBezTo>
                      <a:pt x="-345" y="268291"/>
                      <a:pt x="76003" y="345979"/>
                      <a:pt x="169885" y="346555"/>
                    </a:cubicBezTo>
                    <a:cubicBezTo>
                      <a:pt x="207210" y="346555"/>
                      <a:pt x="243971" y="333894"/>
                      <a:pt x="273945" y="310875"/>
                    </a:cubicBezTo>
                    <a:lnTo>
                      <a:pt x="298829" y="336196"/>
                    </a:lnTo>
                    <a:cubicBezTo>
                      <a:pt x="296567" y="349432"/>
                      <a:pt x="300526" y="362668"/>
                      <a:pt x="309575" y="372451"/>
                    </a:cubicBezTo>
                    <a:lnTo>
                      <a:pt x="380268" y="444384"/>
                    </a:lnTo>
                    <a:cubicBezTo>
                      <a:pt x="395538" y="459921"/>
                      <a:pt x="420987" y="459921"/>
                      <a:pt x="436257" y="444384"/>
                    </a:cubicBezTo>
                    <a:cubicBezTo>
                      <a:pt x="451527" y="428846"/>
                      <a:pt x="451527" y="402950"/>
                      <a:pt x="436257" y="387413"/>
                    </a:cubicBezTo>
                    <a:lnTo>
                      <a:pt x="366129" y="315479"/>
                    </a:lnTo>
                    <a:close/>
                    <a:moveTo>
                      <a:pt x="171015" y="312027"/>
                    </a:moveTo>
                    <a:cubicBezTo>
                      <a:pt x="95797" y="312027"/>
                      <a:pt x="35284" y="250452"/>
                      <a:pt x="35284" y="173915"/>
                    </a:cubicBezTo>
                    <a:cubicBezTo>
                      <a:pt x="35284" y="97378"/>
                      <a:pt x="95797" y="35803"/>
                      <a:pt x="171015" y="35803"/>
                    </a:cubicBezTo>
                    <a:cubicBezTo>
                      <a:pt x="246233" y="35803"/>
                      <a:pt x="306747" y="97378"/>
                      <a:pt x="306747" y="173915"/>
                    </a:cubicBezTo>
                    <a:cubicBezTo>
                      <a:pt x="306747" y="249876"/>
                      <a:pt x="245667" y="312027"/>
                      <a:pt x="171015" y="312027"/>
                    </a:cubicBezTo>
                    <a:close/>
                  </a:path>
                </a:pathLst>
              </a:custGeom>
              <a:solidFill>
                <a:srgbClr val="333F50"/>
              </a:solidFill>
              <a:ln w="9609"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F0550BD0-0D8D-4BA0-9A20-CF9D82725B2D}"/>
                  </a:ext>
                </a:extLst>
              </p:cNvPr>
              <p:cNvSpPr/>
              <p:nvPr/>
            </p:nvSpPr>
            <p:spPr>
              <a:xfrm>
                <a:off x="4812952" y="3218593"/>
                <a:ext cx="243750" cy="182067"/>
              </a:xfrm>
              <a:custGeom>
                <a:avLst/>
                <a:gdLst>
                  <a:gd name="connsiteX0" fmla="*/ 243402 w 243750"/>
                  <a:gd name="connsiteY0" fmla="*/ 79756 h 182067"/>
                  <a:gd name="connsiteX1" fmla="*/ 211166 w 243750"/>
                  <a:gd name="connsiteY1" fmla="*/ 79756 h 182067"/>
                  <a:gd name="connsiteX2" fmla="*/ 203814 w 243750"/>
                  <a:gd name="connsiteY2" fmla="*/ 84359 h 182067"/>
                  <a:gd name="connsiteX3" fmla="*/ 182323 w 243750"/>
                  <a:gd name="connsiteY3" fmla="*/ 107953 h 182067"/>
                  <a:gd name="connsiteX4" fmla="*/ 164225 w 243750"/>
                  <a:gd name="connsiteY4" fmla="*/ 44076 h 182067"/>
                  <a:gd name="connsiteX5" fmla="*/ 151784 w 243750"/>
                  <a:gd name="connsiteY5" fmla="*/ 37171 h 182067"/>
                  <a:gd name="connsiteX6" fmla="*/ 144997 w 243750"/>
                  <a:gd name="connsiteY6" fmla="*/ 43501 h 182067"/>
                  <a:gd name="connsiteX7" fmla="*/ 111064 w 243750"/>
                  <a:gd name="connsiteY7" fmla="*/ 134999 h 182067"/>
                  <a:gd name="connsiteX8" fmla="*/ 87877 w 243750"/>
                  <a:gd name="connsiteY8" fmla="*/ 8397 h 182067"/>
                  <a:gd name="connsiteX9" fmla="*/ 76566 w 243750"/>
                  <a:gd name="connsiteY9" fmla="*/ 341 h 182067"/>
                  <a:gd name="connsiteX10" fmla="*/ 68649 w 243750"/>
                  <a:gd name="connsiteY10" fmla="*/ 7246 h 182067"/>
                  <a:gd name="connsiteX11" fmla="*/ 44329 w 243750"/>
                  <a:gd name="connsiteY11" fmla="*/ 79756 h 182067"/>
                  <a:gd name="connsiteX12" fmla="*/ 217 w 243750"/>
                  <a:gd name="connsiteY12" fmla="*/ 79756 h 182067"/>
                  <a:gd name="connsiteX13" fmla="*/ 217 w 243750"/>
                  <a:gd name="connsiteY13" fmla="*/ 102774 h 182067"/>
                  <a:gd name="connsiteX14" fmla="*/ 51682 w 243750"/>
                  <a:gd name="connsiteY14" fmla="*/ 102774 h 182067"/>
                  <a:gd name="connsiteX15" fmla="*/ 61296 w 243750"/>
                  <a:gd name="connsiteY15" fmla="*/ 94142 h 182067"/>
                  <a:gd name="connsiteX16" fmla="*/ 75435 w 243750"/>
                  <a:gd name="connsiteY16" fmla="*/ 50406 h 182067"/>
                  <a:gd name="connsiteX17" fmla="*/ 98057 w 243750"/>
                  <a:gd name="connsiteY17" fmla="*/ 174132 h 182067"/>
                  <a:gd name="connsiteX18" fmla="*/ 107106 w 243750"/>
                  <a:gd name="connsiteY18" fmla="*/ 182188 h 182067"/>
                  <a:gd name="connsiteX19" fmla="*/ 108236 w 243750"/>
                  <a:gd name="connsiteY19" fmla="*/ 182188 h 182067"/>
                  <a:gd name="connsiteX20" fmla="*/ 117851 w 243750"/>
                  <a:gd name="connsiteY20" fmla="*/ 175858 h 182067"/>
                  <a:gd name="connsiteX21" fmla="*/ 154046 w 243750"/>
                  <a:gd name="connsiteY21" fmla="*/ 79180 h 182067"/>
                  <a:gd name="connsiteX22" fmla="*/ 168750 w 243750"/>
                  <a:gd name="connsiteY22" fmla="*/ 130971 h 182067"/>
                  <a:gd name="connsiteX23" fmla="*/ 181192 w 243750"/>
                  <a:gd name="connsiteY23" fmla="*/ 137877 h 182067"/>
                  <a:gd name="connsiteX24" fmla="*/ 185717 w 243750"/>
                  <a:gd name="connsiteY24" fmla="*/ 134999 h 182067"/>
                  <a:gd name="connsiteX25" fmla="*/ 216256 w 243750"/>
                  <a:gd name="connsiteY25" fmla="*/ 102774 h 182067"/>
                  <a:gd name="connsiteX26" fmla="*/ 243968 w 243750"/>
                  <a:gd name="connsiteY26" fmla="*/ 102774 h 182067"/>
                  <a:gd name="connsiteX27" fmla="*/ 243968 w 243750"/>
                  <a:gd name="connsiteY27" fmla="*/ 79756 h 182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43750" h="182067">
                    <a:moveTo>
                      <a:pt x="243402" y="79756"/>
                    </a:moveTo>
                    <a:lnTo>
                      <a:pt x="211166" y="79756"/>
                    </a:lnTo>
                    <a:cubicBezTo>
                      <a:pt x="208338" y="80330"/>
                      <a:pt x="205510" y="82058"/>
                      <a:pt x="203814" y="84359"/>
                    </a:cubicBezTo>
                    <a:lnTo>
                      <a:pt x="182323" y="107953"/>
                    </a:lnTo>
                    <a:lnTo>
                      <a:pt x="164225" y="44076"/>
                    </a:lnTo>
                    <a:cubicBezTo>
                      <a:pt x="162529" y="38897"/>
                      <a:pt x="156873" y="35444"/>
                      <a:pt x="151784" y="37171"/>
                    </a:cubicBezTo>
                    <a:cubicBezTo>
                      <a:pt x="148956" y="38322"/>
                      <a:pt x="146128" y="40048"/>
                      <a:pt x="144997" y="43501"/>
                    </a:cubicBezTo>
                    <a:lnTo>
                      <a:pt x="111064" y="134999"/>
                    </a:lnTo>
                    <a:lnTo>
                      <a:pt x="87877" y="8397"/>
                    </a:lnTo>
                    <a:cubicBezTo>
                      <a:pt x="86746" y="2643"/>
                      <a:pt x="81656" y="-810"/>
                      <a:pt x="76566" y="341"/>
                    </a:cubicBezTo>
                    <a:cubicBezTo>
                      <a:pt x="73172" y="916"/>
                      <a:pt x="70345" y="3793"/>
                      <a:pt x="68649" y="7246"/>
                    </a:cubicBezTo>
                    <a:lnTo>
                      <a:pt x="44329" y="79756"/>
                    </a:lnTo>
                    <a:lnTo>
                      <a:pt x="217" y="79756"/>
                    </a:lnTo>
                    <a:lnTo>
                      <a:pt x="217" y="102774"/>
                    </a:lnTo>
                    <a:lnTo>
                      <a:pt x="51682" y="102774"/>
                    </a:lnTo>
                    <a:cubicBezTo>
                      <a:pt x="56206" y="102199"/>
                      <a:pt x="60165" y="98745"/>
                      <a:pt x="61296" y="94142"/>
                    </a:cubicBezTo>
                    <a:lnTo>
                      <a:pt x="75435" y="50406"/>
                    </a:lnTo>
                    <a:lnTo>
                      <a:pt x="98057" y="174132"/>
                    </a:lnTo>
                    <a:cubicBezTo>
                      <a:pt x="98622" y="178736"/>
                      <a:pt x="102580" y="182188"/>
                      <a:pt x="107106" y="182188"/>
                    </a:cubicBezTo>
                    <a:lnTo>
                      <a:pt x="108236" y="182188"/>
                    </a:lnTo>
                    <a:cubicBezTo>
                      <a:pt x="112195" y="182188"/>
                      <a:pt x="116155" y="179886"/>
                      <a:pt x="117851" y="175858"/>
                    </a:cubicBezTo>
                    <a:lnTo>
                      <a:pt x="154046" y="79180"/>
                    </a:lnTo>
                    <a:lnTo>
                      <a:pt x="168750" y="130971"/>
                    </a:lnTo>
                    <a:cubicBezTo>
                      <a:pt x="170446" y="136151"/>
                      <a:pt x="175536" y="139604"/>
                      <a:pt x="181192" y="137877"/>
                    </a:cubicBezTo>
                    <a:cubicBezTo>
                      <a:pt x="182889" y="137302"/>
                      <a:pt x="184585" y="136151"/>
                      <a:pt x="185717" y="134999"/>
                    </a:cubicBezTo>
                    <a:lnTo>
                      <a:pt x="216256" y="102774"/>
                    </a:lnTo>
                    <a:lnTo>
                      <a:pt x="243968" y="102774"/>
                    </a:lnTo>
                    <a:lnTo>
                      <a:pt x="243968" y="79756"/>
                    </a:lnTo>
                    <a:close/>
                  </a:path>
                </a:pathLst>
              </a:custGeom>
              <a:solidFill>
                <a:srgbClr val="333F50"/>
              </a:solidFill>
              <a:ln w="9609" cap="flat">
                <a:noFill/>
                <a:prstDash val="solid"/>
                <a:miter/>
              </a:ln>
            </p:spPr>
            <p:txBody>
              <a:bodyPr rtlCol="0" anchor="ctr"/>
              <a:lstStyle/>
              <a:p>
                <a:endParaRPr lang="en-US" dirty="0"/>
              </a:p>
            </p:txBody>
          </p:sp>
        </p:grpSp>
        <p:sp>
          <p:nvSpPr>
            <p:cNvPr id="36" name="Freeform: Shape 35">
              <a:extLst>
                <a:ext uri="{FF2B5EF4-FFF2-40B4-BE49-F238E27FC236}">
                  <a16:creationId xmlns:a16="http://schemas.microsoft.com/office/drawing/2014/main" id="{73952715-9740-4E90-A528-9F3DABCB62DC}"/>
                </a:ext>
              </a:extLst>
            </p:cNvPr>
            <p:cNvSpPr/>
            <p:nvPr/>
          </p:nvSpPr>
          <p:spPr>
            <a:xfrm>
              <a:off x="4815435" y="4996046"/>
              <a:ext cx="351327" cy="398094"/>
            </a:xfrm>
            <a:custGeom>
              <a:avLst/>
              <a:gdLst>
                <a:gd name="connsiteX0" fmla="*/ 304242 w 351327"/>
                <a:gd name="connsiteY0" fmla="*/ 304264 h 398094"/>
                <a:gd name="connsiteX1" fmla="*/ 258932 w 351327"/>
                <a:gd name="connsiteY1" fmla="*/ 339383 h 398094"/>
                <a:gd name="connsiteX2" fmla="*/ 187161 w 351327"/>
                <a:gd name="connsiteY2" fmla="*/ 339383 h 398094"/>
                <a:gd name="connsiteX3" fmla="*/ 187161 w 351327"/>
                <a:gd name="connsiteY3" fmla="*/ 244200 h 398094"/>
                <a:gd name="connsiteX4" fmla="*/ 220632 w 351327"/>
                <a:gd name="connsiteY4" fmla="*/ 187050 h 398094"/>
                <a:gd name="connsiteX5" fmla="*/ 187161 w 351327"/>
                <a:gd name="connsiteY5" fmla="*/ 153579 h 398094"/>
                <a:gd name="connsiteX6" fmla="*/ 187161 w 351327"/>
                <a:gd name="connsiteY6" fmla="*/ 34983 h 398094"/>
                <a:gd name="connsiteX7" fmla="*/ 91977 w 351327"/>
                <a:gd name="connsiteY7" fmla="*/ 34983 h 398094"/>
                <a:gd name="connsiteX8" fmla="*/ 34923 w 351327"/>
                <a:gd name="connsiteY8" fmla="*/ 1341 h 398094"/>
                <a:gd name="connsiteX9" fmla="*/ 1290 w 351327"/>
                <a:gd name="connsiteY9" fmla="*/ 58396 h 398094"/>
                <a:gd name="connsiteX10" fmla="*/ 58345 w 351327"/>
                <a:gd name="connsiteY10" fmla="*/ 92029 h 398094"/>
                <a:gd name="connsiteX11" fmla="*/ 91977 w 351327"/>
                <a:gd name="connsiteY11" fmla="*/ 58396 h 398094"/>
                <a:gd name="connsiteX12" fmla="*/ 163748 w 351327"/>
                <a:gd name="connsiteY12" fmla="*/ 58396 h 398094"/>
                <a:gd name="connsiteX13" fmla="*/ 163748 w 351327"/>
                <a:gd name="connsiteY13" fmla="*/ 153579 h 398094"/>
                <a:gd name="connsiteX14" fmla="*/ 130277 w 351327"/>
                <a:gd name="connsiteY14" fmla="*/ 210729 h 398094"/>
                <a:gd name="connsiteX15" fmla="*/ 163748 w 351327"/>
                <a:gd name="connsiteY15" fmla="*/ 244200 h 398094"/>
                <a:gd name="connsiteX16" fmla="*/ 163748 w 351327"/>
                <a:gd name="connsiteY16" fmla="*/ 362796 h 398094"/>
                <a:gd name="connsiteX17" fmla="*/ 258932 w 351327"/>
                <a:gd name="connsiteY17" fmla="*/ 362796 h 398094"/>
                <a:gd name="connsiteX18" fmla="*/ 315986 w 351327"/>
                <a:gd name="connsiteY18" fmla="*/ 396438 h 398094"/>
                <a:gd name="connsiteX19" fmla="*/ 349619 w 351327"/>
                <a:gd name="connsiteY19" fmla="*/ 339383 h 398094"/>
                <a:gd name="connsiteX20" fmla="*/ 304242 w 351327"/>
                <a:gd name="connsiteY20" fmla="*/ 304264 h 398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51327" h="398094">
                  <a:moveTo>
                    <a:pt x="304242" y="304264"/>
                  </a:moveTo>
                  <a:cubicBezTo>
                    <a:pt x="282897" y="304274"/>
                    <a:pt x="264266" y="318723"/>
                    <a:pt x="258932" y="339383"/>
                  </a:cubicBezTo>
                  <a:lnTo>
                    <a:pt x="187161" y="339383"/>
                  </a:lnTo>
                  <a:lnTo>
                    <a:pt x="187161" y="244200"/>
                  </a:lnTo>
                  <a:cubicBezTo>
                    <a:pt x="212183" y="237656"/>
                    <a:pt x="227166" y="212072"/>
                    <a:pt x="220632" y="187050"/>
                  </a:cubicBezTo>
                  <a:cubicBezTo>
                    <a:pt x="216345" y="170657"/>
                    <a:pt x="203554" y="157865"/>
                    <a:pt x="187161" y="153579"/>
                  </a:cubicBezTo>
                  <a:lnTo>
                    <a:pt x="187161" y="34983"/>
                  </a:lnTo>
                  <a:lnTo>
                    <a:pt x="91977" y="34983"/>
                  </a:lnTo>
                  <a:cubicBezTo>
                    <a:pt x="85510" y="9932"/>
                    <a:pt x="59964" y="-5127"/>
                    <a:pt x="34923" y="1341"/>
                  </a:cubicBezTo>
                  <a:cubicBezTo>
                    <a:pt x="9882" y="7808"/>
                    <a:pt x="-5177" y="33355"/>
                    <a:pt x="1290" y="58396"/>
                  </a:cubicBezTo>
                  <a:cubicBezTo>
                    <a:pt x="7758" y="83437"/>
                    <a:pt x="33303" y="98496"/>
                    <a:pt x="58345" y="92029"/>
                  </a:cubicBezTo>
                  <a:cubicBezTo>
                    <a:pt x="74833" y="87771"/>
                    <a:pt x="87720" y="74893"/>
                    <a:pt x="91977" y="58396"/>
                  </a:cubicBezTo>
                  <a:lnTo>
                    <a:pt x="163748" y="58396"/>
                  </a:lnTo>
                  <a:lnTo>
                    <a:pt x="163748" y="153579"/>
                  </a:lnTo>
                  <a:cubicBezTo>
                    <a:pt x="138726" y="160123"/>
                    <a:pt x="123744" y="185707"/>
                    <a:pt x="130277" y="210729"/>
                  </a:cubicBezTo>
                  <a:cubicBezTo>
                    <a:pt x="134564" y="227121"/>
                    <a:pt x="147356" y="239914"/>
                    <a:pt x="163748" y="244200"/>
                  </a:cubicBezTo>
                  <a:lnTo>
                    <a:pt x="163748" y="362796"/>
                  </a:lnTo>
                  <a:lnTo>
                    <a:pt x="258932" y="362796"/>
                  </a:lnTo>
                  <a:cubicBezTo>
                    <a:pt x="265399" y="387847"/>
                    <a:pt x="290945" y="402906"/>
                    <a:pt x="315986" y="396438"/>
                  </a:cubicBezTo>
                  <a:cubicBezTo>
                    <a:pt x="341028" y="389970"/>
                    <a:pt x="356087" y="364425"/>
                    <a:pt x="349619" y="339383"/>
                  </a:cubicBezTo>
                  <a:cubicBezTo>
                    <a:pt x="344276" y="318695"/>
                    <a:pt x="325607" y="304246"/>
                    <a:pt x="304242" y="304264"/>
                  </a:cubicBezTo>
                  <a:close/>
                </a:path>
              </a:pathLst>
            </a:custGeom>
            <a:solidFill>
              <a:srgbClr val="333F50"/>
            </a:solidFill>
            <a:ln w="9525" cap="flat">
              <a:noFill/>
              <a:prstDash val="solid"/>
              <a:miter/>
            </a:ln>
          </p:spPr>
          <p:txBody>
            <a:bodyPr rtlCol="0" anchor="ctr"/>
            <a:lstStyle/>
            <a:p>
              <a:endParaRPr lang="en-US" dirty="0"/>
            </a:p>
          </p:txBody>
        </p:sp>
        <p:sp>
          <p:nvSpPr>
            <p:cNvPr id="37" name="TextBox 36">
              <a:extLst>
                <a:ext uri="{FF2B5EF4-FFF2-40B4-BE49-F238E27FC236}">
                  <a16:creationId xmlns:a16="http://schemas.microsoft.com/office/drawing/2014/main" id="{C03D84E9-F8BC-4868-836D-8B7E50B8CB36}"/>
                </a:ext>
              </a:extLst>
            </p:cNvPr>
            <p:cNvSpPr txBox="1"/>
            <p:nvPr/>
          </p:nvSpPr>
          <p:spPr>
            <a:xfrm>
              <a:off x="2915201" y="1991836"/>
              <a:ext cx="725805" cy="348615"/>
            </a:xfrm>
            <a:prstGeom prst="rect">
              <a:avLst/>
            </a:prstGeom>
            <a:noFill/>
          </p:spPr>
          <p:txBody>
            <a:bodyPr wrap="none" rtlCol="0">
              <a:spAutoFit/>
            </a:bodyPr>
            <a:lstStyle/>
            <a:p>
              <a:pPr algn="l"/>
              <a:r>
                <a:rPr lang="en-US" sz="1800" spc="0" baseline="0" dirty="0">
                  <a:solidFill>
                    <a:srgbClr val="000000"/>
                  </a:solidFill>
                  <a:latin typeface="Arial"/>
                  <a:cs typeface="Arial"/>
                  <a:sym typeface="Arial"/>
                  <a:rtl val="0"/>
                </a:rPr>
                <a:t>Data </a:t>
              </a:r>
            </a:p>
          </p:txBody>
        </p:sp>
        <p:sp>
          <p:nvSpPr>
            <p:cNvPr id="38" name="TextBox 37">
              <a:extLst>
                <a:ext uri="{FF2B5EF4-FFF2-40B4-BE49-F238E27FC236}">
                  <a16:creationId xmlns:a16="http://schemas.microsoft.com/office/drawing/2014/main" id="{3536E935-DEEA-49E0-AAAD-5E3DA86CEE79}"/>
                </a:ext>
              </a:extLst>
            </p:cNvPr>
            <p:cNvSpPr txBox="1"/>
            <p:nvPr/>
          </p:nvSpPr>
          <p:spPr>
            <a:xfrm>
              <a:off x="3461301" y="1991836"/>
              <a:ext cx="1649729" cy="348615"/>
            </a:xfrm>
            <a:prstGeom prst="rect">
              <a:avLst/>
            </a:prstGeom>
            <a:noFill/>
          </p:spPr>
          <p:txBody>
            <a:bodyPr wrap="none" rtlCol="0">
              <a:spAutoFit/>
            </a:bodyPr>
            <a:lstStyle/>
            <a:p>
              <a:pPr algn="l"/>
              <a:r>
                <a:rPr lang="en-US" sz="1800" spc="0" baseline="0" dirty="0">
                  <a:solidFill>
                    <a:srgbClr val="000000"/>
                  </a:solidFill>
                  <a:latin typeface="Arial"/>
                  <a:cs typeface="Arial"/>
                  <a:sym typeface="Arial"/>
                  <a:rtl val="0"/>
                </a:rPr>
                <a:t>transformation</a:t>
              </a:r>
            </a:p>
          </p:txBody>
        </p:sp>
        <p:sp>
          <p:nvSpPr>
            <p:cNvPr id="39" name="Freeform: Shape 38">
              <a:extLst>
                <a:ext uri="{FF2B5EF4-FFF2-40B4-BE49-F238E27FC236}">
                  <a16:creationId xmlns:a16="http://schemas.microsoft.com/office/drawing/2014/main" id="{1180336B-6919-4CE7-8B68-A5966F99CFC8}"/>
                </a:ext>
              </a:extLst>
            </p:cNvPr>
            <p:cNvSpPr/>
            <p:nvPr/>
          </p:nvSpPr>
          <p:spPr>
            <a:xfrm>
              <a:off x="6124574" y="2328068"/>
              <a:ext cx="1247775" cy="3467100"/>
            </a:xfrm>
            <a:custGeom>
              <a:avLst/>
              <a:gdLst>
                <a:gd name="connsiteX0" fmla="*/ -209 w 1247775"/>
                <a:gd name="connsiteY0" fmla="*/ -158 h 3467100"/>
                <a:gd name="connsiteX1" fmla="*/ 1247566 w 1247775"/>
                <a:gd name="connsiteY1" fmla="*/ -158 h 3467100"/>
                <a:gd name="connsiteX2" fmla="*/ 1247566 w 1247775"/>
                <a:gd name="connsiteY2" fmla="*/ 3466942 h 3467100"/>
                <a:gd name="connsiteX3" fmla="*/ -209 w 12477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247775" h="3467100">
                  <a:moveTo>
                    <a:pt x="-209" y="-158"/>
                  </a:moveTo>
                  <a:lnTo>
                    <a:pt x="1247566" y="-158"/>
                  </a:lnTo>
                  <a:lnTo>
                    <a:pt x="1247566"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40" name="TextBox 39">
              <a:extLst>
                <a:ext uri="{FF2B5EF4-FFF2-40B4-BE49-F238E27FC236}">
                  <a16:creationId xmlns:a16="http://schemas.microsoft.com/office/drawing/2014/main" id="{947E2BED-FA5F-4877-A00F-E1602741E4AA}"/>
                </a:ext>
              </a:extLst>
            </p:cNvPr>
            <p:cNvSpPr txBox="1"/>
            <p:nvPr/>
          </p:nvSpPr>
          <p:spPr>
            <a:xfrm>
              <a:off x="6123926" y="3430111"/>
              <a:ext cx="868680"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Storage </a:t>
              </a:r>
            </a:p>
          </p:txBody>
        </p:sp>
        <p:sp>
          <p:nvSpPr>
            <p:cNvPr id="41" name="TextBox 40">
              <a:extLst>
                <a:ext uri="{FF2B5EF4-FFF2-40B4-BE49-F238E27FC236}">
                  <a16:creationId xmlns:a16="http://schemas.microsoft.com/office/drawing/2014/main" id="{FDBF2CC5-33BA-473A-97B0-579708D9E03B}"/>
                </a:ext>
              </a:extLst>
            </p:cNvPr>
            <p:cNvSpPr txBox="1"/>
            <p:nvPr/>
          </p:nvSpPr>
          <p:spPr>
            <a:xfrm>
              <a:off x="6123926" y="3649186"/>
              <a:ext cx="1116330"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(organizing)</a:t>
              </a:r>
            </a:p>
          </p:txBody>
        </p:sp>
        <p:sp>
          <p:nvSpPr>
            <p:cNvPr id="42" name="TextBox 41">
              <a:extLst>
                <a:ext uri="{FF2B5EF4-FFF2-40B4-BE49-F238E27FC236}">
                  <a16:creationId xmlns:a16="http://schemas.microsoft.com/office/drawing/2014/main" id="{87D9E5A8-52E4-4695-8EA6-CA36DF369549}"/>
                </a:ext>
              </a:extLst>
            </p:cNvPr>
            <p:cNvSpPr txBox="1"/>
            <p:nvPr/>
          </p:nvSpPr>
          <p:spPr>
            <a:xfrm>
              <a:off x="6123926" y="385873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43" name="TextBox 42">
              <a:extLst>
                <a:ext uri="{FF2B5EF4-FFF2-40B4-BE49-F238E27FC236}">
                  <a16:creationId xmlns:a16="http://schemas.microsoft.com/office/drawing/2014/main" id="{E729F15B-6EF3-4714-AAAE-76012D55FEC7}"/>
                </a:ext>
              </a:extLst>
            </p:cNvPr>
            <p:cNvSpPr txBox="1"/>
            <p:nvPr/>
          </p:nvSpPr>
          <p:spPr>
            <a:xfrm>
              <a:off x="6409676" y="3858736"/>
              <a:ext cx="4305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File</a:t>
              </a:r>
            </a:p>
          </p:txBody>
        </p:sp>
        <p:sp>
          <p:nvSpPr>
            <p:cNvPr id="44" name="TextBox 43">
              <a:extLst>
                <a:ext uri="{FF2B5EF4-FFF2-40B4-BE49-F238E27FC236}">
                  <a16:creationId xmlns:a16="http://schemas.microsoft.com/office/drawing/2014/main" id="{A15A562B-B6C8-4384-9485-F61C6098AC23}"/>
                </a:ext>
              </a:extLst>
            </p:cNvPr>
            <p:cNvSpPr txBox="1"/>
            <p:nvPr/>
          </p:nvSpPr>
          <p:spPr>
            <a:xfrm>
              <a:off x="6123926" y="404923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45" name="TextBox 44">
              <a:extLst>
                <a:ext uri="{FF2B5EF4-FFF2-40B4-BE49-F238E27FC236}">
                  <a16:creationId xmlns:a16="http://schemas.microsoft.com/office/drawing/2014/main" id="{613B11A5-9FDC-40A8-8034-20CDF5374B2E}"/>
                </a:ext>
              </a:extLst>
            </p:cNvPr>
            <p:cNvSpPr txBox="1"/>
            <p:nvPr/>
          </p:nvSpPr>
          <p:spPr>
            <a:xfrm>
              <a:off x="6409676" y="4049236"/>
              <a:ext cx="611505"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Object</a:t>
              </a:r>
            </a:p>
          </p:txBody>
        </p:sp>
        <p:sp>
          <p:nvSpPr>
            <p:cNvPr id="46" name="TextBox 45">
              <a:extLst>
                <a:ext uri="{FF2B5EF4-FFF2-40B4-BE49-F238E27FC236}">
                  <a16:creationId xmlns:a16="http://schemas.microsoft.com/office/drawing/2014/main" id="{C3D8EFCD-9E8E-4492-802C-4A8F5CF03DD7}"/>
                </a:ext>
              </a:extLst>
            </p:cNvPr>
            <p:cNvSpPr txBox="1"/>
            <p:nvPr/>
          </p:nvSpPr>
          <p:spPr>
            <a:xfrm>
              <a:off x="6123926" y="423021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47" name="TextBox 46">
              <a:extLst>
                <a:ext uri="{FF2B5EF4-FFF2-40B4-BE49-F238E27FC236}">
                  <a16:creationId xmlns:a16="http://schemas.microsoft.com/office/drawing/2014/main" id="{C6A46663-7CE6-43F8-872A-29A119D870AC}"/>
                </a:ext>
              </a:extLst>
            </p:cNvPr>
            <p:cNvSpPr txBox="1"/>
            <p:nvPr/>
          </p:nvSpPr>
          <p:spPr>
            <a:xfrm>
              <a:off x="6409676" y="4230211"/>
              <a:ext cx="401955"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DB</a:t>
              </a:r>
            </a:p>
          </p:txBody>
        </p:sp>
        <p:grpSp>
          <p:nvGrpSpPr>
            <p:cNvPr id="48" name="Segnaposto contenuto 9">
              <a:extLst>
                <a:ext uri="{FF2B5EF4-FFF2-40B4-BE49-F238E27FC236}">
                  <a16:creationId xmlns:a16="http://schemas.microsoft.com/office/drawing/2014/main" id="{4C912274-53AB-4747-8AB2-F268FA4BF62B}"/>
                </a:ext>
              </a:extLst>
            </p:cNvPr>
            <p:cNvGrpSpPr/>
            <p:nvPr/>
          </p:nvGrpSpPr>
          <p:grpSpPr>
            <a:xfrm>
              <a:off x="6947296" y="2389390"/>
              <a:ext cx="316706" cy="429815"/>
              <a:chOff x="6947296" y="2389390"/>
              <a:chExt cx="316706" cy="429815"/>
            </a:xfrm>
            <a:solidFill>
              <a:srgbClr val="333F50"/>
            </a:solidFill>
          </p:grpSpPr>
          <p:sp>
            <p:nvSpPr>
              <p:cNvPr id="49" name="Freeform: Shape 48">
                <a:extLst>
                  <a:ext uri="{FF2B5EF4-FFF2-40B4-BE49-F238E27FC236}">
                    <a16:creationId xmlns:a16="http://schemas.microsoft.com/office/drawing/2014/main" id="{A4E5A4DE-BAA0-4F63-A109-E7F33C0F57D7}"/>
                  </a:ext>
                </a:extLst>
              </p:cNvPr>
              <p:cNvSpPr/>
              <p:nvPr/>
            </p:nvSpPr>
            <p:spPr>
              <a:xfrm>
                <a:off x="6947296" y="2389390"/>
                <a:ext cx="316706" cy="90487"/>
              </a:xfrm>
              <a:custGeom>
                <a:avLst/>
                <a:gdLst>
                  <a:gd name="connsiteX0" fmla="*/ 316497 w 316706"/>
                  <a:gd name="connsiteY0" fmla="*/ 45086 h 90487"/>
                  <a:gd name="connsiteX1" fmla="*/ 158144 w 316706"/>
                  <a:gd name="connsiteY1" fmla="*/ 90330 h 90487"/>
                  <a:gd name="connsiteX2" fmla="*/ -209 w 316706"/>
                  <a:gd name="connsiteY2" fmla="*/ 45086 h 90487"/>
                  <a:gd name="connsiteX3" fmla="*/ 158144 w 316706"/>
                  <a:gd name="connsiteY3" fmla="*/ -158 h 90487"/>
                  <a:gd name="connsiteX4" fmla="*/ 316497 w 316706"/>
                  <a:gd name="connsiteY4" fmla="*/ 45086 h 90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6706" h="90487">
                    <a:moveTo>
                      <a:pt x="316497" y="45086"/>
                    </a:moveTo>
                    <a:cubicBezTo>
                      <a:pt x="316497" y="70070"/>
                      <a:pt x="245603" y="90330"/>
                      <a:pt x="158144" y="90330"/>
                    </a:cubicBezTo>
                    <a:cubicBezTo>
                      <a:pt x="70686" y="90330"/>
                      <a:pt x="-209" y="70070"/>
                      <a:pt x="-209" y="45086"/>
                    </a:cubicBezTo>
                    <a:cubicBezTo>
                      <a:pt x="-209" y="20092"/>
                      <a:pt x="70686" y="-158"/>
                      <a:pt x="158144" y="-158"/>
                    </a:cubicBezTo>
                    <a:cubicBezTo>
                      <a:pt x="245603" y="-158"/>
                      <a:pt x="316497" y="20092"/>
                      <a:pt x="316497" y="45086"/>
                    </a:cubicBezTo>
                    <a:close/>
                  </a:path>
                </a:pathLst>
              </a:custGeom>
              <a:solidFill>
                <a:srgbClr val="333F50"/>
              </a:solidFill>
              <a:ln w="9525"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CC030056-BE51-46C6-9926-D8589B17E2E2}"/>
                  </a:ext>
                </a:extLst>
              </p:cNvPr>
              <p:cNvSpPr/>
              <p:nvPr/>
            </p:nvSpPr>
            <p:spPr>
              <a:xfrm>
                <a:off x="6947296" y="2457256"/>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ACF83897-82B7-45E3-AA2A-8A3A6311F387}"/>
                  </a:ext>
                </a:extLst>
              </p:cNvPr>
              <p:cNvSpPr/>
              <p:nvPr/>
            </p:nvSpPr>
            <p:spPr>
              <a:xfrm>
                <a:off x="6947296" y="2570365"/>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E3D4977B-35A9-457B-A0A7-DD85FCB37478}"/>
                  </a:ext>
                </a:extLst>
              </p:cNvPr>
              <p:cNvSpPr/>
              <p:nvPr/>
            </p:nvSpPr>
            <p:spPr>
              <a:xfrm>
                <a:off x="6947296" y="2683474"/>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dirty="0"/>
              </a:p>
            </p:txBody>
          </p:sp>
        </p:grpSp>
        <p:sp>
          <p:nvSpPr>
            <p:cNvPr id="53" name="Freeform: Shape 52">
              <a:extLst>
                <a:ext uri="{FF2B5EF4-FFF2-40B4-BE49-F238E27FC236}">
                  <a16:creationId xmlns:a16="http://schemas.microsoft.com/office/drawing/2014/main" id="{1200FFBC-29EF-40CF-A591-D69BA37FFAF1}"/>
                </a:ext>
              </a:extLst>
            </p:cNvPr>
            <p:cNvSpPr/>
            <p:nvPr/>
          </p:nvSpPr>
          <p:spPr>
            <a:xfrm>
              <a:off x="7372349" y="2328068"/>
              <a:ext cx="1504950" cy="3467100"/>
            </a:xfrm>
            <a:custGeom>
              <a:avLst/>
              <a:gdLst>
                <a:gd name="connsiteX0" fmla="*/ -209 w 1504950"/>
                <a:gd name="connsiteY0" fmla="*/ -158 h 3467100"/>
                <a:gd name="connsiteX1" fmla="*/ 1504741 w 1504950"/>
                <a:gd name="connsiteY1" fmla="*/ -158 h 3467100"/>
                <a:gd name="connsiteX2" fmla="*/ 1504741 w 1504950"/>
                <a:gd name="connsiteY2" fmla="*/ 3466942 h 3467100"/>
                <a:gd name="connsiteX3" fmla="*/ -209 w 1504950"/>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504950" h="3467100">
                  <a:moveTo>
                    <a:pt x="-209" y="-158"/>
                  </a:moveTo>
                  <a:lnTo>
                    <a:pt x="1504741" y="-158"/>
                  </a:lnTo>
                  <a:lnTo>
                    <a:pt x="1504741"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54" name="TextBox 53">
              <a:extLst>
                <a:ext uri="{FF2B5EF4-FFF2-40B4-BE49-F238E27FC236}">
                  <a16:creationId xmlns:a16="http://schemas.microsoft.com/office/drawing/2014/main" id="{E78F246D-2A4B-41AD-8F17-AC5F09454EFF}"/>
                </a:ext>
              </a:extLst>
            </p:cNvPr>
            <p:cNvSpPr txBox="1"/>
            <p:nvPr/>
          </p:nvSpPr>
          <p:spPr>
            <a:xfrm>
              <a:off x="7367777" y="3620611"/>
              <a:ext cx="830580"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Security</a:t>
              </a:r>
            </a:p>
          </p:txBody>
        </p:sp>
        <p:sp>
          <p:nvSpPr>
            <p:cNvPr id="55" name="TextBox 54">
              <a:extLst>
                <a:ext uri="{FF2B5EF4-FFF2-40B4-BE49-F238E27FC236}">
                  <a16:creationId xmlns:a16="http://schemas.microsoft.com/office/drawing/2014/main" id="{95B7F1AD-4E79-42CC-8620-ECA881F2FDC8}"/>
                </a:ext>
              </a:extLst>
            </p:cNvPr>
            <p:cNvSpPr txBox="1"/>
            <p:nvPr/>
          </p:nvSpPr>
          <p:spPr>
            <a:xfrm>
              <a:off x="7367777" y="383968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56" name="TextBox 55">
              <a:extLst>
                <a:ext uri="{FF2B5EF4-FFF2-40B4-BE49-F238E27FC236}">
                  <a16:creationId xmlns:a16="http://schemas.microsoft.com/office/drawing/2014/main" id="{AA25CB89-1726-404B-ABB5-CE13D71D6A25}"/>
                </a:ext>
              </a:extLst>
            </p:cNvPr>
            <p:cNvSpPr txBox="1"/>
            <p:nvPr/>
          </p:nvSpPr>
          <p:spPr>
            <a:xfrm>
              <a:off x="7653527" y="3839686"/>
              <a:ext cx="11925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Access Control</a:t>
              </a:r>
            </a:p>
          </p:txBody>
        </p:sp>
        <p:sp>
          <p:nvSpPr>
            <p:cNvPr id="57" name="TextBox 56">
              <a:extLst>
                <a:ext uri="{FF2B5EF4-FFF2-40B4-BE49-F238E27FC236}">
                  <a16:creationId xmlns:a16="http://schemas.microsoft.com/office/drawing/2014/main" id="{D4912B1E-4D31-4C2B-A638-02F86764E8BA}"/>
                </a:ext>
              </a:extLst>
            </p:cNvPr>
            <p:cNvSpPr txBox="1"/>
            <p:nvPr/>
          </p:nvSpPr>
          <p:spPr>
            <a:xfrm>
              <a:off x="7367777" y="402066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58" name="TextBox 57">
              <a:extLst>
                <a:ext uri="{FF2B5EF4-FFF2-40B4-BE49-F238E27FC236}">
                  <a16:creationId xmlns:a16="http://schemas.microsoft.com/office/drawing/2014/main" id="{4F351B8C-E133-4AFC-8466-3F874043C69B}"/>
                </a:ext>
              </a:extLst>
            </p:cNvPr>
            <p:cNvSpPr txBox="1"/>
            <p:nvPr/>
          </p:nvSpPr>
          <p:spPr>
            <a:xfrm>
              <a:off x="7653527" y="4020661"/>
              <a:ext cx="10401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Authorization</a:t>
              </a:r>
            </a:p>
          </p:txBody>
        </p:sp>
        <p:grpSp>
          <p:nvGrpSpPr>
            <p:cNvPr id="59" name="Segnaposto contenuto 9">
              <a:extLst>
                <a:ext uri="{FF2B5EF4-FFF2-40B4-BE49-F238E27FC236}">
                  <a16:creationId xmlns:a16="http://schemas.microsoft.com/office/drawing/2014/main" id="{4C912274-53AB-4747-8AB2-F268FA4BF62B}"/>
                </a:ext>
              </a:extLst>
            </p:cNvPr>
            <p:cNvGrpSpPr/>
            <p:nvPr/>
          </p:nvGrpSpPr>
          <p:grpSpPr>
            <a:xfrm>
              <a:off x="8420099" y="2371295"/>
              <a:ext cx="361950" cy="433418"/>
              <a:chOff x="8420099" y="2371295"/>
              <a:chExt cx="361950" cy="433418"/>
            </a:xfrm>
            <a:solidFill>
              <a:srgbClr val="333F50"/>
            </a:solidFill>
          </p:grpSpPr>
          <p:sp>
            <p:nvSpPr>
              <p:cNvPr id="60" name="Freeform: Shape 59">
                <a:extLst>
                  <a:ext uri="{FF2B5EF4-FFF2-40B4-BE49-F238E27FC236}">
                    <a16:creationId xmlns:a16="http://schemas.microsoft.com/office/drawing/2014/main" id="{0BE75CE8-F32E-45DE-BC0C-A1471AE9FA7E}"/>
                  </a:ext>
                </a:extLst>
              </p:cNvPr>
              <p:cNvSpPr/>
              <p:nvPr/>
            </p:nvSpPr>
            <p:spPr>
              <a:xfrm>
                <a:off x="8640663" y="2645079"/>
                <a:ext cx="141386" cy="159634"/>
              </a:xfrm>
              <a:custGeom>
                <a:avLst/>
                <a:gdLst>
                  <a:gd name="connsiteX0" fmla="*/ 123885 w 141386"/>
                  <a:gd name="connsiteY0" fmla="*/ 30771 h 159634"/>
                  <a:gd name="connsiteX1" fmla="*/ 72194 w 141386"/>
                  <a:gd name="connsiteY1" fmla="*/ 42 h 159634"/>
                  <a:gd name="connsiteX2" fmla="*/ 48214 w 141386"/>
                  <a:gd name="connsiteY2" fmla="*/ 30484 h 159634"/>
                  <a:gd name="connsiteX3" fmla="*/ 54945 w 141386"/>
                  <a:gd name="connsiteY3" fmla="*/ 35030 h 159634"/>
                  <a:gd name="connsiteX4" fmla="*/ 63485 w 141386"/>
                  <a:gd name="connsiteY4" fmla="*/ 40784 h 159634"/>
                  <a:gd name="connsiteX5" fmla="*/ 58620 w 141386"/>
                  <a:gd name="connsiteY5" fmla="*/ 50338 h 159634"/>
                  <a:gd name="connsiteX6" fmla="*/ 596 w 141386"/>
                  <a:gd name="connsiteY6" fmla="*/ 159676 h 159634"/>
                  <a:gd name="connsiteX7" fmla="*/ 141982 w 141386"/>
                  <a:gd name="connsiteY7" fmla="*/ 159676 h 159634"/>
                  <a:gd name="connsiteX8" fmla="*/ 141982 w 141386"/>
                  <a:gd name="connsiteY8" fmla="*/ 67601 h 159634"/>
                  <a:gd name="connsiteX9" fmla="*/ 123885 w 141386"/>
                  <a:gd name="connsiteY9" fmla="*/ 30771 h 159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386" h="159634">
                    <a:moveTo>
                      <a:pt x="123885" y="30771"/>
                    </a:moveTo>
                    <a:cubicBezTo>
                      <a:pt x="108187" y="18066"/>
                      <a:pt x="90780" y="7717"/>
                      <a:pt x="72194" y="42"/>
                    </a:cubicBezTo>
                    <a:lnTo>
                      <a:pt x="48214" y="30484"/>
                    </a:lnTo>
                    <a:lnTo>
                      <a:pt x="54945" y="35030"/>
                    </a:lnTo>
                    <a:lnTo>
                      <a:pt x="63485" y="40784"/>
                    </a:lnTo>
                    <a:lnTo>
                      <a:pt x="58620" y="50338"/>
                    </a:lnTo>
                    <a:lnTo>
                      <a:pt x="596" y="159676"/>
                    </a:lnTo>
                    <a:lnTo>
                      <a:pt x="141982" y="159676"/>
                    </a:lnTo>
                    <a:lnTo>
                      <a:pt x="141982" y="67601"/>
                    </a:lnTo>
                    <a:cubicBezTo>
                      <a:pt x="141687" y="53183"/>
                      <a:pt x="135043" y="39663"/>
                      <a:pt x="123885" y="30771"/>
                    </a:cubicBezTo>
                    <a:close/>
                  </a:path>
                </a:pathLst>
              </a:custGeom>
              <a:solidFill>
                <a:srgbClr val="333F50"/>
              </a:solidFill>
              <a:ln w="9609"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8519C567-A21B-42A0-9B0B-35E94FCAD0EA}"/>
                  </a:ext>
                </a:extLst>
              </p:cNvPr>
              <p:cNvSpPr/>
              <p:nvPr/>
            </p:nvSpPr>
            <p:spPr>
              <a:xfrm>
                <a:off x="8420099" y="2645827"/>
                <a:ext cx="141387" cy="158885"/>
              </a:xfrm>
              <a:custGeom>
                <a:avLst/>
                <a:gdLst>
                  <a:gd name="connsiteX0" fmla="*/ 83958 w 141387"/>
                  <a:gd name="connsiteY0" fmla="*/ 49589 h 158885"/>
                  <a:gd name="connsiteX1" fmla="*/ 79093 w 141387"/>
                  <a:gd name="connsiteY1" fmla="*/ 40324 h 158885"/>
                  <a:gd name="connsiteX2" fmla="*/ 87634 w 141387"/>
                  <a:gd name="connsiteY2" fmla="*/ 34570 h 158885"/>
                  <a:gd name="connsiteX3" fmla="*/ 94364 w 141387"/>
                  <a:gd name="connsiteY3" fmla="*/ 30023 h 158885"/>
                  <a:gd name="connsiteX4" fmla="*/ 70780 w 141387"/>
                  <a:gd name="connsiteY4" fmla="*/ 42 h 158885"/>
                  <a:gd name="connsiteX5" fmla="*/ 18693 w 141387"/>
                  <a:gd name="connsiteY5" fmla="*/ 30023 h 158885"/>
                  <a:gd name="connsiteX6" fmla="*/ 596 w 141387"/>
                  <a:gd name="connsiteY6" fmla="*/ 66853 h 158885"/>
                  <a:gd name="connsiteX7" fmla="*/ 596 w 141387"/>
                  <a:gd name="connsiteY7" fmla="*/ 158928 h 158885"/>
                  <a:gd name="connsiteX8" fmla="*/ 141983 w 141387"/>
                  <a:gd name="connsiteY8" fmla="*/ 158928 h 158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387" h="158885">
                    <a:moveTo>
                      <a:pt x="83958" y="49589"/>
                    </a:moveTo>
                    <a:lnTo>
                      <a:pt x="79093" y="40324"/>
                    </a:lnTo>
                    <a:lnTo>
                      <a:pt x="87634" y="34570"/>
                    </a:lnTo>
                    <a:lnTo>
                      <a:pt x="94364" y="30023"/>
                    </a:lnTo>
                    <a:lnTo>
                      <a:pt x="70780" y="42"/>
                    </a:lnTo>
                    <a:cubicBezTo>
                      <a:pt x="52442" y="8168"/>
                      <a:pt x="34986" y="18216"/>
                      <a:pt x="18693" y="30023"/>
                    </a:cubicBezTo>
                    <a:cubicBezTo>
                      <a:pt x="7535" y="38915"/>
                      <a:pt x="891" y="52435"/>
                      <a:pt x="596" y="66853"/>
                    </a:cubicBezTo>
                    <a:lnTo>
                      <a:pt x="596" y="158928"/>
                    </a:lnTo>
                    <a:lnTo>
                      <a:pt x="141983" y="158928"/>
                    </a:lnTo>
                    <a:close/>
                  </a:path>
                </a:pathLst>
              </a:custGeom>
              <a:solidFill>
                <a:srgbClr val="333F50"/>
              </a:solidFill>
              <a:ln w="9609"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7C60962D-FAC5-405D-99DB-2C22CD877266}"/>
                  </a:ext>
                </a:extLst>
              </p:cNvPr>
              <p:cNvSpPr/>
              <p:nvPr/>
            </p:nvSpPr>
            <p:spPr>
              <a:xfrm>
                <a:off x="8470975" y="2371295"/>
                <a:ext cx="254822" cy="128424"/>
              </a:xfrm>
              <a:custGeom>
                <a:avLst/>
                <a:gdLst>
                  <a:gd name="connsiteX0" fmla="*/ 239619 w 254822"/>
                  <a:gd name="connsiteY0" fmla="*/ 97963 h 128424"/>
                  <a:gd name="connsiteX1" fmla="*/ 215528 w 254822"/>
                  <a:gd name="connsiteY1" fmla="*/ 97963 h 128424"/>
                  <a:gd name="connsiteX2" fmla="*/ 190586 w 254822"/>
                  <a:gd name="connsiteY2" fmla="*/ 21944 h 128424"/>
                  <a:gd name="connsiteX3" fmla="*/ 163329 w 254822"/>
                  <a:gd name="connsiteY3" fmla="*/ 738 h 128424"/>
                  <a:gd name="connsiteX4" fmla="*/ 148962 w 254822"/>
                  <a:gd name="connsiteY4" fmla="*/ 8190 h 128424"/>
                  <a:gd name="connsiteX5" fmla="*/ 148962 w 254822"/>
                  <a:gd name="connsiteY5" fmla="*/ 8190 h 128424"/>
                  <a:gd name="connsiteX6" fmla="*/ 111790 w 254822"/>
                  <a:gd name="connsiteY6" fmla="*/ 9364 h 128424"/>
                  <a:gd name="connsiteX7" fmla="*/ 111127 w 254822"/>
                  <a:gd name="connsiteY7" fmla="*/ 8708 h 128424"/>
                  <a:gd name="connsiteX8" fmla="*/ 109431 w 254822"/>
                  <a:gd name="connsiteY8" fmla="*/ 6981 h 128424"/>
                  <a:gd name="connsiteX9" fmla="*/ 75124 w 254822"/>
                  <a:gd name="connsiteY9" fmla="*/ 7568 h 128424"/>
                  <a:gd name="connsiteX10" fmla="*/ 68485 w 254822"/>
                  <a:gd name="connsiteY10" fmla="*/ 21713 h 128424"/>
                  <a:gd name="connsiteX11" fmla="*/ 40208 w 254822"/>
                  <a:gd name="connsiteY11" fmla="*/ 97963 h 128424"/>
                  <a:gd name="connsiteX12" fmla="*/ 16115 w 254822"/>
                  <a:gd name="connsiteY12" fmla="*/ 97963 h 128424"/>
                  <a:gd name="connsiteX13" fmla="*/ 902 w 254822"/>
                  <a:gd name="connsiteY13" fmla="*/ 110162 h 128424"/>
                  <a:gd name="connsiteX14" fmla="*/ 12589 w 254822"/>
                  <a:gd name="connsiteY14" fmla="*/ 128155 h 128424"/>
                  <a:gd name="connsiteX15" fmla="*/ 15606 w 254822"/>
                  <a:gd name="connsiteY15" fmla="*/ 128463 h 128424"/>
                  <a:gd name="connsiteX16" fmla="*/ 240129 w 254822"/>
                  <a:gd name="connsiteY16" fmla="*/ 128463 h 128424"/>
                  <a:gd name="connsiteX17" fmla="*/ 255415 w 254822"/>
                  <a:gd name="connsiteY17" fmla="*/ 113524 h 128424"/>
                  <a:gd name="connsiteX18" fmla="*/ 255115 w 254822"/>
                  <a:gd name="connsiteY18" fmla="*/ 110162 h 128424"/>
                  <a:gd name="connsiteX19" fmla="*/ 239619 w 254822"/>
                  <a:gd name="connsiteY19" fmla="*/ 97963 h 128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4822" h="128424">
                    <a:moveTo>
                      <a:pt x="239619" y="97963"/>
                    </a:moveTo>
                    <a:lnTo>
                      <a:pt x="215528" y="97963"/>
                    </a:lnTo>
                    <a:lnTo>
                      <a:pt x="190586" y="21944"/>
                    </a:lnTo>
                    <a:cubicBezTo>
                      <a:pt x="188814" y="8429"/>
                      <a:pt x="176610" y="-1065"/>
                      <a:pt x="163329" y="738"/>
                    </a:cubicBezTo>
                    <a:cubicBezTo>
                      <a:pt x="157845" y="1483"/>
                      <a:pt x="152776" y="4112"/>
                      <a:pt x="148962" y="8190"/>
                    </a:cubicBezTo>
                    <a:lnTo>
                      <a:pt x="148962" y="8190"/>
                    </a:lnTo>
                    <a:cubicBezTo>
                      <a:pt x="139016" y="18959"/>
                      <a:pt x="122373" y="19485"/>
                      <a:pt x="111790" y="9364"/>
                    </a:cubicBezTo>
                    <a:cubicBezTo>
                      <a:pt x="111565" y="9149"/>
                      <a:pt x="111344" y="8930"/>
                      <a:pt x="111127" y="8708"/>
                    </a:cubicBezTo>
                    <a:lnTo>
                      <a:pt x="109431" y="6981"/>
                    </a:lnTo>
                    <a:cubicBezTo>
                      <a:pt x="99798" y="-2496"/>
                      <a:pt x="84439" y="-2234"/>
                      <a:pt x="75124" y="7568"/>
                    </a:cubicBezTo>
                    <a:cubicBezTo>
                      <a:pt x="71459" y="11424"/>
                      <a:pt x="69129" y="16389"/>
                      <a:pt x="68485" y="21713"/>
                    </a:cubicBezTo>
                    <a:lnTo>
                      <a:pt x="40208" y="97963"/>
                    </a:lnTo>
                    <a:lnTo>
                      <a:pt x="16115" y="97963"/>
                    </a:lnTo>
                    <a:cubicBezTo>
                      <a:pt x="8834" y="97817"/>
                      <a:pt x="2465" y="102925"/>
                      <a:pt x="902" y="110162"/>
                    </a:cubicBezTo>
                    <a:cubicBezTo>
                      <a:pt x="-754" y="118415"/>
                      <a:pt x="4479" y="126469"/>
                      <a:pt x="12589" y="128155"/>
                    </a:cubicBezTo>
                    <a:cubicBezTo>
                      <a:pt x="13581" y="128360"/>
                      <a:pt x="14593" y="128464"/>
                      <a:pt x="15606" y="128463"/>
                    </a:cubicBezTo>
                    <a:lnTo>
                      <a:pt x="240129" y="128463"/>
                    </a:lnTo>
                    <a:cubicBezTo>
                      <a:pt x="248404" y="128632"/>
                      <a:pt x="255249" y="121945"/>
                      <a:pt x="255415" y="113524"/>
                    </a:cubicBezTo>
                    <a:cubicBezTo>
                      <a:pt x="255438" y="112396"/>
                      <a:pt x="255337" y="111268"/>
                      <a:pt x="255115" y="110162"/>
                    </a:cubicBezTo>
                    <a:cubicBezTo>
                      <a:pt x="253533" y="102816"/>
                      <a:pt x="247006" y="97677"/>
                      <a:pt x="239619" y="97963"/>
                    </a:cubicBezTo>
                    <a:close/>
                  </a:path>
                </a:pathLst>
              </a:custGeom>
              <a:solidFill>
                <a:srgbClr val="333F50"/>
              </a:solidFill>
              <a:ln w="9609"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715BF41E-2547-4938-9305-3762172517AC}"/>
                  </a:ext>
                </a:extLst>
              </p:cNvPr>
              <p:cNvSpPr/>
              <p:nvPr/>
            </p:nvSpPr>
            <p:spPr>
              <a:xfrm>
                <a:off x="8578452" y="2619125"/>
                <a:ext cx="45243" cy="34527"/>
              </a:xfrm>
              <a:custGeom>
                <a:avLst/>
                <a:gdLst>
                  <a:gd name="connsiteX0" fmla="*/ 37074 w 45243"/>
                  <a:gd name="connsiteY0" fmla="*/ 34570 h 34527"/>
                  <a:gd name="connsiteX1" fmla="*/ 45840 w 45243"/>
                  <a:gd name="connsiteY1" fmla="*/ 42 h 34527"/>
                  <a:gd name="connsiteX2" fmla="*/ 596 w 45243"/>
                  <a:gd name="connsiteY2" fmla="*/ 42 h 34527"/>
                  <a:gd name="connsiteX3" fmla="*/ 9362 w 45243"/>
                  <a:gd name="connsiteY3" fmla="*/ 34570 h 34527"/>
                  <a:gd name="connsiteX4" fmla="*/ 37074 w 45243"/>
                  <a:gd name="connsiteY4" fmla="*/ 34570 h 345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243" h="34527">
                    <a:moveTo>
                      <a:pt x="37074" y="34570"/>
                    </a:moveTo>
                    <a:lnTo>
                      <a:pt x="45840" y="42"/>
                    </a:lnTo>
                    <a:lnTo>
                      <a:pt x="596" y="42"/>
                    </a:lnTo>
                    <a:lnTo>
                      <a:pt x="9362" y="34570"/>
                    </a:lnTo>
                    <a:lnTo>
                      <a:pt x="37074" y="34570"/>
                    </a:lnTo>
                    <a:close/>
                  </a:path>
                </a:pathLst>
              </a:custGeom>
              <a:solidFill>
                <a:srgbClr val="333F50"/>
              </a:solidFill>
              <a:ln w="9609"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A8B3CEC5-2D78-496C-969D-FD42459C6F6F}"/>
                  </a:ext>
                </a:extLst>
              </p:cNvPr>
              <p:cNvSpPr/>
              <p:nvPr/>
            </p:nvSpPr>
            <p:spPr>
              <a:xfrm>
                <a:off x="8485137" y="2516980"/>
                <a:ext cx="231874" cy="287733"/>
              </a:xfrm>
              <a:custGeom>
                <a:avLst/>
                <a:gdLst>
                  <a:gd name="connsiteX0" fmla="*/ 232471 w 231874"/>
                  <a:gd name="connsiteY0" fmla="*/ 103626 h 287733"/>
                  <a:gd name="connsiteX1" fmla="*/ 168394 w 231874"/>
                  <a:gd name="connsiteY1" fmla="*/ 63861 h 287733"/>
                  <a:gd name="connsiteX2" fmla="*/ 206229 w 231874"/>
                  <a:gd name="connsiteY2" fmla="*/ 42 h 287733"/>
                  <a:gd name="connsiteX3" fmla="*/ 26837 w 231874"/>
                  <a:gd name="connsiteY3" fmla="*/ 42 h 287733"/>
                  <a:gd name="connsiteX4" fmla="*/ 64673 w 231874"/>
                  <a:gd name="connsiteY4" fmla="*/ 63918 h 287733"/>
                  <a:gd name="connsiteX5" fmla="*/ 596 w 231874"/>
                  <a:gd name="connsiteY5" fmla="*/ 103626 h 287733"/>
                  <a:gd name="connsiteX6" fmla="*/ 45840 w 231874"/>
                  <a:gd name="connsiteY6" fmla="*/ 161172 h 287733"/>
                  <a:gd name="connsiteX7" fmla="*/ 28874 w 231874"/>
                  <a:gd name="connsiteY7" fmla="*/ 172682 h 287733"/>
                  <a:gd name="connsiteX8" fmla="*/ 89726 w 231874"/>
                  <a:gd name="connsiteY8" fmla="*/ 287775 h 287733"/>
                  <a:gd name="connsiteX9" fmla="*/ 102394 w 231874"/>
                  <a:gd name="connsiteY9" fmla="*/ 287775 h 287733"/>
                  <a:gd name="connsiteX10" fmla="*/ 102394 w 231874"/>
                  <a:gd name="connsiteY10" fmla="*/ 287775 h 287733"/>
                  <a:gd name="connsiteX11" fmla="*/ 130672 w 231874"/>
                  <a:gd name="connsiteY11" fmla="*/ 287775 h 287733"/>
                  <a:gd name="connsiteX12" fmla="*/ 130672 w 231874"/>
                  <a:gd name="connsiteY12" fmla="*/ 287775 h 287733"/>
                  <a:gd name="connsiteX13" fmla="*/ 143341 w 231874"/>
                  <a:gd name="connsiteY13" fmla="*/ 287775 h 287733"/>
                  <a:gd name="connsiteX14" fmla="*/ 204193 w 231874"/>
                  <a:gd name="connsiteY14" fmla="*/ 172682 h 287733"/>
                  <a:gd name="connsiteX15" fmla="*/ 187227 w 231874"/>
                  <a:gd name="connsiteY15" fmla="*/ 161172 h 287733"/>
                  <a:gd name="connsiteX16" fmla="*/ 134631 w 231874"/>
                  <a:gd name="connsiteY16" fmla="*/ 260440 h 287733"/>
                  <a:gd name="connsiteX17" fmla="*/ 129654 w 231874"/>
                  <a:gd name="connsiteY17" fmla="*/ 148225 h 287733"/>
                  <a:gd name="connsiteX18" fmla="*/ 103413 w 231874"/>
                  <a:gd name="connsiteY18" fmla="*/ 148225 h 287733"/>
                  <a:gd name="connsiteX19" fmla="*/ 98436 w 231874"/>
                  <a:gd name="connsiteY19" fmla="*/ 260440 h 287733"/>
                  <a:gd name="connsiteX20" fmla="*/ 70159 w 231874"/>
                  <a:gd name="connsiteY20" fmla="*/ 67659 h 287733"/>
                  <a:gd name="connsiteX21" fmla="*/ 162569 w 231874"/>
                  <a:gd name="connsiteY21" fmla="*/ 67659 h 287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31874" h="287733">
                    <a:moveTo>
                      <a:pt x="232471" y="103626"/>
                    </a:moveTo>
                    <a:lnTo>
                      <a:pt x="168394" y="63861"/>
                    </a:lnTo>
                    <a:cubicBezTo>
                      <a:pt x="189281" y="48965"/>
                      <a:pt x="203020" y="25790"/>
                      <a:pt x="206229" y="42"/>
                    </a:cubicBezTo>
                    <a:lnTo>
                      <a:pt x="26837" y="42"/>
                    </a:lnTo>
                    <a:cubicBezTo>
                      <a:pt x="30031" y="25811"/>
                      <a:pt x="43771" y="49009"/>
                      <a:pt x="64673" y="63918"/>
                    </a:cubicBezTo>
                    <a:lnTo>
                      <a:pt x="596" y="103626"/>
                    </a:lnTo>
                    <a:lnTo>
                      <a:pt x="45840" y="161172"/>
                    </a:lnTo>
                    <a:lnTo>
                      <a:pt x="28874" y="172682"/>
                    </a:lnTo>
                    <a:lnTo>
                      <a:pt x="89726" y="287775"/>
                    </a:lnTo>
                    <a:lnTo>
                      <a:pt x="102394" y="287775"/>
                    </a:lnTo>
                    <a:lnTo>
                      <a:pt x="102394" y="287775"/>
                    </a:lnTo>
                    <a:lnTo>
                      <a:pt x="130672" y="287775"/>
                    </a:lnTo>
                    <a:lnTo>
                      <a:pt x="130672" y="287775"/>
                    </a:lnTo>
                    <a:lnTo>
                      <a:pt x="143341" y="287775"/>
                    </a:lnTo>
                    <a:lnTo>
                      <a:pt x="204193" y="172682"/>
                    </a:lnTo>
                    <a:lnTo>
                      <a:pt x="187227" y="161172"/>
                    </a:lnTo>
                    <a:close/>
                    <a:moveTo>
                      <a:pt x="134631" y="260440"/>
                    </a:moveTo>
                    <a:lnTo>
                      <a:pt x="129654" y="148225"/>
                    </a:lnTo>
                    <a:lnTo>
                      <a:pt x="103413" y="148225"/>
                    </a:lnTo>
                    <a:lnTo>
                      <a:pt x="98436" y="260440"/>
                    </a:lnTo>
                    <a:lnTo>
                      <a:pt x="70159" y="67659"/>
                    </a:lnTo>
                    <a:cubicBezTo>
                      <a:pt x="98640" y="84870"/>
                      <a:pt x="134087" y="84870"/>
                      <a:pt x="162569" y="67659"/>
                    </a:cubicBezTo>
                    <a:close/>
                  </a:path>
                </a:pathLst>
              </a:custGeom>
              <a:solidFill>
                <a:srgbClr val="333F50"/>
              </a:solidFill>
              <a:ln w="9609" cap="flat">
                <a:noFill/>
                <a:prstDash val="solid"/>
                <a:miter/>
              </a:ln>
            </p:spPr>
            <p:txBody>
              <a:bodyPr rtlCol="0" anchor="ctr"/>
              <a:lstStyle/>
              <a:p>
                <a:endParaRPr lang="en-US" dirty="0"/>
              </a:p>
            </p:txBody>
          </p:sp>
        </p:grpSp>
        <p:sp>
          <p:nvSpPr>
            <p:cNvPr id="65" name="Freeform: Shape 64">
              <a:extLst>
                <a:ext uri="{FF2B5EF4-FFF2-40B4-BE49-F238E27FC236}">
                  <a16:creationId xmlns:a16="http://schemas.microsoft.com/office/drawing/2014/main" id="{BCE3164B-1605-400E-B895-E80557435271}"/>
                </a:ext>
              </a:extLst>
            </p:cNvPr>
            <p:cNvSpPr/>
            <p:nvPr/>
          </p:nvSpPr>
          <p:spPr>
            <a:xfrm>
              <a:off x="8877299"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solidFill>
              <a:srgbClr val="FFC000"/>
            </a:solidFill>
            <a:ln w="3175" cap="flat">
              <a:solidFill>
                <a:srgbClr val="000000"/>
              </a:solidFill>
              <a:prstDash val="solid"/>
              <a:miter/>
            </a:ln>
          </p:spPr>
          <p:txBody>
            <a:bodyPr rtlCol="0" anchor="ctr"/>
            <a:lstStyle/>
            <a:p>
              <a:endParaRPr lang="en-US" dirty="0"/>
            </a:p>
          </p:txBody>
        </p:sp>
        <p:sp>
          <p:nvSpPr>
            <p:cNvPr id="66" name="TextBox 65">
              <a:extLst>
                <a:ext uri="{FF2B5EF4-FFF2-40B4-BE49-F238E27FC236}">
                  <a16:creationId xmlns:a16="http://schemas.microsoft.com/office/drawing/2014/main" id="{1A2123FF-9592-49BE-BF37-6138254B8795}"/>
                </a:ext>
              </a:extLst>
            </p:cNvPr>
            <p:cNvSpPr txBox="1"/>
            <p:nvPr/>
          </p:nvSpPr>
          <p:spPr>
            <a:xfrm>
              <a:off x="6830500" y="1982311"/>
              <a:ext cx="2202180" cy="348615"/>
            </a:xfrm>
            <a:prstGeom prst="rect">
              <a:avLst/>
            </a:prstGeom>
            <a:noFill/>
          </p:spPr>
          <p:txBody>
            <a:bodyPr wrap="none" rtlCol="0">
              <a:spAutoFit/>
            </a:bodyPr>
            <a:lstStyle/>
            <a:p>
              <a:pPr algn="l"/>
              <a:r>
                <a:rPr lang="en-US" sz="1800" spc="0" baseline="0" dirty="0">
                  <a:solidFill>
                    <a:srgbClr val="000000"/>
                  </a:solidFill>
                  <a:latin typeface="Arial"/>
                  <a:cs typeface="Arial"/>
                  <a:sym typeface="Arial"/>
                  <a:rtl val="0"/>
                </a:rPr>
                <a:t>Supporting services</a:t>
              </a:r>
            </a:p>
          </p:txBody>
        </p:sp>
        <p:sp>
          <p:nvSpPr>
            <p:cNvPr id="67" name="TextBox 66">
              <a:extLst>
                <a:ext uri="{FF2B5EF4-FFF2-40B4-BE49-F238E27FC236}">
                  <a16:creationId xmlns:a16="http://schemas.microsoft.com/office/drawing/2014/main" id="{651BDDD8-4FDF-43F0-A511-1418BAE16512}"/>
                </a:ext>
              </a:extLst>
            </p:cNvPr>
            <p:cNvSpPr txBox="1"/>
            <p:nvPr/>
          </p:nvSpPr>
          <p:spPr>
            <a:xfrm rot="-5400000">
              <a:off x="8483583" y="3863498"/>
              <a:ext cx="1059180"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Computing</a:t>
              </a:r>
            </a:p>
          </p:txBody>
        </p:sp>
        <p:sp>
          <p:nvSpPr>
            <p:cNvPr id="68" name="Freeform: Shape 67">
              <a:extLst>
                <a:ext uri="{FF2B5EF4-FFF2-40B4-BE49-F238E27FC236}">
                  <a16:creationId xmlns:a16="http://schemas.microsoft.com/office/drawing/2014/main" id="{34A6207D-C454-4413-A316-A751876A8980}"/>
                </a:ext>
              </a:extLst>
            </p:cNvPr>
            <p:cNvSpPr/>
            <p:nvPr/>
          </p:nvSpPr>
          <p:spPr>
            <a:xfrm>
              <a:off x="9172574"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69" name="TextBox 68">
              <a:extLst>
                <a:ext uri="{FF2B5EF4-FFF2-40B4-BE49-F238E27FC236}">
                  <a16:creationId xmlns:a16="http://schemas.microsoft.com/office/drawing/2014/main" id="{F00370A7-FAC1-45D3-A1E7-05DA769BE816}"/>
                </a:ext>
              </a:extLst>
            </p:cNvPr>
            <p:cNvSpPr txBox="1"/>
            <p:nvPr/>
          </p:nvSpPr>
          <p:spPr>
            <a:xfrm rot="16200000">
              <a:off x="8499339" y="3835192"/>
              <a:ext cx="1656223" cy="338554"/>
            </a:xfrm>
            <a:prstGeom prst="rect">
              <a:avLst/>
            </a:prstGeom>
            <a:noFill/>
          </p:spPr>
          <p:txBody>
            <a:bodyPr wrap="none" rtlCol="0">
              <a:spAutoFit/>
            </a:bodyPr>
            <a:lstStyle/>
            <a:p>
              <a:pPr algn="l"/>
              <a:r>
                <a:rPr lang="en-US" sz="1600" spc="0" baseline="0" dirty="0">
                  <a:solidFill>
                    <a:srgbClr val="000000"/>
                  </a:solidFill>
                  <a:latin typeface="Arial"/>
                  <a:cs typeface="Arial"/>
                  <a:sym typeface="Arial"/>
                  <a:rtl val="0"/>
                </a:rPr>
                <a:t>Networking, etc.</a:t>
              </a:r>
              <a:endParaRPr lang="en-US" sz="1425" spc="0" baseline="0" dirty="0">
                <a:solidFill>
                  <a:srgbClr val="000000"/>
                </a:solidFill>
                <a:latin typeface="Arial"/>
                <a:cs typeface="Arial"/>
                <a:sym typeface="Arial"/>
                <a:rtl val="0"/>
              </a:endParaRPr>
            </a:p>
          </p:txBody>
        </p:sp>
      </p:grpSp>
    </p:spTree>
    <p:extLst>
      <p:ext uri="{BB962C8B-B14F-4D97-AF65-F5344CB8AC3E}">
        <p14:creationId xmlns:p14="http://schemas.microsoft.com/office/powerpoint/2010/main" val="3691009601"/>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F14FA-76CF-4C6A-A6A3-D21C9D01C478}"/>
              </a:ext>
            </a:extLst>
          </p:cNvPr>
          <p:cNvSpPr>
            <a:spLocks noGrp="1"/>
          </p:cNvSpPr>
          <p:nvPr>
            <p:ph type="title"/>
          </p:nvPr>
        </p:nvSpPr>
        <p:spPr/>
        <p:txBody>
          <a:bodyPr/>
          <a:lstStyle/>
          <a:p>
            <a:r>
              <a:rPr lang="en-US" noProof="0" dirty="0"/>
              <a:t>Single instance: AWS EC2</a:t>
            </a:r>
          </a:p>
        </p:txBody>
      </p:sp>
      <p:sp>
        <p:nvSpPr>
          <p:cNvPr id="3" name="Content Placeholder 2">
            <a:extLst>
              <a:ext uri="{FF2B5EF4-FFF2-40B4-BE49-F238E27FC236}">
                <a16:creationId xmlns:a16="http://schemas.microsoft.com/office/drawing/2014/main" id="{15788B3E-7BD0-454F-8168-9017D0622B13}"/>
              </a:ext>
            </a:extLst>
          </p:cNvPr>
          <p:cNvSpPr>
            <a:spLocks noGrp="1"/>
          </p:cNvSpPr>
          <p:nvPr>
            <p:ph sz="half" idx="1"/>
          </p:nvPr>
        </p:nvSpPr>
        <p:spPr/>
        <p:txBody>
          <a:bodyPr/>
          <a:lstStyle/>
          <a:p>
            <a:r>
              <a:rPr lang="en-US" noProof="0" dirty="0"/>
              <a:t>Amazon Elastic Compute Cloud</a:t>
            </a:r>
          </a:p>
          <a:p>
            <a:pPr lvl="1"/>
            <a:r>
              <a:rPr lang="en-US" noProof="0" dirty="0"/>
              <a:t>A web service that provides resizable compute capacity</a:t>
            </a:r>
          </a:p>
          <a:p>
            <a:pPr lvl="1"/>
            <a:r>
              <a:rPr lang="en-US" noProof="0" dirty="0"/>
              <a:t>Complete control of computing resources</a:t>
            </a:r>
          </a:p>
          <a:p>
            <a:pPr lvl="2"/>
            <a:r>
              <a:rPr lang="en-US" noProof="0" dirty="0"/>
              <a:t>Processor, storage, networking, operating system, and purchase model</a:t>
            </a:r>
          </a:p>
          <a:p>
            <a:r>
              <a:rPr lang="en-US" noProof="0" dirty="0"/>
              <a:t>Amazon Machine Image is a template of a software configuration </a:t>
            </a:r>
          </a:p>
          <a:p>
            <a:pPr lvl="1"/>
            <a:r>
              <a:rPr lang="en-US" noProof="0" dirty="0"/>
              <a:t>E.g., an operating system, an application server, and applications</a:t>
            </a:r>
          </a:p>
          <a:p>
            <a:pPr lvl="1"/>
            <a:r>
              <a:rPr lang="en-US" noProof="0" dirty="0"/>
              <a:t>From an AMI, you launch (multiple) instances running as a virtual servers</a:t>
            </a:r>
          </a:p>
        </p:txBody>
      </p:sp>
      <p:pic>
        <p:nvPicPr>
          <p:cNvPr id="8" name="Segnaposto contenuto 7">
            <a:extLst>
              <a:ext uri="{FF2B5EF4-FFF2-40B4-BE49-F238E27FC236}">
                <a16:creationId xmlns:a16="http://schemas.microsoft.com/office/drawing/2014/main" id="{3A711B2F-F6DD-4FCA-ABF1-0209D0EC68B1}"/>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386637" y="2601119"/>
            <a:ext cx="2752725" cy="2800350"/>
          </a:xfrm>
        </p:spPr>
      </p:pic>
      <p:sp>
        <p:nvSpPr>
          <p:cNvPr id="4" name="Footer Placeholder 3">
            <a:extLst>
              <a:ext uri="{FF2B5EF4-FFF2-40B4-BE49-F238E27FC236}">
                <a16:creationId xmlns:a16="http://schemas.microsoft.com/office/drawing/2014/main" id="{66EECE19-AE51-4939-81DE-5CBDCBD1CB02}"/>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C9D429D2-FF88-4870-8B05-A4F137A4637B}"/>
              </a:ext>
            </a:extLst>
          </p:cNvPr>
          <p:cNvSpPr>
            <a:spLocks noGrp="1"/>
          </p:cNvSpPr>
          <p:nvPr>
            <p:ph type="sldNum" sz="quarter" idx="12"/>
          </p:nvPr>
        </p:nvSpPr>
        <p:spPr/>
        <p:txBody>
          <a:bodyPr/>
          <a:lstStyle/>
          <a:p>
            <a:fld id="{5DD6F1BA-2510-46FC-9346-AB1F3CA1593B}" type="slidenum">
              <a:rPr lang="it-IT" smtClean="0"/>
              <a:pPr/>
              <a:t>168</a:t>
            </a:fld>
            <a:endParaRPr lang="it-IT" dirty="0"/>
          </a:p>
        </p:txBody>
      </p:sp>
      <p:sp>
        <p:nvSpPr>
          <p:cNvPr id="6" name="Segnaposto contenuto 5">
            <a:extLst>
              <a:ext uri="{FF2B5EF4-FFF2-40B4-BE49-F238E27FC236}">
                <a16:creationId xmlns:a16="http://schemas.microsoft.com/office/drawing/2014/main" id="{1C3988B5-1639-4233-98D0-232591787658}"/>
              </a:ext>
            </a:extLst>
          </p:cNvPr>
          <p:cNvSpPr>
            <a:spLocks noGrp="1"/>
          </p:cNvSpPr>
          <p:nvPr>
            <p:ph idx="13"/>
          </p:nvPr>
        </p:nvSpPr>
        <p:spPr/>
        <p:txBody>
          <a:bodyPr/>
          <a:lstStyle/>
          <a:p>
            <a:r>
              <a:rPr lang="en-US" noProof="0" dirty="0">
                <a:hlinkClick r:id="rId3"/>
              </a:rPr>
              <a:t>https://aws.amazon.com/ec2/</a:t>
            </a:r>
            <a:br>
              <a:rPr lang="en-US" noProof="0" dirty="0"/>
            </a:br>
            <a:r>
              <a:rPr lang="en-US" noProof="0" dirty="0">
                <a:hlinkClick r:id="rId4"/>
              </a:rPr>
              <a:t>https://docs.aws.amazon.com/AWSEC2/latest/UserGuide/compute-optimized-instances.html</a:t>
            </a:r>
            <a:r>
              <a:rPr lang="en-US" noProof="0" dirty="0"/>
              <a:t> (example of AMI)</a:t>
            </a:r>
          </a:p>
        </p:txBody>
      </p:sp>
    </p:spTree>
    <p:extLst>
      <p:ext uri="{BB962C8B-B14F-4D97-AF65-F5344CB8AC3E}">
        <p14:creationId xmlns:p14="http://schemas.microsoft.com/office/powerpoint/2010/main" val="3229726352"/>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F14FA-76CF-4C6A-A6A3-D21C9D01C478}"/>
              </a:ext>
            </a:extLst>
          </p:cNvPr>
          <p:cNvSpPr>
            <a:spLocks noGrp="1"/>
          </p:cNvSpPr>
          <p:nvPr>
            <p:ph type="title"/>
          </p:nvPr>
        </p:nvSpPr>
        <p:spPr/>
        <p:txBody>
          <a:bodyPr/>
          <a:lstStyle/>
          <a:p>
            <a:r>
              <a:rPr lang="en-US" noProof="0" dirty="0"/>
              <a:t>Single instance: AWS EC2</a:t>
            </a:r>
          </a:p>
        </p:txBody>
      </p:sp>
      <p:sp>
        <p:nvSpPr>
          <p:cNvPr id="3" name="Content Placeholder 2">
            <a:extLst>
              <a:ext uri="{FF2B5EF4-FFF2-40B4-BE49-F238E27FC236}">
                <a16:creationId xmlns:a16="http://schemas.microsoft.com/office/drawing/2014/main" id="{15788B3E-7BD0-454F-8168-9017D0622B13}"/>
              </a:ext>
            </a:extLst>
          </p:cNvPr>
          <p:cNvSpPr>
            <a:spLocks noGrp="1"/>
          </p:cNvSpPr>
          <p:nvPr>
            <p:ph idx="1"/>
          </p:nvPr>
        </p:nvSpPr>
        <p:spPr/>
        <p:txBody>
          <a:bodyPr/>
          <a:lstStyle/>
          <a:p>
            <a:r>
              <a:rPr lang="en-US" noProof="0" dirty="0"/>
              <a:t>An instance type determines the hardware of the host computer</a:t>
            </a:r>
          </a:p>
          <a:p>
            <a:pPr lvl="1"/>
            <a:r>
              <a:rPr lang="en-US" noProof="0" dirty="0"/>
              <a:t>Each instance type offers different compute and memory capabilities</a:t>
            </a:r>
          </a:p>
          <a:p>
            <a:pPr lvl="1"/>
            <a:r>
              <a:rPr lang="en-US" noProof="0" dirty="0"/>
              <a:t>After launch, you can interact with it as you would with any computer</a:t>
            </a:r>
          </a:p>
          <a:p>
            <a:pPr lvl="1"/>
            <a:r>
              <a:rPr lang="en-US" noProof="0" dirty="0"/>
              <a:t>You have complete control of your instances</a:t>
            </a:r>
          </a:p>
          <a:p>
            <a:pPr lvl="2"/>
            <a:r>
              <a:rPr lang="en-US" noProof="0" dirty="0"/>
              <a:t>E.g., `sudo` to run commands</a:t>
            </a:r>
          </a:p>
        </p:txBody>
      </p:sp>
      <p:sp>
        <p:nvSpPr>
          <p:cNvPr id="4" name="Footer Placeholder 3">
            <a:extLst>
              <a:ext uri="{FF2B5EF4-FFF2-40B4-BE49-F238E27FC236}">
                <a16:creationId xmlns:a16="http://schemas.microsoft.com/office/drawing/2014/main" id="{66EECE19-AE51-4939-81DE-5CBDCBD1CB02}"/>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C9D429D2-FF88-4870-8B05-A4F137A4637B}"/>
              </a:ext>
            </a:extLst>
          </p:cNvPr>
          <p:cNvSpPr>
            <a:spLocks noGrp="1"/>
          </p:cNvSpPr>
          <p:nvPr>
            <p:ph type="sldNum" sz="quarter" idx="12"/>
          </p:nvPr>
        </p:nvSpPr>
        <p:spPr/>
        <p:txBody>
          <a:bodyPr/>
          <a:lstStyle/>
          <a:p>
            <a:fld id="{5DD6F1BA-2510-46FC-9346-AB1F3CA1593B}" type="slidenum">
              <a:rPr lang="it-IT" smtClean="0"/>
              <a:pPr/>
              <a:t>169</a:t>
            </a:fld>
            <a:endParaRPr lang="it-IT" dirty="0"/>
          </a:p>
        </p:txBody>
      </p:sp>
      <p:sp>
        <p:nvSpPr>
          <p:cNvPr id="6" name="Content Placeholder 5">
            <a:extLst>
              <a:ext uri="{FF2B5EF4-FFF2-40B4-BE49-F238E27FC236}">
                <a16:creationId xmlns:a16="http://schemas.microsoft.com/office/drawing/2014/main" id="{7C8567E1-D3B7-4CD1-B9D5-DF10B44079B6}"/>
              </a:ext>
            </a:extLst>
          </p:cNvPr>
          <p:cNvSpPr>
            <a:spLocks noGrp="1"/>
          </p:cNvSpPr>
          <p:nvPr>
            <p:ph idx="13"/>
          </p:nvPr>
        </p:nvSpPr>
        <p:spPr/>
        <p:txBody>
          <a:bodyPr/>
          <a:lstStyle/>
          <a:p>
            <a:r>
              <a:rPr lang="en-US" noProof="0" dirty="0">
                <a:hlinkClick r:id="rId2"/>
              </a:rPr>
              <a:t>https://aws.amazon.com/ec2/instance-types/</a:t>
            </a:r>
            <a:r>
              <a:rPr lang="en-US" noProof="0" dirty="0"/>
              <a:t> </a:t>
            </a:r>
          </a:p>
        </p:txBody>
      </p:sp>
    </p:spTree>
    <p:extLst>
      <p:ext uri="{BB962C8B-B14F-4D97-AF65-F5344CB8AC3E}">
        <p14:creationId xmlns:p14="http://schemas.microsoft.com/office/powerpoint/2010/main" val="6159891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en-US" noProof="0" dirty="0"/>
              <a:t>Data platform</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p:txBody>
          <a:bodyPr/>
          <a:lstStyle/>
          <a:p>
            <a:r>
              <a:rPr lang="en-US" noProof="0" dirty="0"/>
              <a:t>Companies are collecting tons of data to enable advanced analytics</a:t>
            </a:r>
          </a:p>
          <a:p>
            <a:pPr lvl="1"/>
            <a:r>
              <a:rPr lang="en-US" noProof="0" dirty="0"/>
              <a:t>Raw data is difficult to obtain, interpret, and maintain </a:t>
            </a:r>
          </a:p>
          <a:p>
            <a:pPr lvl="1"/>
            <a:r>
              <a:rPr lang="en-US" noProof="0" dirty="0"/>
              <a:t>Data is more and more heterogeneous</a:t>
            </a:r>
          </a:p>
          <a:p>
            <a:pPr lvl="1"/>
            <a:r>
              <a:rPr lang="en-US" noProof="0" dirty="0"/>
              <a:t>There is need for curating data to make it </a:t>
            </a:r>
            <a:r>
              <a:rPr lang="en-US" noProof="0" dirty="0">
                <a:solidFill>
                  <a:srgbClr val="0070C0"/>
                </a:solidFill>
              </a:rPr>
              <a:t>consumable</a:t>
            </a:r>
          </a:p>
          <a:p>
            <a:endParaRPr lang="en-US" noProof="0" dirty="0"/>
          </a:p>
          <a:p>
            <a:r>
              <a:rPr lang="en-US" noProof="0" dirty="0"/>
              <a:t>Where are we </a:t>
            </a:r>
            <a:r>
              <a:rPr lang="en-US" noProof="0" dirty="0">
                <a:solidFill>
                  <a:srgbClr val="0070C0"/>
                </a:solidFill>
              </a:rPr>
              <a:t>collecting</a:t>
            </a:r>
            <a:r>
              <a:rPr lang="en-US" noProof="0" dirty="0"/>
              <a:t>/</a:t>
            </a:r>
            <a:r>
              <a:rPr lang="en-US" noProof="0" dirty="0">
                <a:solidFill>
                  <a:srgbClr val="0070C0"/>
                </a:solidFill>
              </a:rPr>
              <a:t>processing</a:t>
            </a:r>
            <a:r>
              <a:rPr lang="en-US" noProof="0" dirty="0"/>
              <a:t> data?</a:t>
            </a:r>
          </a:p>
          <a:p>
            <a:pPr lvl="1"/>
            <a:r>
              <a:rPr lang="en-US" noProof="0" dirty="0"/>
              <a:t>Getting </a:t>
            </a:r>
            <a:r>
              <a:rPr lang="en-US" noProof="0" dirty="0">
                <a:solidFill>
                  <a:srgbClr val="FF5050"/>
                </a:solidFill>
              </a:rPr>
              <a:t>value</a:t>
            </a:r>
            <a:r>
              <a:rPr lang="en-US" noProof="0" dirty="0"/>
              <a:t> from data </a:t>
            </a:r>
            <a:r>
              <a:rPr lang="en-US" noProof="0" dirty="0">
                <a:solidFill>
                  <a:srgbClr val="FF5050"/>
                </a:solidFill>
              </a:rPr>
              <a:t>is not</a:t>
            </a:r>
            <a:r>
              <a:rPr lang="en-US" noProof="0" dirty="0"/>
              <a:t> (only) a matter of </a:t>
            </a:r>
            <a:r>
              <a:rPr lang="en-US" noProof="0" dirty="0">
                <a:solidFill>
                  <a:srgbClr val="FF5050"/>
                </a:solidFill>
              </a:rPr>
              <a:t>storage</a:t>
            </a:r>
          </a:p>
          <a:p>
            <a:pPr lvl="1"/>
            <a:r>
              <a:rPr lang="en-US" noProof="0" dirty="0"/>
              <a:t>Need integrated and multilevel analytical skills and techniques</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en-US" dirty="0"/>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en-US" smtClean="0"/>
              <a:pPr/>
              <a:t>17</a:t>
            </a:fld>
            <a:endParaRPr lang="en-US" dirty="0"/>
          </a:p>
        </p:txBody>
      </p:sp>
      <p:sp>
        <p:nvSpPr>
          <p:cNvPr id="7" name="Segnaposto contenuto 6">
            <a:extLst>
              <a:ext uri="{FF2B5EF4-FFF2-40B4-BE49-F238E27FC236}">
                <a16:creationId xmlns:a16="http://schemas.microsoft.com/office/drawing/2014/main" id="{B5E2DC4D-33DA-6A10-3326-92E4EBDA2765}"/>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2345511913"/>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DF519-8F5E-40DF-ADF7-69A18D4C8438}"/>
              </a:ext>
            </a:extLst>
          </p:cNvPr>
          <p:cNvSpPr>
            <a:spLocks noGrp="1"/>
          </p:cNvSpPr>
          <p:nvPr>
            <p:ph type="title"/>
          </p:nvPr>
        </p:nvSpPr>
        <p:spPr/>
        <p:txBody>
          <a:bodyPr/>
          <a:lstStyle/>
          <a:p>
            <a:r>
              <a:rPr lang="en-US" noProof="0" dirty="0"/>
              <a:t>Single instance: AWS EC2</a:t>
            </a:r>
          </a:p>
        </p:txBody>
      </p:sp>
      <p:pic>
        <p:nvPicPr>
          <p:cNvPr id="8" name="Content Placeholder 7">
            <a:extLst>
              <a:ext uri="{FF2B5EF4-FFF2-40B4-BE49-F238E27FC236}">
                <a16:creationId xmlns:a16="http://schemas.microsoft.com/office/drawing/2014/main" id="{EFC16B43-6FBA-4EA5-87BE-535062A1D79A}"/>
              </a:ext>
            </a:extLst>
          </p:cNvPr>
          <p:cNvPicPr>
            <a:picLocks noGrp="1" noChangeAspect="1"/>
          </p:cNvPicPr>
          <p:nvPr>
            <p:ph sz="half" idx="1"/>
          </p:nvPr>
        </p:nvPicPr>
        <p:blipFill>
          <a:blip r:embed="rId2"/>
          <a:stretch>
            <a:fillRect/>
          </a:stretch>
        </p:blipFill>
        <p:spPr>
          <a:xfrm>
            <a:off x="838200" y="2301011"/>
            <a:ext cx="5181600" cy="336064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261C5EDD-5095-4812-AF9C-7F7A88EC9888}"/>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ABD2754D-9453-40FD-B8BC-B7ACB99D4066}"/>
              </a:ext>
            </a:extLst>
          </p:cNvPr>
          <p:cNvSpPr>
            <a:spLocks noGrp="1"/>
          </p:cNvSpPr>
          <p:nvPr>
            <p:ph type="sldNum" sz="quarter" idx="12"/>
          </p:nvPr>
        </p:nvSpPr>
        <p:spPr/>
        <p:txBody>
          <a:bodyPr/>
          <a:lstStyle/>
          <a:p>
            <a:fld id="{5DD6F1BA-2510-46FC-9346-AB1F3CA1593B}" type="slidenum">
              <a:rPr lang="it-IT" smtClean="0"/>
              <a:t>170</a:t>
            </a:fld>
            <a:endParaRPr lang="it-IT" dirty="0"/>
          </a:p>
        </p:txBody>
      </p:sp>
      <p:sp>
        <p:nvSpPr>
          <p:cNvPr id="3" name="Content Placeholder 2">
            <a:extLst>
              <a:ext uri="{FF2B5EF4-FFF2-40B4-BE49-F238E27FC236}">
                <a16:creationId xmlns:a16="http://schemas.microsoft.com/office/drawing/2014/main" id="{B84B01EA-86FB-4E52-B0C6-5F9B993737B0}"/>
              </a:ext>
            </a:extLst>
          </p:cNvPr>
          <p:cNvSpPr>
            <a:spLocks noGrp="1"/>
          </p:cNvSpPr>
          <p:nvPr>
            <p:ph idx="13"/>
          </p:nvPr>
        </p:nvSpPr>
        <p:spPr/>
        <p:txBody>
          <a:bodyPr/>
          <a:lstStyle/>
          <a:p>
            <a:r>
              <a:rPr lang="en-US" noProof="0" dirty="0">
                <a:hlinkClick r:id="rId3"/>
              </a:rPr>
              <a:t>https://aws.amazon.com/ec2/instance-types/</a:t>
            </a:r>
            <a:r>
              <a:rPr lang="en-US" noProof="0" dirty="0"/>
              <a:t> </a:t>
            </a:r>
          </a:p>
        </p:txBody>
      </p:sp>
      <p:pic>
        <p:nvPicPr>
          <p:cNvPr id="13" name="Content Placeholder 12">
            <a:extLst>
              <a:ext uri="{FF2B5EF4-FFF2-40B4-BE49-F238E27FC236}">
                <a16:creationId xmlns:a16="http://schemas.microsoft.com/office/drawing/2014/main" id="{3C0606AD-C58D-47ED-B1FD-630DFB26215F}"/>
              </a:ext>
            </a:extLst>
          </p:cNvPr>
          <p:cNvPicPr>
            <a:picLocks noGrp="1" noChangeAspect="1"/>
          </p:cNvPicPr>
          <p:nvPr>
            <p:ph sz="half" idx="2"/>
          </p:nvPr>
        </p:nvPicPr>
        <p:blipFill>
          <a:blip r:embed="rId4"/>
          <a:stretch>
            <a:fillRect/>
          </a:stretch>
        </p:blipFill>
        <p:spPr>
          <a:xfrm>
            <a:off x="6172200" y="2301011"/>
            <a:ext cx="5181600" cy="340056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507439984"/>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DF519-8F5E-40DF-ADF7-69A18D4C8438}"/>
              </a:ext>
            </a:extLst>
          </p:cNvPr>
          <p:cNvSpPr>
            <a:spLocks noGrp="1"/>
          </p:cNvSpPr>
          <p:nvPr>
            <p:ph type="title"/>
          </p:nvPr>
        </p:nvSpPr>
        <p:spPr>
          <a:xfrm>
            <a:off x="838200" y="365125"/>
            <a:ext cx="10515600" cy="1325563"/>
          </a:xfrm>
        </p:spPr>
        <p:txBody>
          <a:bodyPr/>
          <a:lstStyle/>
          <a:p>
            <a:r>
              <a:rPr lang="en-US" noProof="0" dirty="0"/>
              <a:t>Cluster: AWS EMR</a:t>
            </a:r>
          </a:p>
        </p:txBody>
      </p:sp>
      <p:sp>
        <p:nvSpPr>
          <p:cNvPr id="10" name="Content Placeholder 9">
            <a:extLst>
              <a:ext uri="{FF2B5EF4-FFF2-40B4-BE49-F238E27FC236}">
                <a16:creationId xmlns:a16="http://schemas.microsoft.com/office/drawing/2014/main" id="{76CFFF83-4F03-4ADE-ACBB-A12EE6828A81}"/>
              </a:ext>
            </a:extLst>
          </p:cNvPr>
          <p:cNvSpPr>
            <a:spLocks noGrp="1"/>
          </p:cNvSpPr>
          <p:nvPr>
            <p:ph idx="1"/>
          </p:nvPr>
        </p:nvSpPr>
        <p:spPr>
          <a:xfrm>
            <a:off x="838200" y="1700499"/>
            <a:ext cx="10515600" cy="4351338"/>
          </a:xfrm>
        </p:spPr>
        <p:txBody>
          <a:bodyPr/>
          <a:lstStyle/>
          <a:p>
            <a:r>
              <a:rPr lang="en-US" noProof="0" dirty="0"/>
              <a:t>Amazon EMR is a data platform based on the Hadoop stack</a:t>
            </a:r>
          </a:p>
          <a:p>
            <a:pPr lvl="1"/>
            <a:r>
              <a:rPr lang="en-US" noProof="0" dirty="0"/>
              <a:t>Apache Spark, Apache Hive, Apache HBase, etc.</a:t>
            </a:r>
          </a:p>
          <a:p>
            <a:pPr lvl="1"/>
            <a:r>
              <a:rPr lang="en-US" noProof="0" dirty="0"/>
              <a:t>You can run workloads on </a:t>
            </a:r>
          </a:p>
          <a:p>
            <a:pPr lvl="2"/>
            <a:r>
              <a:rPr lang="en-US" noProof="0" dirty="0"/>
              <a:t>Amazon EC2 instances</a:t>
            </a:r>
          </a:p>
          <a:p>
            <a:pPr lvl="2"/>
            <a:r>
              <a:rPr lang="en-US" noProof="0" dirty="0"/>
              <a:t>Amazon Elastic Kubernetes Service (EKS) clusters</a:t>
            </a:r>
          </a:p>
          <a:p>
            <a:pPr lvl="2"/>
            <a:r>
              <a:rPr lang="en-US" noProof="0" dirty="0"/>
              <a:t>On-premises using EMR on AWS Outposts</a:t>
            </a:r>
          </a:p>
          <a:p>
            <a:r>
              <a:rPr lang="en-US" noProof="0" dirty="0"/>
              <a:t>Example of workload</a:t>
            </a:r>
          </a:p>
          <a:p>
            <a:pPr lvl="1"/>
            <a:r>
              <a:rPr lang="en-US" noProof="0" dirty="0"/>
              <a:t>Upload input data into Amazon S3</a:t>
            </a:r>
          </a:p>
          <a:p>
            <a:pPr lvl="1"/>
            <a:r>
              <a:rPr lang="en-US" noProof="0" dirty="0"/>
              <a:t>EMR launches EC2 instances that you specified</a:t>
            </a:r>
          </a:p>
          <a:p>
            <a:pPr lvl="1"/>
            <a:r>
              <a:rPr lang="en-US" noProof="0" dirty="0"/>
              <a:t>EMR begins the execution while pulling the input data from S3 into the launched instances</a:t>
            </a:r>
          </a:p>
          <a:p>
            <a:pPr lvl="1"/>
            <a:r>
              <a:rPr lang="en-US" noProof="0" dirty="0"/>
              <a:t>Once the cluster is finished, EMR transfers output data to Amazon S3</a:t>
            </a:r>
          </a:p>
        </p:txBody>
      </p:sp>
      <p:sp>
        <p:nvSpPr>
          <p:cNvPr id="4" name="Footer Placeholder 3">
            <a:extLst>
              <a:ext uri="{FF2B5EF4-FFF2-40B4-BE49-F238E27FC236}">
                <a16:creationId xmlns:a16="http://schemas.microsoft.com/office/drawing/2014/main" id="{261C5EDD-5095-4812-AF9C-7F7A88EC9888}"/>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ABD2754D-9453-40FD-B8BC-B7ACB99D4066}"/>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171</a:t>
            </a:fld>
            <a:endParaRPr lang="it-IT" dirty="0"/>
          </a:p>
        </p:txBody>
      </p:sp>
    </p:spTree>
    <p:extLst>
      <p:ext uri="{BB962C8B-B14F-4D97-AF65-F5344CB8AC3E}">
        <p14:creationId xmlns:p14="http://schemas.microsoft.com/office/powerpoint/2010/main" val="59857460"/>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D9EE52-B95E-423B-AE03-23C71055F0F0}"/>
              </a:ext>
            </a:extLst>
          </p:cNvPr>
          <p:cNvSpPr>
            <a:spLocks noGrp="1"/>
          </p:cNvSpPr>
          <p:nvPr>
            <p:ph type="ctrTitle"/>
          </p:nvPr>
        </p:nvSpPr>
        <p:spPr>
          <a:xfrm>
            <a:off x="1533728" y="1209297"/>
            <a:ext cx="9144000" cy="2387600"/>
          </a:xfrm>
        </p:spPr>
        <p:txBody>
          <a:bodyPr>
            <a:normAutofit/>
          </a:bodyPr>
          <a:lstStyle/>
          <a:p>
            <a:r>
              <a:rPr lang="en-US" noProof="0" dirty="0"/>
              <a:t>BIG DATA AND </a:t>
            </a:r>
            <a:br>
              <a:rPr lang="en-US" noProof="0" dirty="0"/>
            </a:br>
            <a:r>
              <a:rPr lang="en-US" noProof="0" dirty="0"/>
              <a:t>CLOUD PLATFORMS</a:t>
            </a:r>
          </a:p>
        </p:txBody>
      </p:sp>
      <p:sp>
        <p:nvSpPr>
          <p:cNvPr id="3" name="Sottotitolo 2">
            <a:extLst>
              <a:ext uri="{FF2B5EF4-FFF2-40B4-BE49-F238E27FC236}">
                <a16:creationId xmlns:a16="http://schemas.microsoft.com/office/drawing/2014/main" id="{4164D072-9735-45BF-8907-85B0B2612D0C}"/>
              </a:ext>
            </a:extLst>
          </p:cNvPr>
          <p:cNvSpPr>
            <a:spLocks noGrp="1"/>
          </p:cNvSpPr>
          <p:nvPr>
            <p:ph type="subTitle" idx="1"/>
          </p:nvPr>
        </p:nvSpPr>
        <p:spPr>
          <a:xfrm>
            <a:off x="1524000" y="3612590"/>
            <a:ext cx="9144000" cy="1655762"/>
          </a:xfrm>
        </p:spPr>
        <p:txBody>
          <a:bodyPr>
            <a:noAutofit/>
          </a:bodyPr>
          <a:lstStyle/>
          <a:p>
            <a:r>
              <a:rPr lang="en-US" noProof="0" dirty="0"/>
              <a:t>Batch ingestion and processing</a:t>
            </a:r>
            <a:endParaRPr lang="en-US" b="0" i="0" noProof="0" dirty="0">
              <a:effectLst/>
            </a:endParaRPr>
          </a:p>
        </p:txBody>
      </p:sp>
    </p:spTree>
    <p:extLst>
      <p:ext uri="{BB962C8B-B14F-4D97-AF65-F5344CB8AC3E}">
        <p14:creationId xmlns:p14="http://schemas.microsoft.com/office/powerpoint/2010/main" val="3203419752"/>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a:extLst>
              <a:ext uri="{FF2B5EF4-FFF2-40B4-BE49-F238E27FC236}">
                <a16:creationId xmlns:a16="http://schemas.microsoft.com/office/drawing/2014/main" id="{376E4E63-8742-9B39-2999-90624ECBD39B}"/>
              </a:ext>
            </a:extLst>
          </p:cNvPr>
          <p:cNvSpPr>
            <a:spLocks noGrp="1"/>
          </p:cNvSpPr>
          <p:nvPr>
            <p:ph sz="half" idx="1"/>
          </p:nvPr>
        </p:nvSpPr>
        <p:spPr/>
        <p:txBody>
          <a:bodyPr/>
          <a:lstStyle/>
          <a:p>
            <a:r>
              <a:rPr lang="en-US" noProof="0" dirty="0"/>
              <a:t>Optimizing soil moisture is crucial for watering and crop performance [1]</a:t>
            </a:r>
          </a:p>
          <a:p>
            <a:pPr lvl="1"/>
            <a:r>
              <a:rPr lang="en-US" b="1" noProof="0" dirty="0">
                <a:solidFill>
                  <a:srgbClr val="0070C0"/>
                </a:solidFill>
              </a:rPr>
              <a:t>GOAL</a:t>
            </a:r>
            <a:r>
              <a:rPr lang="en-US" noProof="0" dirty="0"/>
              <a:t>: saving water while improving fruit quality (i.e., provide a recommendation of the amount necessary water)</a:t>
            </a:r>
          </a:p>
          <a:p>
            <a:pPr lvl="1"/>
            <a:r>
              <a:rPr lang="en-US" noProof="0" dirty="0">
                <a:solidFill>
                  <a:srgbClr val="FF5050"/>
                </a:solidFill>
              </a:rPr>
              <a:t>Soils </a:t>
            </a:r>
            <a:r>
              <a:rPr lang="en-US" noProof="0" dirty="0"/>
              <a:t>have different water retention</a:t>
            </a:r>
          </a:p>
          <a:p>
            <a:pPr lvl="1"/>
            <a:r>
              <a:rPr lang="en-US" noProof="0" dirty="0">
                <a:solidFill>
                  <a:srgbClr val="FF5050"/>
                </a:solidFill>
              </a:rPr>
              <a:t>Watering systems </a:t>
            </a:r>
            <a:r>
              <a:rPr lang="en-US" noProof="0" dirty="0"/>
              <a:t>have different behaviors (e.g., drippers and sprinklers)</a:t>
            </a:r>
          </a:p>
          <a:p>
            <a:pPr lvl="1"/>
            <a:r>
              <a:rPr lang="en-US" noProof="0" dirty="0">
                <a:solidFill>
                  <a:srgbClr val="FF5050"/>
                </a:solidFill>
              </a:rPr>
              <a:t>Plants </a:t>
            </a:r>
            <a:r>
              <a:rPr lang="en-US" noProof="0" dirty="0"/>
              <a:t>have different water demand (e.g., Kiwi vs Grapes)</a:t>
            </a:r>
          </a:p>
          <a:p>
            <a:pPr lvl="2"/>
            <a:r>
              <a:rPr lang="en-US" noProof="0" dirty="0"/>
              <a:t>Kiwi (Actinidia deliciosa) has high water demand [2]</a:t>
            </a:r>
          </a:p>
          <a:p>
            <a:pPr lvl="1"/>
            <a:r>
              <a:rPr lang="en-US" noProof="0" dirty="0">
                <a:solidFill>
                  <a:srgbClr val="FF5050"/>
                </a:solidFill>
              </a:rPr>
              <a:t>Sensors</a:t>
            </a:r>
            <a:r>
              <a:rPr lang="en-US" noProof="0" dirty="0"/>
              <a:t> produce different measurements with different precisions</a:t>
            </a:r>
          </a:p>
        </p:txBody>
      </p:sp>
      <p:pic>
        <p:nvPicPr>
          <p:cNvPr id="21" name="Segnaposto contenuto 20">
            <a:extLst>
              <a:ext uri="{FF2B5EF4-FFF2-40B4-BE49-F238E27FC236}">
                <a16:creationId xmlns:a16="http://schemas.microsoft.com/office/drawing/2014/main" id="{4B17416E-CE1F-3CAC-639A-48937CCFD0C2}"/>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852919" y="1328145"/>
            <a:ext cx="3192881" cy="2126510"/>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E7D4A709-024D-FE79-5666-514C9C1252EB}"/>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1BFDEE38-5E4F-B60A-97CA-6BE2EEA45B4F}"/>
              </a:ext>
            </a:extLst>
          </p:cNvPr>
          <p:cNvSpPr>
            <a:spLocks noGrp="1"/>
          </p:cNvSpPr>
          <p:nvPr>
            <p:ph type="sldNum" sz="quarter" idx="12"/>
          </p:nvPr>
        </p:nvSpPr>
        <p:spPr/>
        <p:txBody>
          <a:bodyPr/>
          <a:lstStyle/>
          <a:p>
            <a:fld id="{5DD6F1BA-2510-46FC-9346-AB1F3CA1593B}" type="slidenum">
              <a:rPr lang="it-IT" smtClean="0"/>
              <a:t>173</a:t>
            </a:fld>
            <a:endParaRPr lang="it-IT" dirty="0"/>
          </a:p>
        </p:txBody>
      </p:sp>
      <p:sp>
        <p:nvSpPr>
          <p:cNvPr id="19" name="Segnaposto contenuto 18">
            <a:extLst>
              <a:ext uri="{FF2B5EF4-FFF2-40B4-BE49-F238E27FC236}">
                <a16:creationId xmlns:a16="http://schemas.microsoft.com/office/drawing/2014/main" id="{1A3FCFA7-40AE-9DB2-3910-19278146AC9D}"/>
              </a:ext>
            </a:extLst>
          </p:cNvPr>
          <p:cNvSpPr>
            <a:spLocks noGrp="1"/>
          </p:cNvSpPr>
          <p:nvPr>
            <p:ph idx="13"/>
          </p:nvPr>
        </p:nvSpPr>
        <p:spPr/>
        <p:txBody>
          <a:bodyPr/>
          <a:lstStyle/>
          <a:p>
            <a:r>
              <a:rPr lang="en-US" noProof="0" dirty="0"/>
              <a:t>[1]</a:t>
            </a:r>
            <a:r>
              <a:rPr lang="en-US" noProof="0" dirty="0">
                <a:effectLst/>
                <a:latin typeface="Arial" panose="020B0604020202020204" pitchFamily="34" charset="0"/>
              </a:rPr>
              <a:t> Turkeltaub et al., Real-time monitoring of nitrate transport in the deep vadose zone under a crop field–implications for groundwater protection, Hydrology and Earth System Sciences 20 (8) (2016) 3099–3108.</a:t>
            </a:r>
            <a:br>
              <a:rPr lang="en-US" noProof="0" dirty="0">
                <a:effectLst/>
                <a:latin typeface="Arial" panose="020B0604020202020204" pitchFamily="34" charset="0"/>
              </a:rPr>
            </a:br>
            <a:r>
              <a:rPr lang="en-US" noProof="0" dirty="0">
                <a:effectLst/>
                <a:latin typeface="Arial" panose="020B0604020202020204" pitchFamily="34" charset="0"/>
              </a:rPr>
              <a:t>[2] M. Judd, et al., Water use by sheltered kiwifruit under advective conditions, New Zealand journal of agricultural research 29 (1) (1986) 83–92.</a:t>
            </a:r>
            <a:endParaRPr lang="en-US" noProof="0" dirty="0"/>
          </a:p>
        </p:txBody>
      </p:sp>
      <p:pic>
        <p:nvPicPr>
          <p:cNvPr id="14" name="Immagine 13" descr="Immagine che contiene albero, esterni, pianta, faggio&#10;&#10;Descrizione generata automaticamente">
            <a:extLst>
              <a:ext uri="{FF2B5EF4-FFF2-40B4-BE49-F238E27FC236}">
                <a16:creationId xmlns:a16="http://schemas.microsoft.com/office/drawing/2014/main" id="{B0B04E5D-95B5-E015-679F-ABB4D5A90C22}"/>
              </a:ext>
            </a:extLst>
          </p:cNvPr>
          <p:cNvPicPr>
            <a:picLocks noChangeAspect="1"/>
          </p:cNvPicPr>
          <p:nvPr/>
        </p:nvPicPr>
        <p:blipFill rotWithShape="1">
          <a:blip r:embed="rId3">
            <a:extLst>
              <a:ext uri="{28A0092B-C50C-407E-A947-70E740481C1C}">
                <a14:useLocalDpi xmlns:a14="http://schemas.microsoft.com/office/drawing/2010/main" val="0"/>
              </a:ext>
            </a:extLst>
          </a:blip>
          <a:srcRect l="1" r="12499"/>
          <a:stretch/>
        </p:blipFill>
        <p:spPr>
          <a:xfrm>
            <a:off x="6852920" y="3540382"/>
            <a:ext cx="1560508" cy="1187771"/>
          </a:xfrm>
          <a:prstGeom prst="rect">
            <a:avLst/>
          </a:prstGeom>
          <a:ln>
            <a:noFill/>
          </a:ln>
          <a:effectLst>
            <a:outerShdw blurRad="292100" dist="139700" dir="2700000" algn="tl" rotWithShape="0">
              <a:srgbClr val="333333">
                <a:alpha val="65000"/>
              </a:srgbClr>
            </a:outerShdw>
          </a:effectLst>
        </p:spPr>
      </p:pic>
      <p:pic>
        <p:nvPicPr>
          <p:cNvPr id="16" name="Immagine 15" descr="Immagine che contiene albero, esterni, pianta, acero&#10;&#10;Descrizione generata automaticamente">
            <a:extLst>
              <a:ext uri="{FF2B5EF4-FFF2-40B4-BE49-F238E27FC236}">
                <a16:creationId xmlns:a16="http://schemas.microsoft.com/office/drawing/2014/main" id="{9851AAAA-2C90-F514-3E35-F1FE8A8E469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85292" y="3540382"/>
            <a:ext cx="1560508" cy="1170381"/>
          </a:xfrm>
          <a:prstGeom prst="rect">
            <a:avLst/>
          </a:prstGeom>
          <a:ln>
            <a:noFill/>
          </a:ln>
          <a:effectLst>
            <a:outerShdw blurRad="292100" dist="139700" dir="2700000" algn="tl" rotWithShape="0">
              <a:srgbClr val="333333">
                <a:alpha val="65000"/>
              </a:srgbClr>
            </a:outerShdw>
          </a:effectLst>
        </p:spPr>
      </p:pic>
      <p:pic>
        <p:nvPicPr>
          <p:cNvPr id="17" name="Immagine 16" descr="Immagine che contiene esterni&#10;&#10;Descrizione generata automaticamente">
            <a:extLst>
              <a:ext uri="{FF2B5EF4-FFF2-40B4-BE49-F238E27FC236}">
                <a16:creationId xmlns:a16="http://schemas.microsoft.com/office/drawing/2014/main" id="{F11B81E1-2ADA-B6B8-5A4A-A4DF46346235}"/>
              </a:ext>
            </a:extLst>
          </p:cNvPr>
          <p:cNvPicPr>
            <a:picLocks noChangeAspect="1"/>
          </p:cNvPicPr>
          <p:nvPr/>
        </p:nvPicPr>
        <p:blipFill rotWithShape="1">
          <a:blip r:embed="rId5">
            <a:extLst>
              <a:ext uri="{28A0092B-C50C-407E-A947-70E740481C1C}">
                <a14:useLocalDpi xmlns:a14="http://schemas.microsoft.com/office/drawing/2010/main" val="0"/>
              </a:ext>
            </a:extLst>
          </a:blip>
          <a:srcRect t="4941" b="23170"/>
          <a:stretch/>
        </p:blipFill>
        <p:spPr>
          <a:xfrm>
            <a:off x="6852920" y="4813881"/>
            <a:ext cx="1558273" cy="1120217"/>
          </a:xfrm>
          <a:prstGeom prst="rect">
            <a:avLst/>
          </a:prstGeom>
          <a:ln>
            <a:noFill/>
          </a:ln>
          <a:effectLst>
            <a:outerShdw blurRad="292100" dist="139700" dir="2700000" algn="tl" rotWithShape="0">
              <a:srgbClr val="333333">
                <a:alpha val="65000"/>
              </a:srgbClr>
            </a:outerShdw>
          </a:effectLst>
        </p:spPr>
      </p:pic>
      <p:pic>
        <p:nvPicPr>
          <p:cNvPr id="18" name="Immagine 17" descr="Immagine che contiene erba&#10;&#10;Descrizione generata automaticamente">
            <a:extLst>
              <a:ext uri="{FF2B5EF4-FFF2-40B4-BE49-F238E27FC236}">
                <a16:creationId xmlns:a16="http://schemas.microsoft.com/office/drawing/2014/main" id="{D64058F0-3B53-8458-F044-98666705EFC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85292" y="4813881"/>
            <a:ext cx="1562408" cy="1120217"/>
          </a:xfrm>
          <a:prstGeom prst="rect">
            <a:avLst/>
          </a:prstGeom>
          <a:ln>
            <a:noFill/>
          </a:ln>
          <a:effectLst>
            <a:outerShdw blurRad="292100" dist="139700" dir="2700000" algn="tl" rotWithShape="0">
              <a:srgbClr val="333333">
                <a:alpha val="65000"/>
              </a:srgbClr>
            </a:outerShdw>
          </a:effectLst>
        </p:spPr>
      </p:pic>
      <p:sp>
        <p:nvSpPr>
          <p:cNvPr id="2" name="Titolo 1">
            <a:extLst>
              <a:ext uri="{FF2B5EF4-FFF2-40B4-BE49-F238E27FC236}">
                <a16:creationId xmlns:a16="http://schemas.microsoft.com/office/drawing/2014/main" id="{1D119B29-D09E-4E19-1B19-D9F74F577784}"/>
              </a:ext>
            </a:extLst>
          </p:cNvPr>
          <p:cNvSpPr>
            <a:spLocks noGrp="1"/>
          </p:cNvSpPr>
          <p:nvPr>
            <p:ph type="title"/>
          </p:nvPr>
        </p:nvSpPr>
        <p:spPr/>
        <p:txBody>
          <a:bodyPr>
            <a:normAutofit fontScale="90000"/>
          </a:bodyPr>
          <a:lstStyle/>
          <a:p>
            <a:r>
              <a:rPr lang="en-US" noProof="0" dirty="0"/>
              <a:t>Soil moisture monitoring as a case study</a:t>
            </a:r>
          </a:p>
        </p:txBody>
      </p:sp>
    </p:spTree>
    <p:extLst>
      <p:ext uri="{BB962C8B-B14F-4D97-AF65-F5344CB8AC3E}">
        <p14:creationId xmlns:p14="http://schemas.microsoft.com/office/powerpoint/2010/main" val="3071913650"/>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D119B29-D09E-4E19-1B19-D9F74F577784}"/>
              </a:ext>
            </a:extLst>
          </p:cNvPr>
          <p:cNvSpPr>
            <a:spLocks noGrp="1"/>
          </p:cNvSpPr>
          <p:nvPr>
            <p:ph type="title"/>
          </p:nvPr>
        </p:nvSpPr>
        <p:spPr/>
        <p:txBody>
          <a:bodyPr>
            <a:normAutofit fontScale="90000"/>
          </a:bodyPr>
          <a:lstStyle/>
          <a:p>
            <a:r>
              <a:rPr lang="en-US" noProof="0" dirty="0"/>
              <a:t>Soil moisture monitoring as a case study</a:t>
            </a:r>
          </a:p>
        </p:txBody>
      </p:sp>
      <p:sp>
        <p:nvSpPr>
          <p:cNvPr id="3" name="Segnaposto contenuto 2">
            <a:extLst>
              <a:ext uri="{FF2B5EF4-FFF2-40B4-BE49-F238E27FC236}">
                <a16:creationId xmlns:a16="http://schemas.microsoft.com/office/drawing/2014/main" id="{376E4E63-8742-9B39-2999-90624ECBD39B}"/>
              </a:ext>
            </a:extLst>
          </p:cNvPr>
          <p:cNvSpPr>
            <a:spLocks noGrp="1"/>
          </p:cNvSpPr>
          <p:nvPr>
            <p:ph idx="1"/>
          </p:nvPr>
        </p:nvSpPr>
        <p:spPr/>
        <p:txBody>
          <a:bodyPr/>
          <a:lstStyle/>
          <a:p>
            <a:r>
              <a:rPr lang="en-US" sz="2000" noProof="0" dirty="0"/>
              <a:t>To achieve our goal, it necessary to understand of the soil behaves</a:t>
            </a:r>
          </a:p>
          <a:p>
            <a:endParaRPr lang="en-US" sz="2000" noProof="0" dirty="0"/>
          </a:p>
          <a:p>
            <a:r>
              <a:rPr lang="en-US" sz="2000" noProof="0" dirty="0">
                <a:solidFill>
                  <a:srgbClr val="FF5050"/>
                </a:solidFill>
              </a:rPr>
              <a:t>Simulate</a:t>
            </a:r>
            <a:r>
              <a:rPr lang="en-US" sz="2000" noProof="0" dirty="0"/>
              <a:t> [1, 2] the soil behavior according to physical models [3]</a:t>
            </a:r>
          </a:p>
          <a:p>
            <a:pPr lvl="1"/>
            <a:r>
              <a:rPr lang="en-US" sz="1600" noProof="0" dirty="0"/>
              <a:t>However a </a:t>
            </a:r>
            <a:r>
              <a:rPr lang="en-US" sz="1600" noProof="0" dirty="0">
                <a:solidFill>
                  <a:srgbClr val="FF5050"/>
                </a:solidFill>
              </a:rPr>
              <a:t>fine tuning </a:t>
            </a:r>
            <a:r>
              <a:rPr lang="en-US" sz="1600" noProof="0" dirty="0"/>
              <a:t>is required</a:t>
            </a:r>
          </a:p>
          <a:p>
            <a:pPr lvl="1"/>
            <a:r>
              <a:rPr lang="en-US" sz="1600" noProof="0" dirty="0"/>
              <a:t>We need to </a:t>
            </a:r>
            <a:r>
              <a:rPr lang="en-US" sz="1600" noProof="0" dirty="0">
                <a:solidFill>
                  <a:srgbClr val="0070C0"/>
                </a:solidFill>
              </a:rPr>
              <a:t>know/parametrize everything</a:t>
            </a:r>
          </a:p>
          <a:p>
            <a:pPr lvl="2"/>
            <a:r>
              <a:rPr lang="en-US" sz="1400" noProof="0" dirty="0"/>
              <a:t>Soil (e.g., retention curve, hysteresis [3])</a:t>
            </a:r>
          </a:p>
          <a:p>
            <a:pPr lvl="2"/>
            <a:r>
              <a:rPr lang="en-US" sz="1400" noProof="0" dirty="0"/>
              <a:t>Plant (e.g., roots, LAI)</a:t>
            </a:r>
          </a:p>
          <a:p>
            <a:pPr lvl="2"/>
            <a:r>
              <a:rPr lang="en-US" sz="1400" noProof="0" dirty="0"/>
              <a:t>Weather conditions (temperature, humidity, wind, precipitations)</a:t>
            </a:r>
          </a:p>
          <a:p>
            <a:pPr lvl="2"/>
            <a:r>
              <a:rPr lang="en-US" sz="1400" noProof="0" dirty="0"/>
              <a:t>Watering system (e.g., capacity, distance between drippers)</a:t>
            </a:r>
          </a:p>
          <a:p>
            <a:r>
              <a:rPr lang="en-US" sz="2000" noProof="0" dirty="0"/>
              <a:t>Tuning can take months (of human interactions)!</a:t>
            </a:r>
          </a:p>
          <a:p>
            <a:pPr lvl="1"/>
            <a:r>
              <a:rPr lang="en-US" sz="1600" noProof="0" dirty="0"/>
              <a:t>Need to collect samples from the field… if some parameter is incorrect we need to trace back</a:t>
            </a:r>
          </a:p>
          <a:p>
            <a:pPr lvl="1"/>
            <a:r>
              <a:rPr lang="en-US" sz="1600" noProof="0" dirty="0"/>
              <a:t>Need to implement/code all these features into the simulator [1, 2]</a:t>
            </a:r>
          </a:p>
          <a:p>
            <a:pPr lvl="1"/>
            <a:r>
              <a:rPr lang="en-US" sz="1600" noProof="0" dirty="0"/>
              <a:t>Hyper-parameter tuning with machine learning can help, but it is not a silver bullet</a:t>
            </a:r>
          </a:p>
        </p:txBody>
      </p:sp>
      <p:sp>
        <p:nvSpPr>
          <p:cNvPr id="4" name="Segnaposto piè di pagina 3">
            <a:extLst>
              <a:ext uri="{FF2B5EF4-FFF2-40B4-BE49-F238E27FC236}">
                <a16:creationId xmlns:a16="http://schemas.microsoft.com/office/drawing/2014/main" id="{E7D4A709-024D-FE79-5666-514C9C1252EB}"/>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1BFDEE38-5E4F-B60A-97CA-6BE2EEA45B4F}"/>
              </a:ext>
            </a:extLst>
          </p:cNvPr>
          <p:cNvSpPr>
            <a:spLocks noGrp="1"/>
          </p:cNvSpPr>
          <p:nvPr>
            <p:ph type="sldNum" sz="quarter" idx="12"/>
          </p:nvPr>
        </p:nvSpPr>
        <p:spPr/>
        <p:txBody>
          <a:bodyPr/>
          <a:lstStyle/>
          <a:p>
            <a:fld id="{5DD6F1BA-2510-46FC-9346-AB1F3CA1593B}" type="slidenum">
              <a:rPr lang="it-IT" smtClean="0"/>
              <a:t>174</a:t>
            </a:fld>
            <a:endParaRPr lang="it-IT" dirty="0"/>
          </a:p>
        </p:txBody>
      </p:sp>
      <p:sp>
        <p:nvSpPr>
          <p:cNvPr id="19" name="Segnaposto contenuto 18">
            <a:extLst>
              <a:ext uri="{FF2B5EF4-FFF2-40B4-BE49-F238E27FC236}">
                <a16:creationId xmlns:a16="http://schemas.microsoft.com/office/drawing/2014/main" id="{1A3FCFA7-40AE-9DB2-3910-19278146AC9D}"/>
              </a:ext>
            </a:extLst>
          </p:cNvPr>
          <p:cNvSpPr>
            <a:spLocks noGrp="1"/>
          </p:cNvSpPr>
          <p:nvPr>
            <p:ph idx="13"/>
          </p:nvPr>
        </p:nvSpPr>
        <p:spPr>
          <a:xfrm>
            <a:off x="838200" y="6159837"/>
            <a:ext cx="10515600" cy="365125"/>
          </a:xfrm>
        </p:spPr>
        <p:txBody>
          <a:bodyPr/>
          <a:lstStyle/>
          <a:p>
            <a:r>
              <a:rPr lang="en-US" sz="1000" noProof="0" dirty="0"/>
              <a:t>[1] Šimunek, J., et al. "HYDRUS: Model use, calibration, and validation." Transactions of the ASABE 55.4 (2012): 1263-1274.</a:t>
            </a:r>
            <a:br>
              <a:rPr lang="en-US" sz="1000" noProof="0" dirty="0"/>
            </a:br>
            <a:r>
              <a:rPr lang="en-US" sz="1000" noProof="0" dirty="0"/>
              <a:t>[2] Bittelli, Marco, et al. Soil physics with Python: transport in the soil-plant-atmosphere system. OUP Oxford, 2015.</a:t>
            </a:r>
            <a:br>
              <a:rPr lang="en-US" sz="1000" noProof="0" dirty="0"/>
            </a:br>
            <a:r>
              <a:rPr lang="en-US" sz="1000" noProof="0" dirty="0"/>
              <a:t>[3] Van Genuchten, M. Th. "A closed‐form equation for predicting the hydraulic conductivity of unsaturated soils." Soil science society of America journal 44.5 (1980): 892-898.</a:t>
            </a:r>
            <a:br>
              <a:rPr lang="en-US" sz="1000" noProof="0" dirty="0"/>
            </a:br>
            <a:r>
              <a:rPr lang="en-US" sz="1000" noProof="0" dirty="0"/>
              <a:t>[4] Pham, Hung Q., Delwyn G. Fredlund, and S. Lee Barbour. "A study of hysteresis models for soil-water characteristic curves." Canadian Geotechnical Journal 42.6 (2005): 1548-1568.</a:t>
            </a:r>
          </a:p>
        </p:txBody>
      </p:sp>
    </p:spTree>
    <p:extLst>
      <p:ext uri="{BB962C8B-B14F-4D97-AF65-F5344CB8AC3E}">
        <p14:creationId xmlns:p14="http://schemas.microsoft.com/office/powerpoint/2010/main" val="261292582"/>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D119B29-D09E-4E19-1B19-D9F74F577784}"/>
              </a:ext>
            </a:extLst>
          </p:cNvPr>
          <p:cNvSpPr>
            <a:spLocks noGrp="1"/>
          </p:cNvSpPr>
          <p:nvPr>
            <p:ph type="title"/>
          </p:nvPr>
        </p:nvSpPr>
        <p:spPr/>
        <p:txBody>
          <a:bodyPr>
            <a:normAutofit fontScale="90000"/>
          </a:bodyPr>
          <a:lstStyle/>
          <a:p>
            <a:r>
              <a:rPr lang="en-US" noProof="0" dirty="0"/>
              <a:t>Soil moisture monitoring as a case study</a:t>
            </a:r>
          </a:p>
        </p:txBody>
      </p:sp>
      <p:sp>
        <p:nvSpPr>
          <p:cNvPr id="3" name="Segnaposto contenuto 2">
            <a:extLst>
              <a:ext uri="{FF2B5EF4-FFF2-40B4-BE49-F238E27FC236}">
                <a16:creationId xmlns:a16="http://schemas.microsoft.com/office/drawing/2014/main" id="{376E4E63-8742-9B39-2999-90624ECBD39B}"/>
              </a:ext>
            </a:extLst>
          </p:cNvPr>
          <p:cNvSpPr>
            <a:spLocks noGrp="1"/>
          </p:cNvSpPr>
          <p:nvPr>
            <p:ph idx="1"/>
          </p:nvPr>
        </p:nvSpPr>
        <p:spPr/>
        <p:txBody>
          <a:bodyPr/>
          <a:lstStyle/>
          <a:p>
            <a:r>
              <a:rPr lang="en-US" noProof="0" dirty="0"/>
              <a:t>But… we have sensors!</a:t>
            </a:r>
            <a:br>
              <a:rPr lang="en-US" noProof="0" dirty="0"/>
            </a:br>
            <a:br>
              <a:rPr lang="en-US" noProof="0" dirty="0"/>
            </a:br>
            <a:br>
              <a:rPr lang="en-US" noProof="0" dirty="0"/>
            </a:br>
            <a:br>
              <a:rPr lang="en-US" noProof="0" dirty="0"/>
            </a:br>
            <a:br>
              <a:rPr lang="en-US" noProof="0" dirty="0"/>
            </a:br>
            <a:br>
              <a:rPr lang="en-US" noProof="0" dirty="0"/>
            </a:br>
            <a:br>
              <a:rPr lang="en-US" noProof="0" dirty="0"/>
            </a:br>
            <a:br>
              <a:rPr lang="en-US" noProof="0" dirty="0"/>
            </a:br>
            <a:br>
              <a:rPr lang="en-US" noProof="0" dirty="0"/>
            </a:br>
            <a:r>
              <a:rPr lang="en-US" noProof="0" dirty="0"/>
              <a:t>                  [1]                                      [2]                                          [3]</a:t>
            </a:r>
            <a:br>
              <a:rPr lang="en-US" noProof="0" dirty="0"/>
            </a:br>
            <a:endParaRPr lang="en-US" noProof="0" dirty="0"/>
          </a:p>
          <a:p>
            <a:r>
              <a:rPr lang="en-US" noProof="0" dirty="0"/>
              <a:t>These settings are too coarse to monitor soil moisture with precision, and they require many sensors</a:t>
            </a:r>
          </a:p>
        </p:txBody>
      </p:sp>
      <p:sp>
        <p:nvSpPr>
          <p:cNvPr id="4" name="Segnaposto piè di pagina 3">
            <a:extLst>
              <a:ext uri="{FF2B5EF4-FFF2-40B4-BE49-F238E27FC236}">
                <a16:creationId xmlns:a16="http://schemas.microsoft.com/office/drawing/2014/main" id="{E7D4A709-024D-FE79-5666-514C9C1252EB}"/>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1BFDEE38-5E4F-B60A-97CA-6BE2EEA45B4F}"/>
              </a:ext>
            </a:extLst>
          </p:cNvPr>
          <p:cNvSpPr>
            <a:spLocks noGrp="1"/>
          </p:cNvSpPr>
          <p:nvPr>
            <p:ph type="sldNum" sz="quarter" idx="12"/>
          </p:nvPr>
        </p:nvSpPr>
        <p:spPr/>
        <p:txBody>
          <a:bodyPr/>
          <a:lstStyle/>
          <a:p>
            <a:fld id="{5DD6F1BA-2510-46FC-9346-AB1F3CA1593B}" type="slidenum">
              <a:rPr lang="it-IT" smtClean="0"/>
              <a:t>175</a:t>
            </a:fld>
            <a:endParaRPr lang="it-IT" dirty="0"/>
          </a:p>
        </p:txBody>
      </p:sp>
      <p:sp>
        <p:nvSpPr>
          <p:cNvPr id="19" name="Segnaposto contenuto 18">
            <a:extLst>
              <a:ext uri="{FF2B5EF4-FFF2-40B4-BE49-F238E27FC236}">
                <a16:creationId xmlns:a16="http://schemas.microsoft.com/office/drawing/2014/main" id="{1A3FCFA7-40AE-9DB2-3910-19278146AC9D}"/>
              </a:ext>
            </a:extLst>
          </p:cNvPr>
          <p:cNvSpPr>
            <a:spLocks noGrp="1"/>
          </p:cNvSpPr>
          <p:nvPr>
            <p:ph idx="13"/>
          </p:nvPr>
        </p:nvSpPr>
        <p:spPr/>
        <p:txBody>
          <a:bodyPr/>
          <a:lstStyle/>
          <a:p>
            <a:r>
              <a:rPr lang="en-US" sz="800" noProof="0" dirty="0"/>
              <a:t>[1] Koyuncu, Hakan, et al. "Construction of 3D soil moisture maps in agricultural fields by using wireless sensor communication." Gazi University Journal of Science 34.1 (2021): 84-98.</a:t>
            </a:r>
            <a:br>
              <a:rPr lang="en-US" sz="800" noProof="0" dirty="0"/>
            </a:br>
            <a:r>
              <a:rPr lang="en-US" sz="800" noProof="0" dirty="0"/>
              <a:t>[2] Zheng, Zhong, et al. "Spatial estimation of soil moisture and salinity with neural kriging." International Conference on Computer and Computing Technologies in Agriculture. Springer, Boston, MA, 2008.</a:t>
            </a:r>
            <a:br>
              <a:rPr lang="en-US" sz="800" noProof="0" dirty="0"/>
            </a:br>
            <a:r>
              <a:rPr lang="en-US" sz="800" noProof="0" dirty="0"/>
              <a:t>[3] Fersch, Benjamin, et al. "Synergies for soil moisture retrieval across scales from airborne polarimetric SAR, cosmic ray neutron roving, and an in situ sensor network." Water Resources Research 54.11 (2018): 9364-9383.</a:t>
            </a:r>
          </a:p>
        </p:txBody>
      </p:sp>
      <p:pic>
        <p:nvPicPr>
          <p:cNvPr id="1026" name="Picture 2">
            <a:extLst>
              <a:ext uri="{FF2B5EF4-FFF2-40B4-BE49-F238E27FC236}">
                <a16:creationId xmlns:a16="http://schemas.microsoft.com/office/drawing/2014/main" id="{B291F10C-3641-B65B-3858-1F7900FD92C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2481"/>
          <a:stretch/>
        </p:blipFill>
        <p:spPr bwMode="auto">
          <a:xfrm>
            <a:off x="678842" y="2230853"/>
            <a:ext cx="3811693" cy="237366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B2C95F2D-6875-A416-AAE4-88E734F3AEC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498" t="632" r="20371" b="34575"/>
          <a:stretch/>
        </p:blipFill>
        <p:spPr bwMode="auto">
          <a:xfrm>
            <a:off x="4844627" y="2230853"/>
            <a:ext cx="2771323" cy="237366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DC636BEB-688E-7CA4-4BBB-94E0F136FD1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1595" t="30107" r="10797" b="32629"/>
          <a:stretch/>
        </p:blipFill>
        <p:spPr bwMode="auto">
          <a:xfrm>
            <a:off x="7970042" y="2764877"/>
            <a:ext cx="3882629" cy="1305612"/>
          </a:xfrm>
          <a:prstGeom prst="rect">
            <a:avLst/>
          </a:prstGeom>
          <a:noFill/>
          <a:extLst>
            <a:ext uri="{909E8E84-426E-40DD-AFC4-6F175D3DCCD1}">
              <a14:hiddenFill xmlns:a14="http://schemas.microsoft.com/office/drawing/2010/main">
                <a:solidFill>
                  <a:srgbClr val="FFFFFF"/>
                </a:solidFill>
              </a14:hiddenFill>
            </a:ext>
          </a:extLst>
        </p:spPr>
      </p:pic>
      <p:sp>
        <p:nvSpPr>
          <p:cNvPr id="6" name="Rettangolo 5">
            <a:extLst>
              <a:ext uri="{FF2B5EF4-FFF2-40B4-BE49-F238E27FC236}">
                <a16:creationId xmlns:a16="http://schemas.microsoft.com/office/drawing/2014/main" id="{DCAC2AAE-6B90-6754-E336-19A56F6A89B4}"/>
              </a:ext>
            </a:extLst>
          </p:cNvPr>
          <p:cNvSpPr/>
          <p:nvPr/>
        </p:nvSpPr>
        <p:spPr>
          <a:xfrm>
            <a:off x="5100320" y="4511040"/>
            <a:ext cx="555413" cy="1761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ttangolo 6">
            <a:extLst>
              <a:ext uri="{FF2B5EF4-FFF2-40B4-BE49-F238E27FC236}">
                <a16:creationId xmlns:a16="http://schemas.microsoft.com/office/drawing/2014/main" id="{4D86319F-1351-383F-93BD-E93DF9F476F0}"/>
              </a:ext>
            </a:extLst>
          </p:cNvPr>
          <p:cNvSpPr/>
          <p:nvPr/>
        </p:nvSpPr>
        <p:spPr>
          <a:xfrm>
            <a:off x="4649893" y="2115893"/>
            <a:ext cx="3051574" cy="1217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777135587"/>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D119B29-D09E-4E19-1B19-D9F74F577784}"/>
              </a:ext>
            </a:extLst>
          </p:cNvPr>
          <p:cNvSpPr>
            <a:spLocks noGrp="1"/>
          </p:cNvSpPr>
          <p:nvPr>
            <p:ph type="title"/>
          </p:nvPr>
        </p:nvSpPr>
        <p:spPr/>
        <p:txBody>
          <a:bodyPr>
            <a:normAutofit/>
          </a:bodyPr>
          <a:lstStyle/>
          <a:p>
            <a:r>
              <a:rPr lang="en-US" noProof="0" dirty="0"/>
              <a:t>Reference scenario</a:t>
            </a:r>
          </a:p>
        </p:txBody>
      </p:sp>
      <p:pic>
        <p:nvPicPr>
          <p:cNvPr id="7" name="Segnaposto contenuto 6">
            <a:extLst>
              <a:ext uri="{FF2B5EF4-FFF2-40B4-BE49-F238E27FC236}">
                <a16:creationId xmlns:a16="http://schemas.microsoft.com/office/drawing/2014/main" id="{556068C4-30E4-9836-78A9-377F428913C5}"/>
              </a:ext>
            </a:extLst>
          </p:cNvPr>
          <p:cNvPicPr>
            <a:picLocks noGrp="1" noChangeAspect="1"/>
          </p:cNvPicPr>
          <p:nvPr>
            <p:ph sz="half"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38200" y="1841046"/>
            <a:ext cx="5181600" cy="4320495"/>
          </a:xfrm>
        </p:spPr>
      </p:pic>
      <p:sp>
        <p:nvSpPr>
          <p:cNvPr id="8" name="Segnaposto contenuto 7">
            <a:extLst>
              <a:ext uri="{FF2B5EF4-FFF2-40B4-BE49-F238E27FC236}">
                <a16:creationId xmlns:a16="http://schemas.microsoft.com/office/drawing/2014/main" id="{BF4C8AD6-D251-C643-492A-728BF4EF04DA}"/>
              </a:ext>
            </a:extLst>
          </p:cNvPr>
          <p:cNvSpPr>
            <a:spLocks noGrp="1"/>
          </p:cNvSpPr>
          <p:nvPr>
            <p:ph sz="half" idx="2"/>
          </p:nvPr>
        </p:nvSpPr>
        <p:spPr/>
        <p:txBody>
          <a:bodyPr/>
          <a:lstStyle/>
          <a:p>
            <a:r>
              <a:rPr lang="en-US" noProof="0" dirty="0"/>
              <a:t>We consider an orchard where </a:t>
            </a:r>
          </a:p>
          <a:p>
            <a:pPr lvl="1"/>
            <a:r>
              <a:rPr lang="en-US" noProof="0" dirty="0">
                <a:solidFill>
                  <a:srgbClr val="FF5050"/>
                </a:solidFill>
              </a:rPr>
              <a:t>Kiwi plants </a:t>
            </a:r>
            <a:r>
              <a:rPr lang="en-US" noProof="0" dirty="0"/>
              <a:t>are aligned along </a:t>
            </a:r>
            <a:r>
              <a:rPr lang="en-US" noProof="0" dirty="0">
                <a:solidFill>
                  <a:srgbClr val="FF5050"/>
                </a:solidFill>
              </a:rPr>
              <a:t>rows</a:t>
            </a:r>
          </a:p>
          <a:p>
            <a:pPr lvl="1"/>
            <a:r>
              <a:rPr lang="en-US" noProof="0" dirty="0"/>
              <a:t>Each row has many</a:t>
            </a:r>
            <a:r>
              <a:rPr lang="en-US" noProof="0" dirty="0">
                <a:solidFill>
                  <a:srgbClr val="FF5050"/>
                </a:solidFill>
              </a:rPr>
              <a:t> drippers</a:t>
            </a:r>
            <a:r>
              <a:rPr lang="en-US" noProof="0" dirty="0"/>
              <a:t> (e.g., 1 every meter)</a:t>
            </a:r>
          </a:p>
          <a:p>
            <a:pPr lvl="1"/>
            <a:r>
              <a:rPr lang="en-US" noProof="0" dirty="0"/>
              <a:t>Drippers can water a </a:t>
            </a:r>
            <a:r>
              <a:rPr lang="en-US" noProof="0" dirty="0">
                <a:solidFill>
                  <a:srgbClr val="FF5050"/>
                </a:solidFill>
              </a:rPr>
              <a:t>limited soil volume</a:t>
            </a:r>
          </a:p>
        </p:txBody>
      </p:sp>
      <p:sp>
        <p:nvSpPr>
          <p:cNvPr id="4" name="Segnaposto piè di pagina 3">
            <a:extLst>
              <a:ext uri="{FF2B5EF4-FFF2-40B4-BE49-F238E27FC236}">
                <a16:creationId xmlns:a16="http://schemas.microsoft.com/office/drawing/2014/main" id="{E7D4A709-024D-FE79-5666-514C9C1252EB}"/>
              </a:ext>
            </a:extLst>
          </p:cNvPr>
          <p:cNvSpPr>
            <a:spLocks noGrp="1"/>
          </p:cNvSpPr>
          <p:nvPr>
            <p:ph type="ftr" sz="quarter" idx="11"/>
          </p:nvPr>
        </p:nvSpPr>
        <p:spPr/>
        <p:txBody>
          <a:bodyPr/>
          <a:lstStyle/>
          <a:p>
            <a:pPr algn="l"/>
            <a:r>
              <a:rPr lang="en-US" dirty="0"/>
              <a:t>Matteo Francia – University of Bologna</a:t>
            </a:r>
          </a:p>
        </p:txBody>
      </p:sp>
      <p:sp>
        <p:nvSpPr>
          <p:cNvPr id="5" name="Segnaposto numero diapositiva 4">
            <a:extLst>
              <a:ext uri="{FF2B5EF4-FFF2-40B4-BE49-F238E27FC236}">
                <a16:creationId xmlns:a16="http://schemas.microsoft.com/office/drawing/2014/main" id="{1BFDEE38-5E4F-B60A-97CA-6BE2EEA45B4F}"/>
              </a:ext>
            </a:extLst>
          </p:cNvPr>
          <p:cNvSpPr>
            <a:spLocks noGrp="1"/>
          </p:cNvSpPr>
          <p:nvPr>
            <p:ph type="sldNum" sz="quarter" idx="12"/>
          </p:nvPr>
        </p:nvSpPr>
        <p:spPr/>
        <p:txBody>
          <a:bodyPr/>
          <a:lstStyle/>
          <a:p>
            <a:fld id="{5DD6F1BA-2510-46FC-9346-AB1F3CA1593B}" type="slidenum">
              <a:rPr lang="en-US" smtClean="0"/>
              <a:t>176</a:t>
            </a:fld>
            <a:endParaRPr lang="en-US" dirty="0"/>
          </a:p>
        </p:txBody>
      </p:sp>
      <p:sp>
        <p:nvSpPr>
          <p:cNvPr id="9" name="Segnaposto contenuto 8">
            <a:extLst>
              <a:ext uri="{FF2B5EF4-FFF2-40B4-BE49-F238E27FC236}">
                <a16:creationId xmlns:a16="http://schemas.microsoft.com/office/drawing/2014/main" id="{41C920F0-A984-81DF-E48D-9ED101E3F28F}"/>
              </a:ext>
            </a:extLst>
          </p:cNvPr>
          <p:cNvSpPr>
            <a:spLocks noGrp="1"/>
          </p:cNvSpPr>
          <p:nvPr>
            <p:ph idx="13"/>
          </p:nvPr>
        </p:nvSpPr>
        <p:spPr/>
        <p:txBody>
          <a:bodyPr/>
          <a:lstStyle/>
          <a:p>
            <a:r>
              <a:rPr lang="en-US" noProof="0" dirty="0"/>
              <a:t>Francia, Matteo, et al. "Multi-sensor profiling for precision soil-moisture monitoring." Computers and Electronics in Agriculture 197 (2022): 106924.</a:t>
            </a:r>
          </a:p>
        </p:txBody>
      </p:sp>
      <p:sp>
        <p:nvSpPr>
          <p:cNvPr id="10" name="Segnaposto contenuto 18">
            <a:extLst>
              <a:ext uri="{FF2B5EF4-FFF2-40B4-BE49-F238E27FC236}">
                <a16:creationId xmlns:a16="http://schemas.microsoft.com/office/drawing/2014/main" id="{FC7F1CBD-D5F4-4A57-C329-6813B3D7D9CF}"/>
              </a:ext>
            </a:extLst>
          </p:cNvPr>
          <p:cNvSpPr txBox="1">
            <a:spLocks/>
          </p:cNvSpPr>
          <p:nvPr/>
        </p:nvSpPr>
        <p:spPr>
          <a:xfrm>
            <a:off x="990600" y="6271599"/>
            <a:ext cx="10515600" cy="365125"/>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Wingdings" panose="05000000000000000000" pitchFamily="2" charset="2"/>
              <a:buNone/>
              <a:defRPr sz="12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800" dirty="0"/>
          </a:p>
        </p:txBody>
      </p:sp>
    </p:spTree>
    <p:extLst>
      <p:ext uri="{BB962C8B-B14F-4D97-AF65-F5344CB8AC3E}">
        <p14:creationId xmlns:p14="http://schemas.microsoft.com/office/powerpoint/2010/main" val="4076887691"/>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D119B29-D09E-4E19-1B19-D9F74F577784}"/>
              </a:ext>
            </a:extLst>
          </p:cNvPr>
          <p:cNvSpPr>
            <a:spLocks noGrp="1"/>
          </p:cNvSpPr>
          <p:nvPr>
            <p:ph type="title"/>
          </p:nvPr>
        </p:nvSpPr>
        <p:spPr/>
        <p:txBody>
          <a:bodyPr>
            <a:normAutofit fontScale="90000"/>
          </a:bodyPr>
          <a:lstStyle/>
          <a:p>
            <a:r>
              <a:rPr lang="en-US" noProof="0" dirty="0"/>
              <a:t>Sensors layouts and symmetry assumptions</a:t>
            </a:r>
          </a:p>
        </p:txBody>
      </p:sp>
      <p:sp>
        <p:nvSpPr>
          <p:cNvPr id="8" name="Segnaposto contenuto 7">
            <a:extLst>
              <a:ext uri="{FF2B5EF4-FFF2-40B4-BE49-F238E27FC236}">
                <a16:creationId xmlns:a16="http://schemas.microsoft.com/office/drawing/2014/main" id="{BF4C8AD6-D251-C643-492A-728BF4EF04DA}"/>
              </a:ext>
            </a:extLst>
          </p:cNvPr>
          <p:cNvSpPr>
            <a:spLocks noGrp="1"/>
          </p:cNvSpPr>
          <p:nvPr>
            <p:ph sz="half" idx="2"/>
          </p:nvPr>
        </p:nvSpPr>
        <p:spPr/>
        <p:txBody>
          <a:bodyPr/>
          <a:lstStyle/>
          <a:p>
            <a:r>
              <a:rPr lang="en-US" noProof="0" dirty="0"/>
              <a:t>When the watered volume is symmetric along the row, a </a:t>
            </a:r>
            <a:r>
              <a:rPr lang="en-US" noProof="0" dirty="0">
                <a:solidFill>
                  <a:srgbClr val="FF5050"/>
                </a:solidFill>
              </a:rPr>
              <a:t>2D grid of sensors </a:t>
            </a:r>
            <a:r>
              <a:rPr lang="en-US" noProof="0" dirty="0"/>
              <a:t>(left) is sufficient to represent the entire soil volume</a:t>
            </a:r>
          </a:p>
          <a:p>
            <a:endParaRPr lang="en-US" noProof="0" dirty="0"/>
          </a:p>
          <a:p>
            <a:r>
              <a:rPr lang="en-US" noProof="0" dirty="0"/>
              <a:t>When relevant moisture variations take place along the row too, a </a:t>
            </a:r>
            <a:r>
              <a:rPr lang="en-US" noProof="0" dirty="0">
                <a:solidFill>
                  <a:srgbClr val="FF5050"/>
                </a:solidFill>
              </a:rPr>
              <a:t>3D grid of sensors</a:t>
            </a:r>
            <a:r>
              <a:rPr lang="en-US" noProof="0" dirty="0"/>
              <a:t> (right) is required</a:t>
            </a:r>
          </a:p>
          <a:p>
            <a:pPr lvl="1"/>
            <a:r>
              <a:rPr lang="en-US" noProof="0" dirty="0"/>
              <a:t>E.g., too sparse drippers </a:t>
            </a:r>
          </a:p>
          <a:p>
            <a:pPr lvl="1"/>
            <a:r>
              <a:rPr lang="en-US" noProof="0" dirty="0"/>
              <a:t>E.g., non-homogeneous suction of the roots</a:t>
            </a:r>
          </a:p>
        </p:txBody>
      </p:sp>
      <p:sp>
        <p:nvSpPr>
          <p:cNvPr id="4" name="Segnaposto piè di pagina 3">
            <a:extLst>
              <a:ext uri="{FF2B5EF4-FFF2-40B4-BE49-F238E27FC236}">
                <a16:creationId xmlns:a16="http://schemas.microsoft.com/office/drawing/2014/main" id="{E7D4A709-024D-FE79-5666-514C9C1252EB}"/>
              </a:ext>
            </a:extLst>
          </p:cNvPr>
          <p:cNvSpPr>
            <a:spLocks noGrp="1"/>
          </p:cNvSpPr>
          <p:nvPr>
            <p:ph type="ftr" sz="quarter" idx="11"/>
          </p:nvPr>
        </p:nvSpPr>
        <p:spPr/>
        <p:txBody>
          <a:bodyPr/>
          <a:lstStyle/>
          <a:p>
            <a:pPr algn="l"/>
            <a:r>
              <a:rPr lang="en-US" dirty="0"/>
              <a:t>Matteo Francia – University of Bologna</a:t>
            </a:r>
          </a:p>
        </p:txBody>
      </p:sp>
      <p:sp>
        <p:nvSpPr>
          <p:cNvPr id="5" name="Segnaposto numero diapositiva 4">
            <a:extLst>
              <a:ext uri="{FF2B5EF4-FFF2-40B4-BE49-F238E27FC236}">
                <a16:creationId xmlns:a16="http://schemas.microsoft.com/office/drawing/2014/main" id="{1BFDEE38-5E4F-B60A-97CA-6BE2EEA45B4F}"/>
              </a:ext>
            </a:extLst>
          </p:cNvPr>
          <p:cNvSpPr>
            <a:spLocks noGrp="1"/>
          </p:cNvSpPr>
          <p:nvPr>
            <p:ph type="sldNum" sz="quarter" idx="12"/>
          </p:nvPr>
        </p:nvSpPr>
        <p:spPr/>
        <p:txBody>
          <a:bodyPr/>
          <a:lstStyle/>
          <a:p>
            <a:fld id="{5DD6F1BA-2510-46FC-9346-AB1F3CA1593B}" type="slidenum">
              <a:rPr lang="en-US" smtClean="0"/>
              <a:t>177</a:t>
            </a:fld>
            <a:endParaRPr lang="en-US" dirty="0"/>
          </a:p>
        </p:txBody>
      </p:sp>
      <p:pic>
        <p:nvPicPr>
          <p:cNvPr id="11" name="Segnaposto contenuto 10">
            <a:extLst>
              <a:ext uri="{FF2B5EF4-FFF2-40B4-BE49-F238E27FC236}">
                <a16:creationId xmlns:a16="http://schemas.microsoft.com/office/drawing/2014/main" id="{EA5F5E40-5DE8-C6D0-31B4-C970353C71D9}"/>
              </a:ext>
            </a:extLst>
          </p:cNvPr>
          <p:cNvPicPr>
            <a:picLocks noGrp="1" noChangeAspect="1"/>
          </p:cNvPicPr>
          <p:nvPr>
            <p:ph idx="13"/>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20639" y="1931777"/>
            <a:ext cx="4337516" cy="1569567"/>
          </a:xfrm>
        </p:spPr>
      </p:pic>
      <p:pic>
        <p:nvPicPr>
          <p:cNvPr id="15" name="Segnaposto contenuto 14">
            <a:extLst>
              <a:ext uri="{FF2B5EF4-FFF2-40B4-BE49-F238E27FC236}">
                <a16:creationId xmlns:a16="http://schemas.microsoft.com/office/drawing/2014/main" id="{AFEC8727-31B5-0E0F-FBD2-A0524084B1F2}"/>
              </a:ext>
            </a:extLst>
          </p:cNvPr>
          <p:cNvPicPr>
            <a:picLocks noGrp="1" noChangeAspect="1"/>
          </p:cNvPicPr>
          <p:nvPr>
            <p:ph sz="half" idx="1"/>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20639" y="4440516"/>
            <a:ext cx="4337516" cy="1570728"/>
          </a:xfrm>
        </p:spPr>
      </p:pic>
      <p:sp>
        <p:nvSpPr>
          <p:cNvPr id="16" name="Freccia in giù 15">
            <a:extLst>
              <a:ext uri="{FF2B5EF4-FFF2-40B4-BE49-F238E27FC236}">
                <a16:creationId xmlns:a16="http://schemas.microsoft.com/office/drawing/2014/main" id="{76B2E8D5-B118-F62B-0BB5-A3DFA531FFFF}"/>
              </a:ext>
            </a:extLst>
          </p:cNvPr>
          <p:cNvSpPr/>
          <p:nvPr/>
        </p:nvSpPr>
        <p:spPr>
          <a:xfrm>
            <a:off x="2136986" y="3718560"/>
            <a:ext cx="196427" cy="602827"/>
          </a:xfrm>
          <a:prstGeom prst="downArrow">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ccia in giù 16">
            <a:extLst>
              <a:ext uri="{FF2B5EF4-FFF2-40B4-BE49-F238E27FC236}">
                <a16:creationId xmlns:a16="http://schemas.microsoft.com/office/drawing/2014/main" id="{1382339E-4296-05C8-E3F1-1F720A15AA71}"/>
              </a:ext>
            </a:extLst>
          </p:cNvPr>
          <p:cNvSpPr/>
          <p:nvPr/>
        </p:nvSpPr>
        <p:spPr>
          <a:xfrm>
            <a:off x="4206239" y="3718560"/>
            <a:ext cx="196427" cy="602827"/>
          </a:xfrm>
          <a:prstGeom prst="downArrow">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1" name="Segnaposto contenuto 8">
            <a:extLst>
              <a:ext uri="{FF2B5EF4-FFF2-40B4-BE49-F238E27FC236}">
                <a16:creationId xmlns:a16="http://schemas.microsoft.com/office/drawing/2014/main" id="{A7C0D9C8-E123-F552-3B5D-0A0B22A722E5}"/>
              </a:ext>
            </a:extLst>
          </p:cNvPr>
          <p:cNvSpPr txBox="1">
            <a:spLocks/>
          </p:cNvSpPr>
          <p:nvPr/>
        </p:nvSpPr>
        <p:spPr>
          <a:xfrm>
            <a:off x="838200" y="6119199"/>
            <a:ext cx="10515600" cy="365125"/>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Wingdings" panose="05000000000000000000" pitchFamily="2" charset="2"/>
              <a:buNone/>
              <a:defRPr sz="12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Francia, Matteo, et al. "Multi-sensor profiling for precision soil-moisture monitoring." Computers and Electronics in Agriculture 197 (2022): 106924.</a:t>
            </a:r>
          </a:p>
        </p:txBody>
      </p:sp>
    </p:spTree>
    <p:extLst>
      <p:ext uri="{BB962C8B-B14F-4D97-AF65-F5344CB8AC3E}">
        <p14:creationId xmlns:p14="http://schemas.microsoft.com/office/powerpoint/2010/main" val="3619755181"/>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D119B29-D09E-4E19-1B19-D9F74F577784}"/>
              </a:ext>
            </a:extLst>
          </p:cNvPr>
          <p:cNvSpPr>
            <a:spLocks noGrp="1"/>
          </p:cNvSpPr>
          <p:nvPr>
            <p:ph type="title"/>
          </p:nvPr>
        </p:nvSpPr>
        <p:spPr/>
        <p:txBody>
          <a:bodyPr>
            <a:normAutofit/>
          </a:bodyPr>
          <a:lstStyle/>
          <a:p>
            <a:r>
              <a:rPr lang="en-US" noProof="0" dirty="0"/>
              <a:t>From sensors to soil profiles</a:t>
            </a:r>
          </a:p>
        </p:txBody>
      </p:sp>
      <p:sp>
        <p:nvSpPr>
          <p:cNvPr id="4" name="Segnaposto piè di pagina 3">
            <a:extLst>
              <a:ext uri="{FF2B5EF4-FFF2-40B4-BE49-F238E27FC236}">
                <a16:creationId xmlns:a16="http://schemas.microsoft.com/office/drawing/2014/main" id="{E7D4A709-024D-FE79-5666-514C9C1252EB}"/>
              </a:ext>
            </a:extLst>
          </p:cNvPr>
          <p:cNvSpPr>
            <a:spLocks noGrp="1"/>
          </p:cNvSpPr>
          <p:nvPr>
            <p:ph type="ftr" sz="quarter" idx="11"/>
          </p:nvPr>
        </p:nvSpPr>
        <p:spPr/>
        <p:txBody>
          <a:bodyPr/>
          <a:lstStyle/>
          <a:p>
            <a:pPr algn="l"/>
            <a:r>
              <a:rPr lang="en-US" dirty="0"/>
              <a:t>Matteo Francia – University of Bologna</a:t>
            </a:r>
          </a:p>
        </p:txBody>
      </p:sp>
      <p:sp>
        <p:nvSpPr>
          <p:cNvPr id="5" name="Segnaposto numero diapositiva 4">
            <a:extLst>
              <a:ext uri="{FF2B5EF4-FFF2-40B4-BE49-F238E27FC236}">
                <a16:creationId xmlns:a16="http://schemas.microsoft.com/office/drawing/2014/main" id="{1BFDEE38-5E4F-B60A-97CA-6BE2EEA45B4F}"/>
              </a:ext>
            </a:extLst>
          </p:cNvPr>
          <p:cNvSpPr>
            <a:spLocks noGrp="1"/>
          </p:cNvSpPr>
          <p:nvPr>
            <p:ph type="sldNum" sz="quarter" idx="12"/>
          </p:nvPr>
        </p:nvSpPr>
        <p:spPr/>
        <p:txBody>
          <a:bodyPr/>
          <a:lstStyle/>
          <a:p>
            <a:fld id="{5DD6F1BA-2510-46FC-9346-AB1F3CA1593B}" type="slidenum">
              <a:rPr lang="en-US" smtClean="0"/>
              <a:t>178</a:t>
            </a:fld>
            <a:endParaRPr lang="en-US" dirty="0"/>
          </a:p>
        </p:txBody>
      </p:sp>
      <p:sp>
        <p:nvSpPr>
          <p:cNvPr id="101" name="Segnaposto contenuto 8">
            <a:extLst>
              <a:ext uri="{FF2B5EF4-FFF2-40B4-BE49-F238E27FC236}">
                <a16:creationId xmlns:a16="http://schemas.microsoft.com/office/drawing/2014/main" id="{A7C0D9C8-E123-F552-3B5D-0A0B22A722E5}"/>
              </a:ext>
            </a:extLst>
          </p:cNvPr>
          <p:cNvSpPr txBox="1">
            <a:spLocks/>
          </p:cNvSpPr>
          <p:nvPr/>
        </p:nvSpPr>
        <p:spPr>
          <a:xfrm>
            <a:off x="838200" y="6119199"/>
            <a:ext cx="10515600" cy="365125"/>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Wingdings" panose="05000000000000000000" pitchFamily="2" charset="2"/>
              <a:buNone/>
              <a:defRPr sz="12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Francia, Matteo, et al. "Multi-sensor profiling for precision soil-moisture monitoring." Computers and Electronics in Agriculture 197 (2022): 106924.</a:t>
            </a:r>
          </a:p>
        </p:txBody>
      </p:sp>
      <p:sp>
        <p:nvSpPr>
          <p:cNvPr id="21" name="Segnaposto contenuto 20">
            <a:extLst>
              <a:ext uri="{FF2B5EF4-FFF2-40B4-BE49-F238E27FC236}">
                <a16:creationId xmlns:a16="http://schemas.microsoft.com/office/drawing/2014/main" id="{A7CA5742-2335-7256-E57A-D2E8195F15A1}"/>
              </a:ext>
            </a:extLst>
          </p:cNvPr>
          <p:cNvSpPr>
            <a:spLocks noGrp="1"/>
          </p:cNvSpPr>
          <p:nvPr>
            <p:ph idx="1"/>
          </p:nvPr>
        </p:nvSpPr>
        <p:spPr>
          <a:xfrm>
            <a:off x="838200" y="3724977"/>
            <a:ext cx="10515600" cy="2326860"/>
          </a:xfrm>
        </p:spPr>
        <p:txBody>
          <a:bodyPr/>
          <a:lstStyle/>
          <a:p>
            <a:r>
              <a:rPr lang="en-US" noProof="0" dirty="0"/>
              <a:t>(a) Soil moisture is a continuum in the soil</a:t>
            </a:r>
          </a:p>
          <a:p>
            <a:r>
              <a:rPr lang="en-US" noProof="0" dirty="0"/>
              <a:t>(b) Sensors return a discretized representation of soil moisture</a:t>
            </a:r>
          </a:p>
          <a:p>
            <a:pPr lvl="1"/>
            <a:r>
              <a:rPr lang="en-US" noProof="0" dirty="0"/>
              <a:t>Depending on the number of sensors and on their layout the monitoring accuracy changes</a:t>
            </a:r>
          </a:p>
          <a:p>
            <a:r>
              <a:rPr lang="en-US" noProof="0" dirty="0"/>
              <a:t>(c) </a:t>
            </a:r>
            <a:r>
              <a:rPr lang="en-US" b="1" noProof="0" dirty="0"/>
              <a:t>Goal</a:t>
            </a:r>
            <a:r>
              <a:rPr lang="en-US" noProof="0" dirty="0"/>
              <a:t>: produce fine-grained soil profiles out of coarse-grained layouts</a:t>
            </a:r>
          </a:p>
        </p:txBody>
      </p:sp>
      <p:pic>
        <p:nvPicPr>
          <p:cNvPr id="25" name="Segnaposto contenuto 11">
            <a:extLst>
              <a:ext uri="{FF2B5EF4-FFF2-40B4-BE49-F238E27FC236}">
                <a16:creationId xmlns:a16="http://schemas.microsoft.com/office/drawing/2014/main" id="{D36C2268-D0C9-5B31-F102-F12862F6138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74137" y="1454675"/>
            <a:ext cx="2011680" cy="2038047"/>
          </a:xfrm>
          <a:prstGeom prst="rect">
            <a:avLst/>
          </a:prstGeom>
        </p:spPr>
      </p:pic>
      <p:pic>
        <p:nvPicPr>
          <p:cNvPr id="26" name="Segnaposto contenuto 13">
            <a:extLst>
              <a:ext uri="{FF2B5EF4-FFF2-40B4-BE49-F238E27FC236}">
                <a16:creationId xmlns:a16="http://schemas.microsoft.com/office/drawing/2014/main" id="{8249B097-21B8-E8F8-E2FE-2FCAC518458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957279" y="1454674"/>
            <a:ext cx="2011680" cy="2079782"/>
          </a:xfrm>
          <a:prstGeom prst="rect">
            <a:avLst/>
          </a:prstGeom>
        </p:spPr>
      </p:pic>
      <p:pic>
        <p:nvPicPr>
          <p:cNvPr id="27" name="Elemento grafico 26">
            <a:extLst>
              <a:ext uri="{FF2B5EF4-FFF2-40B4-BE49-F238E27FC236}">
                <a16:creationId xmlns:a16="http://schemas.microsoft.com/office/drawing/2014/main" id="{101953B8-4B3D-A8E2-DDFA-69656193E3F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540420" y="1454678"/>
            <a:ext cx="2011680" cy="2091617"/>
          </a:xfrm>
          <a:prstGeom prst="rect">
            <a:avLst/>
          </a:prstGeom>
        </p:spPr>
      </p:pic>
      <p:sp>
        <p:nvSpPr>
          <p:cNvPr id="31" name="Segnaposto contenuto 30">
            <a:extLst>
              <a:ext uri="{FF2B5EF4-FFF2-40B4-BE49-F238E27FC236}">
                <a16:creationId xmlns:a16="http://schemas.microsoft.com/office/drawing/2014/main" id="{65C989DB-E1A5-B17D-9223-8ED0A8EE7896}"/>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2413397402"/>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238B994-71C8-928E-0FFF-9332BE7CC519}"/>
              </a:ext>
            </a:extLst>
          </p:cNvPr>
          <p:cNvSpPr>
            <a:spLocks noGrp="1"/>
          </p:cNvSpPr>
          <p:nvPr>
            <p:ph type="title"/>
          </p:nvPr>
        </p:nvSpPr>
        <p:spPr/>
        <p:txBody>
          <a:bodyPr/>
          <a:lstStyle/>
          <a:p>
            <a:r>
              <a:rPr lang="en-US" noProof="0" dirty="0"/>
              <a:t>To do</a:t>
            </a:r>
          </a:p>
        </p:txBody>
      </p:sp>
      <p:sp>
        <p:nvSpPr>
          <p:cNvPr id="3" name="Segnaposto contenuto 2">
            <a:extLst>
              <a:ext uri="{FF2B5EF4-FFF2-40B4-BE49-F238E27FC236}">
                <a16:creationId xmlns:a16="http://schemas.microsoft.com/office/drawing/2014/main" id="{1752CA1B-16CF-FFFE-AA78-6DAA5071A24A}"/>
              </a:ext>
            </a:extLst>
          </p:cNvPr>
          <p:cNvSpPr>
            <a:spLocks noGrp="1"/>
          </p:cNvSpPr>
          <p:nvPr>
            <p:ph idx="1"/>
          </p:nvPr>
        </p:nvSpPr>
        <p:spPr/>
        <p:txBody>
          <a:bodyPr/>
          <a:lstStyle/>
          <a:p>
            <a:pPr marL="457200" indent="-457200">
              <a:buFont typeface="+mj-lt"/>
              <a:buAutoNum type="arabicPeriod"/>
            </a:pPr>
            <a:r>
              <a:rPr lang="en-US" noProof="0" dirty="0"/>
              <a:t>Create a data lake (AWS S3)</a:t>
            </a:r>
          </a:p>
          <a:p>
            <a:pPr marL="457200" indent="-457200">
              <a:buFont typeface="+mj-lt"/>
              <a:buAutoNum type="arabicPeriod"/>
            </a:pPr>
            <a:r>
              <a:rPr lang="en-US" noProof="0" dirty="0"/>
              <a:t>(Manually) Upload the sensor data</a:t>
            </a:r>
          </a:p>
          <a:p>
            <a:pPr marL="457200" indent="-457200">
              <a:buFont typeface="+mj-lt"/>
              <a:buAutoNum type="arabicPeriod"/>
            </a:pPr>
            <a:r>
              <a:rPr lang="en-US" noProof="0" dirty="0"/>
              <a:t>Do ETL (with AWS SageMaker and/or AWS Glue)</a:t>
            </a:r>
          </a:p>
          <a:p>
            <a:pPr marL="457200" indent="-457200">
              <a:buFont typeface="+mj-lt"/>
              <a:buAutoNum type="arabicPeriod"/>
            </a:pPr>
            <a:r>
              <a:rPr lang="en-US" noProof="0" dirty="0"/>
              <a:t>Create the relational data warehouse (AWS RDS)</a:t>
            </a:r>
          </a:p>
          <a:p>
            <a:pPr marL="457200" indent="-457200">
              <a:buFont typeface="+mj-lt"/>
              <a:buAutoNum type="arabicPeriod"/>
            </a:pPr>
            <a:r>
              <a:rPr lang="en-US" noProof="0" dirty="0"/>
              <a:t>Query the data warehouse (Tableau)</a:t>
            </a:r>
          </a:p>
        </p:txBody>
      </p:sp>
      <p:sp>
        <p:nvSpPr>
          <p:cNvPr id="4" name="Segnaposto piè di pagina 3">
            <a:extLst>
              <a:ext uri="{FF2B5EF4-FFF2-40B4-BE49-F238E27FC236}">
                <a16:creationId xmlns:a16="http://schemas.microsoft.com/office/drawing/2014/main" id="{3AAF3BA3-71F0-E6E0-7A15-2001C3388388}"/>
              </a:ext>
            </a:extLst>
          </p:cNvPr>
          <p:cNvSpPr>
            <a:spLocks noGrp="1"/>
          </p:cNvSpPr>
          <p:nvPr>
            <p:ph type="ftr" sz="quarter" idx="11"/>
          </p:nvPr>
        </p:nvSpPr>
        <p:spPr/>
        <p:txBody>
          <a:bodyPr/>
          <a:lstStyle/>
          <a:p>
            <a:r>
              <a:rPr lang="en-US" dirty="0"/>
              <a:t>Matteo Francia – University of Bologna</a:t>
            </a:r>
          </a:p>
        </p:txBody>
      </p:sp>
      <p:sp>
        <p:nvSpPr>
          <p:cNvPr id="5" name="Segnaposto numero diapositiva 4">
            <a:extLst>
              <a:ext uri="{FF2B5EF4-FFF2-40B4-BE49-F238E27FC236}">
                <a16:creationId xmlns:a16="http://schemas.microsoft.com/office/drawing/2014/main" id="{CAF679D1-3301-BA7F-84A4-BE9CE8867924}"/>
              </a:ext>
            </a:extLst>
          </p:cNvPr>
          <p:cNvSpPr>
            <a:spLocks noGrp="1"/>
          </p:cNvSpPr>
          <p:nvPr>
            <p:ph type="sldNum" sz="quarter" idx="12"/>
          </p:nvPr>
        </p:nvSpPr>
        <p:spPr/>
        <p:txBody>
          <a:bodyPr/>
          <a:lstStyle/>
          <a:p>
            <a:fld id="{5DD6F1BA-2510-46FC-9346-AB1F3CA1593B}" type="slidenum">
              <a:rPr lang="en-US" smtClean="0"/>
              <a:pPr/>
              <a:t>179</a:t>
            </a:fld>
            <a:endParaRPr lang="en-US" dirty="0"/>
          </a:p>
        </p:txBody>
      </p:sp>
      <p:sp>
        <p:nvSpPr>
          <p:cNvPr id="11" name="Segnaposto contenuto 10">
            <a:extLst>
              <a:ext uri="{FF2B5EF4-FFF2-40B4-BE49-F238E27FC236}">
                <a16:creationId xmlns:a16="http://schemas.microsoft.com/office/drawing/2014/main" id="{08200E20-2D42-B644-A5AF-F8135D28FF35}"/>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26213958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en-US" noProof="0" dirty="0"/>
              <a:t>Data platform</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sz="half" idx="1"/>
          </p:nvPr>
        </p:nvSpPr>
        <p:spPr>
          <a:xfrm>
            <a:off x="838199" y="1825625"/>
            <a:ext cx="7786991" cy="4351338"/>
          </a:xfrm>
        </p:spPr>
        <p:txBody>
          <a:bodyPr/>
          <a:lstStyle/>
          <a:p>
            <a:r>
              <a:rPr lang="en-US" noProof="0" dirty="0"/>
              <a:t>Getting </a:t>
            </a:r>
            <a:r>
              <a:rPr lang="en-US" noProof="0" dirty="0">
                <a:solidFill>
                  <a:srgbClr val="FF5050"/>
                </a:solidFill>
              </a:rPr>
              <a:t>value</a:t>
            </a:r>
            <a:r>
              <a:rPr lang="en-US" noProof="0" dirty="0"/>
              <a:t> from data </a:t>
            </a:r>
            <a:r>
              <a:rPr lang="en-US" noProof="0" dirty="0">
                <a:solidFill>
                  <a:srgbClr val="FF5050"/>
                </a:solidFill>
              </a:rPr>
              <a:t>is not</a:t>
            </a:r>
            <a:r>
              <a:rPr lang="en-US" noProof="0" dirty="0"/>
              <a:t> (only) a matter of </a:t>
            </a:r>
            <a:r>
              <a:rPr lang="en-US" noProof="0" dirty="0">
                <a:solidFill>
                  <a:srgbClr val="FF5050"/>
                </a:solidFill>
              </a:rPr>
              <a:t>storage</a:t>
            </a:r>
          </a:p>
          <a:p>
            <a:pPr lvl="1"/>
            <a:r>
              <a:rPr lang="en-US" noProof="0" dirty="0"/>
              <a:t>Any example?</a:t>
            </a:r>
          </a:p>
        </p:txBody>
      </p:sp>
      <p:sp>
        <p:nvSpPr>
          <p:cNvPr id="11" name="Segnaposto contenuto 10">
            <a:extLst>
              <a:ext uri="{FF2B5EF4-FFF2-40B4-BE49-F238E27FC236}">
                <a16:creationId xmlns:a16="http://schemas.microsoft.com/office/drawing/2014/main" id="{C08BFE8E-D149-E289-4098-52C94925FA38}"/>
              </a:ext>
            </a:extLst>
          </p:cNvPr>
          <p:cNvSpPr>
            <a:spLocks noGrp="1"/>
          </p:cNvSpPr>
          <p:nvPr>
            <p:ph sz="half" idx="2"/>
          </p:nvPr>
        </p:nvSpPr>
        <p:spPr>
          <a:xfrm>
            <a:off x="8190688" y="1825625"/>
            <a:ext cx="3163111" cy="4351338"/>
          </a:xfrm>
        </p:spPr>
        <p:txBody>
          <a:bodyPr anchor="t"/>
          <a:lstStyle/>
          <a:p>
            <a:pPr algn="r"/>
            <a:r>
              <a:rPr lang="en-US" sz="1600" noProof="0" dirty="0">
                <a:solidFill>
                  <a:srgbClr val="313537"/>
                </a:solidFill>
                <a:effectLst/>
              </a:rPr>
              <a:t>“It is a capital mistake to theorize before one has data. Insensibly, one begins to twist the facts to suit theories, instead of theories to suit facts.”</a:t>
            </a:r>
            <a:r>
              <a:rPr lang="en-US" sz="1600" noProof="0" dirty="0">
                <a:solidFill>
                  <a:srgbClr val="FF5050"/>
                </a:solidFill>
                <a:effectLst/>
              </a:rPr>
              <a:t> </a:t>
            </a:r>
          </a:p>
          <a:p>
            <a:pPr algn="r"/>
            <a:r>
              <a:rPr lang="en-US" sz="1600" noProof="0" dirty="0">
                <a:solidFill>
                  <a:srgbClr val="FF5050"/>
                </a:solidFill>
                <a:effectLst/>
              </a:rPr>
              <a:t>– Sherlock Holmes</a:t>
            </a:r>
            <a:r>
              <a:rPr lang="en-US" sz="1600" b="1" noProof="0" dirty="0">
                <a:solidFill>
                  <a:srgbClr val="FF5050"/>
                </a:solidFill>
                <a:effectLst/>
              </a:rPr>
              <a:t> </a:t>
            </a:r>
            <a:endParaRPr lang="en-US" sz="1600" noProof="0" dirty="0">
              <a:solidFill>
                <a:srgbClr val="FF5050"/>
              </a:solidFill>
              <a:effectLst/>
            </a:endParaRPr>
          </a:p>
          <a:p>
            <a:pPr algn="r"/>
            <a:endParaRPr lang="en-US" sz="1600" noProof="0" dirty="0"/>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18</a:t>
            </a:fld>
            <a:endParaRPr lang="it-IT" dirty="0"/>
          </a:p>
        </p:txBody>
      </p:sp>
      <p:sp>
        <p:nvSpPr>
          <p:cNvPr id="12" name="Segnaposto contenuto 11">
            <a:extLst>
              <a:ext uri="{FF2B5EF4-FFF2-40B4-BE49-F238E27FC236}">
                <a16:creationId xmlns:a16="http://schemas.microsoft.com/office/drawing/2014/main" id="{6E511BDD-3D31-2276-6BE0-138B1505B8E8}"/>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545535601"/>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453CA72-D194-B015-5E8F-E3D781A82AF5}"/>
              </a:ext>
            </a:extLst>
          </p:cNvPr>
          <p:cNvSpPr>
            <a:spLocks noGrp="1"/>
          </p:cNvSpPr>
          <p:nvPr>
            <p:ph type="title"/>
          </p:nvPr>
        </p:nvSpPr>
        <p:spPr/>
        <p:txBody>
          <a:bodyPr/>
          <a:lstStyle/>
          <a:p>
            <a:r>
              <a:rPr lang="en-US" noProof="0" dirty="0"/>
              <a:t>Data lake: AWS S3</a:t>
            </a:r>
          </a:p>
        </p:txBody>
      </p:sp>
      <p:sp>
        <p:nvSpPr>
          <p:cNvPr id="3" name="Segnaposto contenuto 2">
            <a:extLst>
              <a:ext uri="{FF2B5EF4-FFF2-40B4-BE49-F238E27FC236}">
                <a16:creationId xmlns:a16="http://schemas.microsoft.com/office/drawing/2014/main" id="{0C41293B-CC55-D394-4AD1-BC87BC744726}"/>
              </a:ext>
            </a:extLst>
          </p:cNvPr>
          <p:cNvSpPr>
            <a:spLocks noGrp="1"/>
          </p:cNvSpPr>
          <p:nvPr>
            <p:ph sz="half" idx="1"/>
          </p:nvPr>
        </p:nvSpPr>
        <p:spPr/>
        <p:txBody>
          <a:bodyPr/>
          <a:lstStyle/>
          <a:p>
            <a:r>
              <a:rPr lang="en-US" noProof="0" dirty="0"/>
              <a:t>AWS Simple Storage Service (S3) </a:t>
            </a:r>
          </a:p>
          <a:p>
            <a:pPr lvl="1"/>
            <a:r>
              <a:rPr lang="en-US" noProof="0" dirty="0"/>
              <a:t>A serverless object storage service offering industry-leading scalability, data availability, security, and performance. </a:t>
            </a:r>
          </a:p>
          <a:p>
            <a:pPr lvl="1"/>
            <a:r>
              <a:rPr lang="en-US" noProof="0" dirty="0"/>
              <a:t>Customers of all sizes and industries can store and protect any amount of data for virtually any use case, such as data lakes</a:t>
            </a:r>
          </a:p>
        </p:txBody>
      </p:sp>
      <p:pic>
        <p:nvPicPr>
          <p:cNvPr id="9" name="Segnaposto contenuto 8">
            <a:extLst>
              <a:ext uri="{FF2B5EF4-FFF2-40B4-BE49-F238E27FC236}">
                <a16:creationId xmlns:a16="http://schemas.microsoft.com/office/drawing/2014/main" id="{0480D226-2065-E784-75CE-CC2878845B53}"/>
              </a:ext>
            </a:extLst>
          </p:cNvPr>
          <p:cNvPicPr>
            <a:picLocks noGrp="1" noChangeAspect="1"/>
          </p:cNvPicPr>
          <p:nvPr>
            <p:ph sz="half" idx="2"/>
          </p:nvPr>
        </p:nvPicPr>
        <p:blipFill>
          <a:blip r:embed="rId2"/>
          <a:stretch>
            <a:fillRect/>
          </a:stretch>
        </p:blipFill>
        <p:spPr>
          <a:xfrm>
            <a:off x="6172200" y="3216324"/>
            <a:ext cx="5181600" cy="1569939"/>
          </a:xfrm>
          <a:prstGeom prst="rect">
            <a:avLst/>
          </a:prstGeom>
          <a:ln>
            <a:noFill/>
          </a:ln>
          <a:effectLst>
            <a:outerShdw blurRad="292100" dist="139700" dir="2700000" algn="tl" rotWithShape="0">
              <a:srgbClr val="333333">
                <a:alpha val="65000"/>
              </a:srgbClr>
            </a:outerShdw>
          </a:effectLst>
        </p:spPr>
      </p:pic>
      <p:sp>
        <p:nvSpPr>
          <p:cNvPr id="5" name="Segnaposto piè di pagina 4">
            <a:extLst>
              <a:ext uri="{FF2B5EF4-FFF2-40B4-BE49-F238E27FC236}">
                <a16:creationId xmlns:a16="http://schemas.microsoft.com/office/drawing/2014/main" id="{8A5B45D4-DFF0-5CE1-ED7A-BA68BDCF3379}"/>
              </a:ext>
            </a:extLst>
          </p:cNvPr>
          <p:cNvSpPr>
            <a:spLocks noGrp="1"/>
          </p:cNvSpPr>
          <p:nvPr>
            <p:ph type="ftr" sz="quarter" idx="11"/>
          </p:nvPr>
        </p:nvSpPr>
        <p:spPr/>
        <p:txBody>
          <a:bodyPr/>
          <a:lstStyle/>
          <a:p>
            <a:r>
              <a:rPr lang="it-IT" dirty="0"/>
              <a:t>Matteo Francia – University of Bologna</a:t>
            </a:r>
          </a:p>
        </p:txBody>
      </p:sp>
      <p:sp>
        <p:nvSpPr>
          <p:cNvPr id="6" name="Segnaposto numero diapositiva 5">
            <a:extLst>
              <a:ext uri="{FF2B5EF4-FFF2-40B4-BE49-F238E27FC236}">
                <a16:creationId xmlns:a16="http://schemas.microsoft.com/office/drawing/2014/main" id="{9B63DD47-35AE-C2C1-377D-E4981FD75297}"/>
              </a:ext>
            </a:extLst>
          </p:cNvPr>
          <p:cNvSpPr>
            <a:spLocks noGrp="1"/>
          </p:cNvSpPr>
          <p:nvPr>
            <p:ph type="sldNum" sz="quarter" idx="12"/>
          </p:nvPr>
        </p:nvSpPr>
        <p:spPr/>
        <p:txBody>
          <a:bodyPr/>
          <a:lstStyle/>
          <a:p>
            <a:fld id="{5DD6F1BA-2510-46FC-9346-AB1F3CA1593B}" type="slidenum">
              <a:rPr lang="it-IT" smtClean="0"/>
              <a:t>180</a:t>
            </a:fld>
            <a:endParaRPr lang="it-IT" dirty="0"/>
          </a:p>
        </p:txBody>
      </p:sp>
      <p:sp>
        <p:nvSpPr>
          <p:cNvPr id="7" name="Segnaposto contenuto 6">
            <a:extLst>
              <a:ext uri="{FF2B5EF4-FFF2-40B4-BE49-F238E27FC236}">
                <a16:creationId xmlns:a16="http://schemas.microsoft.com/office/drawing/2014/main" id="{72B56F10-7065-FF6E-0162-54AECBE35409}"/>
              </a:ext>
            </a:extLst>
          </p:cNvPr>
          <p:cNvSpPr>
            <a:spLocks noGrp="1"/>
          </p:cNvSpPr>
          <p:nvPr>
            <p:ph idx="13"/>
          </p:nvPr>
        </p:nvSpPr>
        <p:spPr/>
        <p:txBody>
          <a:bodyPr/>
          <a:lstStyle/>
          <a:p>
            <a:r>
              <a:rPr lang="en-US" noProof="0" dirty="0"/>
              <a:t>Last access 2022-08</a:t>
            </a:r>
          </a:p>
        </p:txBody>
      </p:sp>
    </p:spTree>
    <p:extLst>
      <p:ext uri="{BB962C8B-B14F-4D97-AF65-F5344CB8AC3E}">
        <p14:creationId xmlns:p14="http://schemas.microsoft.com/office/powerpoint/2010/main" val="2004561958"/>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453CA72-D194-B015-5E8F-E3D781A82AF5}"/>
              </a:ext>
            </a:extLst>
          </p:cNvPr>
          <p:cNvSpPr>
            <a:spLocks noGrp="1"/>
          </p:cNvSpPr>
          <p:nvPr>
            <p:ph type="title"/>
          </p:nvPr>
        </p:nvSpPr>
        <p:spPr/>
        <p:txBody>
          <a:bodyPr/>
          <a:lstStyle/>
          <a:p>
            <a:r>
              <a:rPr lang="en-US" noProof="0" dirty="0"/>
              <a:t>Data exploration: AWS SageMaker</a:t>
            </a:r>
          </a:p>
        </p:txBody>
      </p:sp>
      <p:sp>
        <p:nvSpPr>
          <p:cNvPr id="3" name="Segnaposto contenuto 2">
            <a:extLst>
              <a:ext uri="{FF2B5EF4-FFF2-40B4-BE49-F238E27FC236}">
                <a16:creationId xmlns:a16="http://schemas.microsoft.com/office/drawing/2014/main" id="{0C41293B-CC55-D394-4AD1-BC87BC744726}"/>
              </a:ext>
            </a:extLst>
          </p:cNvPr>
          <p:cNvSpPr>
            <a:spLocks noGrp="1"/>
          </p:cNvSpPr>
          <p:nvPr>
            <p:ph sz="half" idx="1"/>
          </p:nvPr>
        </p:nvSpPr>
        <p:spPr/>
        <p:txBody>
          <a:bodyPr/>
          <a:lstStyle/>
          <a:p>
            <a:r>
              <a:rPr lang="en-US" noProof="0" dirty="0"/>
              <a:t>Amazon SageMaker</a:t>
            </a:r>
          </a:p>
          <a:p>
            <a:pPr lvl="1"/>
            <a:r>
              <a:rPr lang="en-US" noProof="0" dirty="0"/>
              <a:t>Fully managed service that provides machine learning (ML) capabilities for data scientists and developers to prepare, build, train, and deploy high-quality ML models efficiently</a:t>
            </a:r>
          </a:p>
        </p:txBody>
      </p:sp>
      <p:pic>
        <p:nvPicPr>
          <p:cNvPr id="9" name="Segnaposto contenuto 8">
            <a:extLst>
              <a:ext uri="{FF2B5EF4-FFF2-40B4-BE49-F238E27FC236}">
                <a16:creationId xmlns:a16="http://schemas.microsoft.com/office/drawing/2014/main" id="{06463EB2-4974-F115-E817-4ED17C385852}"/>
              </a:ext>
            </a:extLst>
          </p:cNvPr>
          <p:cNvPicPr>
            <a:picLocks noGrp="1" noChangeAspect="1"/>
          </p:cNvPicPr>
          <p:nvPr>
            <p:ph sz="half" idx="2"/>
          </p:nvPr>
        </p:nvPicPr>
        <p:blipFill>
          <a:blip r:embed="rId2"/>
          <a:stretch>
            <a:fillRect/>
          </a:stretch>
        </p:blipFill>
        <p:spPr>
          <a:xfrm>
            <a:off x="6686443" y="2016817"/>
            <a:ext cx="4153113" cy="3968954"/>
          </a:xfrm>
          <a:prstGeom prst="rect">
            <a:avLst/>
          </a:prstGeom>
          <a:ln>
            <a:noFill/>
          </a:ln>
          <a:effectLst>
            <a:outerShdw blurRad="292100" dist="139700" dir="2700000" algn="tl" rotWithShape="0">
              <a:srgbClr val="333333">
                <a:alpha val="65000"/>
              </a:srgbClr>
            </a:outerShdw>
          </a:effectLst>
        </p:spPr>
      </p:pic>
      <p:sp>
        <p:nvSpPr>
          <p:cNvPr id="5" name="Segnaposto piè di pagina 4">
            <a:extLst>
              <a:ext uri="{FF2B5EF4-FFF2-40B4-BE49-F238E27FC236}">
                <a16:creationId xmlns:a16="http://schemas.microsoft.com/office/drawing/2014/main" id="{8A5B45D4-DFF0-5CE1-ED7A-BA68BDCF3379}"/>
              </a:ext>
            </a:extLst>
          </p:cNvPr>
          <p:cNvSpPr>
            <a:spLocks noGrp="1"/>
          </p:cNvSpPr>
          <p:nvPr>
            <p:ph type="ftr" sz="quarter" idx="11"/>
          </p:nvPr>
        </p:nvSpPr>
        <p:spPr/>
        <p:txBody>
          <a:bodyPr/>
          <a:lstStyle/>
          <a:p>
            <a:r>
              <a:rPr lang="it-IT" dirty="0"/>
              <a:t>Matteo Francia – University of Bologna</a:t>
            </a:r>
          </a:p>
        </p:txBody>
      </p:sp>
      <p:sp>
        <p:nvSpPr>
          <p:cNvPr id="6" name="Segnaposto numero diapositiva 5">
            <a:extLst>
              <a:ext uri="{FF2B5EF4-FFF2-40B4-BE49-F238E27FC236}">
                <a16:creationId xmlns:a16="http://schemas.microsoft.com/office/drawing/2014/main" id="{9B63DD47-35AE-C2C1-377D-E4981FD75297}"/>
              </a:ext>
            </a:extLst>
          </p:cNvPr>
          <p:cNvSpPr>
            <a:spLocks noGrp="1"/>
          </p:cNvSpPr>
          <p:nvPr>
            <p:ph type="sldNum" sz="quarter" idx="12"/>
          </p:nvPr>
        </p:nvSpPr>
        <p:spPr/>
        <p:txBody>
          <a:bodyPr/>
          <a:lstStyle/>
          <a:p>
            <a:fld id="{5DD6F1BA-2510-46FC-9346-AB1F3CA1593B}" type="slidenum">
              <a:rPr lang="it-IT" smtClean="0"/>
              <a:t>181</a:t>
            </a:fld>
            <a:endParaRPr lang="it-IT" dirty="0"/>
          </a:p>
        </p:txBody>
      </p:sp>
      <p:sp>
        <p:nvSpPr>
          <p:cNvPr id="7" name="Segnaposto contenuto 6">
            <a:extLst>
              <a:ext uri="{FF2B5EF4-FFF2-40B4-BE49-F238E27FC236}">
                <a16:creationId xmlns:a16="http://schemas.microsoft.com/office/drawing/2014/main" id="{72B56F10-7065-FF6E-0162-54AECBE35409}"/>
              </a:ext>
            </a:extLst>
          </p:cNvPr>
          <p:cNvSpPr>
            <a:spLocks noGrp="1"/>
          </p:cNvSpPr>
          <p:nvPr>
            <p:ph idx="13"/>
          </p:nvPr>
        </p:nvSpPr>
        <p:spPr/>
        <p:txBody>
          <a:bodyPr/>
          <a:lstStyle/>
          <a:p>
            <a:r>
              <a:rPr lang="en-US" noProof="0" dirty="0"/>
              <a:t>Last access 2022-08</a:t>
            </a:r>
          </a:p>
        </p:txBody>
      </p:sp>
    </p:spTree>
    <p:extLst>
      <p:ext uri="{BB962C8B-B14F-4D97-AF65-F5344CB8AC3E}">
        <p14:creationId xmlns:p14="http://schemas.microsoft.com/office/powerpoint/2010/main" val="2537171656"/>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olo 6">
            <a:extLst>
              <a:ext uri="{FF2B5EF4-FFF2-40B4-BE49-F238E27FC236}">
                <a16:creationId xmlns:a16="http://schemas.microsoft.com/office/drawing/2014/main" id="{EE378503-3679-C42B-71B3-89D84977A553}"/>
              </a:ext>
            </a:extLst>
          </p:cNvPr>
          <p:cNvSpPr>
            <a:spLocks noGrp="1"/>
          </p:cNvSpPr>
          <p:nvPr>
            <p:ph type="title"/>
          </p:nvPr>
        </p:nvSpPr>
        <p:spPr/>
        <p:txBody>
          <a:bodyPr/>
          <a:lstStyle/>
          <a:p>
            <a:r>
              <a:rPr lang="en-US" noProof="0" dirty="0"/>
              <a:t>ETL: AWS Glue</a:t>
            </a:r>
          </a:p>
        </p:txBody>
      </p:sp>
      <p:sp>
        <p:nvSpPr>
          <p:cNvPr id="8" name="Segnaposto contenuto 7">
            <a:extLst>
              <a:ext uri="{FF2B5EF4-FFF2-40B4-BE49-F238E27FC236}">
                <a16:creationId xmlns:a16="http://schemas.microsoft.com/office/drawing/2014/main" id="{C979A079-F4F1-A3A4-6E9F-0D5CF8F3052D}"/>
              </a:ext>
            </a:extLst>
          </p:cNvPr>
          <p:cNvSpPr>
            <a:spLocks noGrp="1"/>
          </p:cNvSpPr>
          <p:nvPr>
            <p:ph sz="half" idx="1"/>
          </p:nvPr>
        </p:nvSpPr>
        <p:spPr/>
        <p:txBody>
          <a:bodyPr/>
          <a:lstStyle/>
          <a:p>
            <a:r>
              <a:rPr lang="en-US" noProof="0" dirty="0"/>
              <a:t>AWS Glue </a:t>
            </a:r>
          </a:p>
          <a:p>
            <a:pPr lvl="1"/>
            <a:r>
              <a:rPr lang="en-US" noProof="0" dirty="0"/>
              <a:t>A serverless data integration service to discover and prepare data for analytics</a:t>
            </a:r>
          </a:p>
          <a:p>
            <a:pPr lvl="1"/>
            <a:r>
              <a:rPr lang="en-US" noProof="0" dirty="0"/>
              <a:t>Provide capabilities for data integration so that you can start analyzing your data and putting it to use in minutes</a:t>
            </a:r>
          </a:p>
          <a:p>
            <a:pPr lvl="1"/>
            <a:r>
              <a:rPr lang="en-US" noProof="0" dirty="0"/>
              <a:t>Provide both visual and code-based interfaces to make data integration easier</a:t>
            </a:r>
          </a:p>
          <a:p>
            <a:pPr lvl="1"/>
            <a:r>
              <a:rPr lang="en-US" noProof="0" dirty="0"/>
              <a:t>Users can easily find and access data using the AWS Glue Data Catalog</a:t>
            </a:r>
          </a:p>
        </p:txBody>
      </p:sp>
      <p:pic>
        <p:nvPicPr>
          <p:cNvPr id="12" name="Segnaposto contenuto 11">
            <a:extLst>
              <a:ext uri="{FF2B5EF4-FFF2-40B4-BE49-F238E27FC236}">
                <a16:creationId xmlns:a16="http://schemas.microsoft.com/office/drawing/2014/main" id="{F5903C5D-555E-3735-D0B0-21686AB3C224}"/>
              </a:ext>
            </a:extLst>
          </p:cNvPr>
          <p:cNvPicPr>
            <a:picLocks noGrp="1" noChangeAspect="1"/>
          </p:cNvPicPr>
          <p:nvPr>
            <p:ph sz="half" idx="2"/>
          </p:nvPr>
        </p:nvPicPr>
        <p:blipFill>
          <a:blip r:embed="rId2"/>
          <a:stretch>
            <a:fillRect/>
          </a:stretch>
        </p:blipFill>
        <p:spPr>
          <a:xfrm>
            <a:off x="7153666" y="1825625"/>
            <a:ext cx="3218668" cy="4351338"/>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208C0250-4E78-FE3A-F870-2577D2444827}"/>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B5A52C8A-F044-9151-8A58-53C656E10799}"/>
              </a:ext>
            </a:extLst>
          </p:cNvPr>
          <p:cNvSpPr>
            <a:spLocks noGrp="1"/>
          </p:cNvSpPr>
          <p:nvPr>
            <p:ph type="sldNum" sz="quarter" idx="12"/>
          </p:nvPr>
        </p:nvSpPr>
        <p:spPr/>
        <p:txBody>
          <a:bodyPr/>
          <a:lstStyle/>
          <a:p>
            <a:fld id="{5DD6F1BA-2510-46FC-9346-AB1F3CA1593B}" type="slidenum">
              <a:rPr lang="it-IT" smtClean="0"/>
              <a:t>182</a:t>
            </a:fld>
            <a:endParaRPr lang="it-IT" dirty="0"/>
          </a:p>
        </p:txBody>
      </p:sp>
      <p:sp>
        <p:nvSpPr>
          <p:cNvPr id="10" name="Segnaposto contenuto 9">
            <a:extLst>
              <a:ext uri="{FF2B5EF4-FFF2-40B4-BE49-F238E27FC236}">
                <a16:creationId xmlns:a16="http://schemas.microsoft.com/office/drawing/2014/main" id="{48E3B31C-6DBD-493D-D468-952E850DF7B4}"/>
              </a:ext>
            </a:extLst>
          </p:cNvPr>
          <p:cNvSpPr>
            <a:spLocks noGrp="1"/>
          </p:cNvSpPr>
          <p:nvPr>
            <p:ph idx="13"/>
          </p:nvPr>
        </p:nvSpPr>
        <p:spPr/>
        <p:txBody>
          <a:bodyPr/>
          <a:lstStyle/>
          <a:p>
            <a:r>
              <a:rPr lang="en-US" noProof="0" dirty="0"/>
              <a:t>Last access 2022-08</a:t>
            </a:r>
          </a:p>
        </p:txBody>
      </p:sp>
    </p:spTree>
    <p:extLst>
      <p:ext uri="{BB962C8B-B14F-4D97-AF65-F5344CB8AC3E}">
        <p14:creationId xmlns:p14="http://schemas.microsoft.com/office/powerpoint/2010/main" val="3445169719"/>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F61C595-7A15-1C20-F49D-1B358D27B00D}"/>
              </a:ext>
            </a:extLst>
          </p:cNvPr>
          <p:cNvSpPr>
            <a:spLocks noGrp="1"/>
          </p:cNvSpPr>
          <p:nvPr>
            <p:ph type="title"/>
          </p:nvPr>
        </p:nvSpPr>
        <p:spPr/>
        <p:txBody>
          <a:bodyPr/>
          <a:lstStyle/>
          <a:p>
            <a:r>
              <a:rPr lang="en-US" noProof="0" dirty="0"/>
              <a:t>ETL: AWS Glue</a:t>
            </a:r>
          </a:p>
        </p:txBody>
      </p:sp>
      <p:pic>
        <p:nvPicPr>
          <p:cNvPr id="9" name="Segnaposto contenuto 8">
            <a:extLst>
              <a:ext uri="{FF2B5EF4-FFF2-40B4-BE49-F238E27FC236}">
                <a16:creationId xmlns:a16="http://schemas.microsoft.com/office/drawing/2014/main" id="{C237CD06-9A99-042E-493A-A569C1657A65}"/>
              </a:ext>
            </a:extLst>
          </p:cNvPr>
          <p:cNvPicPr>
            <a:picLocks noGrp="1" noChangeAspect="1"/>
          </p:cNvPicPr>
          <p:nvPr>
            <p:ph sz="half" idx="2"/>
          </p:nvPr>
        </p:nvPicPr>
        <p:blipFill>
          <a:blip r:embed="rId2"/>
          <a:stretch>
            <a:fillRect/>
          </a:stretch>
        </p:blipFill>
        <p:spPr>
          <a:xfrm>
            <a:off x="6621673" y="1825625"/>
            <a:ext cx="4282654" cy="4351338"/>
          </a:xfrm>
          <a:prstGeom prst="rect">
            <a:avLst/>
          </a:prstGeom>
          <a:ln>
            <a:noFill/>
          </a:ln>
          <a:effectLst>
            <a:outerShdw blurRad="292100" dist="139700" dir="2700000" algn="tl" rotWithShape="0">
              <a:srgbClr val="333333">
                <a:alpha val="65000"/>
              </a:srgbClr>
            </a:outerShdw>
          </a:effectLst>
        </p:spPr>
      </p:pic>
      <p:sp>
        <p:nvSpPr>
          <p:cNvPr id="5" name="Segnaposto piè di pagina 4">
            <a:extLst>
              <a:ext uri="{FF2B5EF4-FFF2-40B4-BE49-F238E27FC236}">
                <a16:creationId xmlns:a16="http://schemas.microsoft.com/office/drawing/2014/main" id="{7EA44D9F-46F0-8F37-8466-A5ED0F4A6C16}"/>
              </a:ext>
            </a:extLst>
          </p:cNvPr>
          <p:cNvSpPr>
            <a:spLocks noGrp="1"/>
          </p:cNvSpPr>
          <p:nvPr>
            <p:ph type="ftr" sz="quarter" idx="11"/>
          </p:nvPr>
        </p:nvSpPr>
        <p:spPr/>
        <p:txBody>
          <a:bodyPr/>
          <a:lstStyle/>
          <a:p>
            <a:r>
              <a:rPr lang="it-IT" dirty="0"/>
              <a:t>Matteo Francia – University of Bologna</a:t>
            </a:r>
          </a:p>
        </p:txBody>
      </p:sp>
      <p:sp>
        <p:nvSpPr>
          <p:cNvPr id="6" name="Segnaposto numero diapositiva 5">
            <a:extLst>
              <a:ext uri="{FF2B5EF4-FFF2-40B4-BE49-F238E27FC236}">
                <a16:creationId xmlns:a16="http://schemas.microsoft.com/office/drawing/2014/main" id="{3F1C470F-4BE0-FAD6-2D8B-B783155337BE}"/>
              </a:ext>
            </a:extLst>
          </p:cNvPr>
          <p:cNvSpPr>
            <a:spLocks noGrp="1"/>
          </p:cNvSpPr>
          <p:nvPr>
            <p:ph type="sldNum" sz="quarter" idx="12"/>
          </p:nvPr>
        </p:nvSpPr>
        <p:spPr/>
        <p:txBody>
          <a:bodyPr/>
          <a:lstStyle/>
          <a:p>
            <a:fld id="{5DD6F1BA-2510-46FC-9346-AB1F3CA1593B}" type="slidenum">
              <a:rPr lang="it-IT" smtClean="0"/>
              <a:t>183</a:t>
            </a:fld>
            <a:endParaRPr lang="it-IT" dirty="0"/>
          </a:p>
        </p:txBody>
      </p:sp>
      <p:sp>
        <p:nvSpPr>
          <p:cNvPr id="7" name="Segnaposto contenuto 6">
            <a:extLst>
              <a:ext uri="{FF2B5EF4-FFF2-40B4-BE49-F238E27FC236}">
                <a16:creationId xmlns:a16="http://schemas.microsoft.com/office/drawing/2014/main" id="{A70B4BF3-0FC9-946A-43CC-6E2FE31081F9}"/>
              </a:ext>
            </a:extLst>
          </p:cNvPr>
          <p:cNvSpPr>
            <a:spLocks noGrp="1"/>
          </p:cNvSpPr>
          <p:nvPr>
            <p:ph idx="13"/>
          </p:nvPr>
        </p:nvSpPr>
        <p:spPr/>
        <p:txBody>
          <a:bodyPr/>
          <a:lstStyle/>
          <a:p>
            <a:r>
              <a:rPr lang="en-US" noProof="0" dirty="0"/>
              <a:t>Last access 2022-08</a:t>
            </a:r>
          </a:p>
        </p:txBody>
      </p:sp>
      <p:pic>
        <p:nvPicPr>
          <p:cNvPr id="12" name="Segnaposto contenuto 11">
            <a:extLst>
              <a:ext uri="{FF2B5EF4-FFF2-40B4-BE49-F238E27FC236}">
                <a16:creationId xmlns:a16="http://schemas.microsoft.com/office/drawing/2014/main" id="{05138254-B625-5A87-E2F0-D44DAB1CB8D2}"/>
              </a:ext>
            </a:extLst>
          </p:cNvPr>
          <p:cNvPicPr>
            <a:picLocks noGrp="1" noChangeAspect="1"/>
          </p:cNvPicPr>
          <p:nvPr>
            <p:ph sz="half" idx="1"/>
          </p:nvPr>
        </p:nvPicPr>
        <p:blipFill>
          <a:blip r:embed="rId3"/>
          <a:stretch>
            <a:fillRect/>
          </a:stretch>
        </p:blipFill>
        <p:spPr>
          <a:xfrm>
            <a:off x="2768566" y="2477215"/>
            <a:ext cx="1320868" cy="304815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305883700"/>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olo 6">
            <a:extLst>
              <a:ext uri="{FF2B5EF4-FFF2-40B4-BE49-F238E27FC236}">
                <a16:creationId xmlns:a16="http://schemas.microsoft.com/office/drawing/2014/main" id="{EE378503-3679-C42B-71B3-89D84977A553}"/>
              </a:ext>
            </a:extLst>
          </p:cNvPr>
          <p:cNvSpPr>
            <a:spLocks noGrp="1"/>
          </p:cNvSpPr>
          <p:nvPr>
            <p:ph type="title"/>
          </p:nvPr>
        </p:nvSpPr>
        <p:spPr/>
        <p:txBody>
          <a:bodyPr/>
          <a:lstStyle/>
          <a:p>
            <a:r>
              <a:rPr lang="en-US" noProof="0" dirty="0"/>
              <a:t>ETL: AWS Glue</a:t>
            </a:r>
          </a:p>
        </p:txBody>
      </p:sp>
      <p:pic>
        <p:nvPicPr>
          <p:cNvPr id="3" name="Segnaposto contenuto 2">
            <a:extLst>
              <a:ext uri="{FF2B5EF4-FFF2-40B4-BE49-F238E27FC236}">
                <a16:creationId xmlns:a16="http://schemas.microsoft.com/office/drawing/2014/main" id="{0AFB314C-3927-A28B-E069-5F5B9F560DD8}"/>
              </a:ext>
            </a:extLst>
          </p:cNvPr>
          <p:cNvPicPr>
            <a:picLocks noGrp="1" noChangeAspect="1"/>
          </p:cNvPicPr>
          <p:nvPr>
            <p:ph sz="half" idx="1"/>
          </p:nvPr>
        </p:nvPicPr>
        <p:blipFill>
          <a:blip r:embed="rId2"/>
          <a:stretch>
            <a:fillRect/>
          </a:stretch>
        </p:blipFill>
        <p:spPr>
          <a:xfrm>
            <a:off x="838200" y="2087581"/>
            <a:ext cx="5181600" cy="3827425"/>
          </a:xfrm>
          <a:prstGeom prst="rect">
            <a:avLst/>
          </a:prstGeom>
          <a:ln>
            <a:noFill/>
          </a:ln>
          <a:effectLst>
            <a:outerShdw blurRad="292100" dist="139700" dir="2700000" algn="tl" rotWithShape="0">
              <a:srgbClr val="333333">
                <a:alpha val="65000"/>
              </a:srgbClr>
            </a:outerShdw>
          </a:effectLst>
        </p:spPr>
      </p:pic>
      <p:pic>
        <p:nvPicPr>
          <p:cNvPr id="12" name="Segnaposto contenuto 11">
            <a:extLst>
              <a:ext uri="{FF2B5EF4-FFF2-40B4-BE49-F238E27FC236}">
                <a16:creationId xmlns:a16="http://schemas.microsoft.com/office/drawing/2014/main" id="{F5903C5D-555E-3735-D0B0-21686AB3C224}"/>
              </a:ext>
            </a:extLst>
          </p:cNvPr>
          <p:cNvPicPr>
            <a:picLocks noGrp="1" noChangeAspect="1"/>
          </p:cNvPicPr>
          <p:nvPr>
            <p:ph sz="half" idx="2"/>
          </p:nvPr>
        </p:nvPicPr>
        <p:blipFill>
          <a:blip r:embed="rId3"/>
          <a:stretch>
            <a:fillRect/>
          </a:stretch>
        </p:blipFill>
        <p:spPr>
          <a:xfrm>
            <a:off x="7153666" y="1825625"/>
            <a:ext cx="3218668" cy="4351338"/>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208C0250-4E78-FE3A-F870-2577D2444827}"/>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B5A52C8A-F044-9151-8A58-53C656E10799}"/>
              </a:ext>
            </a:extLst>
          </p:cNvPr>
          <p:cNvSpPr>
            <a:spLocks noGrp="1"/>
          </p:cNvSpPr>
          <p:nvPr>
            <p:ph type="sldNum" sz="quarter" idx="12"/>
          </p:nvPr>
        </p:nvSpPr>
        <p:spPr/>
        <p:txBody>
          <a:bodyPr/>
          <a:lstStyle/>
          <a:p>
            <a:fld id="{5DD6F1BA-2510-46FC-9346-AB1F3CA1593B}" type="slidenum">
              <a:rPr lang="it-IT" smtClean="0"/>
              <a:t>184</a:t>
            </a:fld>
            <a:endParaRPr lang="it-IT" dirty="0"/>
          </a:p>
        </p:txBody>
      </p:sp>
      <p:sp>
        <p:nvSpPr>
          <p:cNvPr id="10" name="Segnaposto contenuto 9">
            <a:extLst>
              <a:ext uri="{FF2B5EF4-FFF2-40B4-BE49-F238E27FC236}">
                <a16:creationId xmlns:a16="http://schemas.microsoft.com/office/drawing/2014/main" id="{48E3B31C-6DBD-493D-D468-952E850DF7B4}"/>
              </a:ext>
            </a:extLst>
          </p:cNvPr>
          <p:cNvSpPr>
            <a:spLocks noGrp="1"/>
          </p:cNvSpPr>
          <p:nvPr>
            <p:ph idx="13"/>
          </p:nvPr>
        </p:nvSpPr>
        <p:spPr/>
        <p:txBody>
          <a:bodyPr/>
          <a:lstStyle/>
          <a:p>
            <a:r>
              <a:rPr lang="en-US" noProof="0" dirty="0"/>
              <a:t>Last access 2022-08</a:t>
            </a:r>
          </a:p>
        </p:txBody>
      </p:sp>
      <p:sp>
        <p:nvSpPr>
          <p:cNvPr id="6" name="Rettangolo 5">
            <a:extLst>
              <a:ext uri="{FF2B5EF4-FFF2-40B4-BE49-F238E27FC236}">
                <a16:creationId xmlns:a16="http://schemas.microsoft.com/office/drawing/2014/main" id="{FDD45966-3B64-B831-6A65-91F7756E2E0B}"/>
              </a:ext>
            </a:extLst>
          </p:cNvPr>
          <p:cNvSpPr/>
          <p:nvPr/>
        </p:nvSpPr>
        <p:spPr>
          <a:xfrm>
            <a:off x="7960112" y="1825625"/>
            <a:ext cx="1605776" cy="486395"/>
          </a:xfrm>
          <a:prstGeom prst="rect">
            <a:avLst/>
          </a:prstGeom>
          <a:solidFill>
            <a:srgbClr val="FFC00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 name="Immagine 1">
            <a:extLst>
              <a:ext uri="{FF2B5EF4-FFF2-40B4-BE49-F238E27FC236}">
                <a16:creationId xmlns:a16="http://schemas.microsoft.com/office/drawing/2014/main" id="{8E8CE6C2-EB50-2180-0A88-C4E0FFCBE84B}"/>
              </a:ext>
            </a:extLst>
          </p:cNvPr>
          <p:cNvPicPr>
            <a:picLocks noChangeAspect="1"/>
          </p:cNvPicPr>
          <p:nvPr/>
        </p:nvPicPr>
        <p:blipFill>
          <a:blip r:embed="rId4"/>
          <a:stretch>
            <a:fillRect/>
          </a:stretch>
        </p:blipFill>
        <p:spPr>
          <a:xfrm>
            <a:off x="8737600" y="5703658"/>
            <a:ext cx="1634734" cy="473305"/>
          </a:xfrm>
          <a:prstGeom prst="rect">
            <a:avLst/>
          </a:prstGeom>
        </p:spPr>
      </p:pic>
      <p:pic>
        <p:nvPicPr>
          <p:cNvPr id="8" name="Immagine 7">
            <a:extLst>
              <a:ext uri="{FF2B5EF4-FFF2-40B4-BE49-F238E27FC236}">
                <a16:creationId xmlns:a16="http://schemas.microsoft.com/office/drawing/2014/main" id="{F6A6B790-AC2F-520E-6860-3581AFF15A54}"/>
              </a:ext>
            </a:extLst>
          </p:cNvPr>
          <p:cNvPicPr>
            <a:picLocks noChangeAspect="1"/>
          </p:cNvPicPr>
          <p:nvPr/>
        </p:nvPicPr>
        <p:blipFill>
          <a:blip r:embed="rId4"/>
          <a:stretch>
            <a:fillRect/>
          </a:stretch>
        </p:blipFill>
        <p:spPr>
          <a:xfrm>
            <a:off x="8686800" y="5293408"/>
            <a:ext cx="1634734" cy="473305"/>
          </a:xfrm>
          <a:prstGeom prst="rect">
            <a:avLst/>
          </a:prstGeom>
        </p:spPr>
      </p:pic>
      <p:pic>
        <p:nvPicPr>
          <p:cNvPr id="9" name="Immagine 8">
            <a:extLst>
              <a:ext uri="{FF2B5EF4-FFF2-40B4-BE49-F238E27FC236}">
                <a16:creationId xmlns:a16="http://schemas.microsoft.com/office/drawing/2014/main" id="{362901E7-D964-54DF-02E4-A27C380293DD}"/>
              </a:ext>
            </a:extLst>
          </p:cNvPr>
          <p:cNvPicPr>
            <a:picLocks noChangeAspect="1"/>
          </p:cNvPicPr>
          <p:nvPr/>
        </p:nvPicPr>
        <p:blipFill>
          <a:blip r:embed="rId4"/>
          <a:stretch>
            <a:fillRect/>
          </a:stretch>
        </p:blipFill>
        <p:spPr>
          <a:xfrm>
            <a:off x="8737600" y="5148311"/>
            <a:ext cx="1634734" cy="473305"/>
          </a:xfrm>
          <a:prstGeom prst="rect">
            <a:avLst/>
          </a:prstGeom>
        </p:spPr>
      </p:pic>
    </p:spTree>
    <p:extLst>
      <p:ext uri="{BB962C8B-B14F-4D97-AF65-F5344CB8AC3E}">
        <p14:creationId xmlns:p14="http://schemas.microsoft.com/office/powerpoint/2010/main" val="4226259086"/>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olo 6">
            <a:extLst>
              <a:ext uri="{FF2B5EF4-FFF2-40B4-BE49-F238E27FC236}">
                <a16:creationId xmlns:a16="http://schemas.microsoft.com/office/drawing/2014/main" id="{EE378503-3679-C42B-71B3-89D84977A553}"/>
              </a:ext>
            </a:extLst>
          </p:cNvPr>
          <p:cNvSpPr>
            <a:spLocks noGrp="1"/>
          </p:cNvSpPr>
          <p:nvPr>
            <p:ph type="title"/>
          </p:nvPr>
        </p:nvSpPr>
        <p:spPr/>
        <p:txBody>
          <a:bodyPr/>
          <a:lstStyle/>
          <a:p>
            <a:r>
              <a:rPr lang="en-US" noProof="0" dirty="0"/>
              <a:t>ETL: AWS Glue</a:t>
            </a:r>
          </a:p>
        </p:txBody>
      </p:sp>
      <p:pic>
        <p:nvPicPr>
          <p:cNvPr id="12" name="Segnaposto contenuto 11">
            <a:extLst>
              <a:ext uri="{FF2B5EF4-FFF2-40B4-BE49-F238E27FC236}">
                <a16:creationId xmlns:a16="http://schemas.microsoft.com/office/drawing/2014/main" id="{F5903C5D-555E-3735-D0B0-21686AB3C224}"/>
              </a:ext>
            </a:extLst>
          </p:cNvPr>
          <p:cNvPicPr>
            <a:picLocks noGrp="1" noChangeAspect="1"/>
          </p:cNvPicPr>
          <p:nvPr>
            <p:ph sz="half" idx="2"/>
          </p:nvPr>
        </p:nvPicPr>
        <p:blipFill>
          <a:blip r:embed="rId2"/>
          <a:stretch>
            <a:fillRect/>
          </a:stretch>
        </p:blipFill>
        <p:spPr>
          <a:xfrm>
            <a:off x="7153666" y="1825625"/>
            <a:ext cx="3218668" cy="4351338"/>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208C0250-4E78-FE3A-F870-2577D2444827}"/>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B5A52C8A-F044-9151-8A58-53C656E10799}"/>
              </a:ext>
            </a:extLst>
          </p:cNvPr>
          <p:cNvSpPr>
            <a:spLocks noGrp="1"/>
          </p:cNvSpPr>
          <p:nvPr>
            <p:ph type="sldNum" sz="quarter" idx="12"/>
          </p:nvPr>
        </p:nvSpPr>
        <p:spPr/>
        <p:txBody>
          <a:bodyPr/>
          <a:lstStyle/>
          <a:p>
            <a:fld id="{5DD6F1BA-2510-46FC-9346-AB1F3CA1593B}" type="slidenum">
              <a:rPr lang="it-IT" smtClean="0"/>
              <a:t>185</a:t>
            </a:fld>
            <a:endParaRPr lang="it-IT" dirty="0"/>
          </a:p>
        </p:txBody>
      </p:sp>
      <p:sp>
        <p:nvSpPr>
          <p:cNvPr id="10" name="Segnaposto contenuto 9">
            <a:extLst>
              <a:ext uri="{FF2B5EF4-FFF2-40B4-BE49-F238E27FC236}">
                <a16:creationId xmlns:a16="http://schemas.microsoft.com/office/drawing/2014/main" id="{48E3B31C-6DBD-493D-D468-952E850DF7B4}"/>
              </a:ext>
            </a:extLst>
          </p:cNvPr>
          <p:cNvSpPr>
            <a:spLocks noGrp="1"/>
          </p:cNvSpPr>
          <p:nvPr>
            <p:ph idx="13"/>
          </p:nvPr>
        </p:nvSpPr>
        <p:spPr/>
        <p:txBody>
          <a:bodyPr/>
          <a:lstStyle/>
          <a:p>
            <a:r>
              <a:rPr lang="en-US" noProof="0" dirty="0"/>
              <a:t>Last access 2022-08</a:t>
            </a:r>
          </a:p>
        </p:txBody>
      </p:sp>
      <p:sp>
        <p:nvSpPr>
          <p:cNvPr id="6" name="Rettangolo 5">
            <a:extLst>
              <a:ext uri="{FF2B5EF4-FFF2-40B4-BE49-F238E27FC236}">
                <a16:creationId xmlns:a16="http://schemas.microsoft.com/office/drawing/2014/main" id="{FDD45966-3B64-B831-6A65-91F7756E2E0B}"/>
              </a:ext>
            </a:extLst>
          </p:cNvPr>
          <p:cNvSpPr/>
          <p:nvPr/>
        </p:nvSpPr>
        <p:spPr>
          <a:xfrm>
            <a:off x="7960112" y="2785421"/>
            <a:ext cx="1605776" cy="486395"/>
          </a:xfrm>
          <a:prstGeom prst="rect">
            <a:avLst/>
          </a:prstGeom>
          <a:solidFill>
            <a:srgbClr val="FFC00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Segnaposto contenuto 10">
            <a:extLst>
              <a:ext uri="{FF2B5EF4-FFF2-40B4-BE49-F238E27FC236}">
                <a16:creationId xmlns:a16="http://schemas.microsoft.com/office/drawing/2014/main" id="{7A32FF2D-CCF6-6408-008E-D7ECAFC7BB61}"/>
              </a:ext>
            </a:extLst>
          </p:cNvPr>
          <p:cNvPicPr>
            <a:picLocks noGrp="1" noChangeAspect="1"/>
          </p:cNvPicPr>
          <p:nvPr>
            <p:ph sz="half" idx="1"/>
          </p:nvPr>
        </p:nvPicPr>
        <p:blipFill>
          <a:blip r:embed="rId3"/>
          <a:stretch>
            <a:fillRect/>
          </a:stretch>
        </p:blipFill>
        <p:spPr>
          <a:xfrm>
            <a:off x="838200" y="2717523"/>
            <a:ext cx="5181600" cy="2567542"/>
          </a:xfrm>
          <a:prstGeom prst="rect">
            <a:avLst/>
          </a:prstGeom>
          <a:ln>
            <a:noFill/>
          </a:ln>
          <a:effectLst>
            <a:outerShdw blurRad="292100" dist="139700" dir="2700000" algn="tl" rotWithShape="0">
              <a:srgbClr val="333333">
                <a:alpha val="65000"/>
              </a:srgbClr>
            </a:outerShdw>
          </a:effectLst>
        </p:spPr>
      </p:pic>
      <p:pic>
        <p:nvPicPr>
          <p:cNvPr id="3" name="Immagine 2">
            <a:extLst>
              <a:ext uri="{FF2B5EF4-FFF2-40B4-BE49-F238E27FC236}">
                <a16:creationId xmlns:a16="http://schemas.microsoft.com/office/drawing/2014/main" id="{78383801-73E3-0E50-A7FD-20D0F5D73456}"/>
              </a:ext>
            </a:extLst>
          </p:cNvPr>
          <p:cNvPicPr>
            <a:picLocks noChangeAspect="1"/>
          </p:cNvPicPr>
          <p:nvPr/>
        </p:nvPicPr>
        <p:blipFill>
          <a:blip r:embed="rId4"/>
          <a:stretch>
            <a:fillRect/>
          </a:stretch>
        </p:blipFill>
        <p:spPr>
          <a:xfrm>
            <a:off x="8737600" y="5703658"/>
            <a:ext cx="1634734" cy="473305"/>
          </a:xfrm>
          <a:prstGeom prst="rect">
            <a:avLst/>
          </a:prstGeom>
        </p:spPr>
      </p:pic>
      <p:pic>
        <p:nvPicPr>
          <p:cNvPr id="8" name="Immagine 7">
            <a:extLst>
              <a:ext uri="{FF2B5EF4-FFF2-40B4-BE49-F238E27FC236}">
                <a16:creationId xmlns:a16="http://schemas.microsoft.com/office/drawing/2014/main" id="{253A1D36-8386-40EF-CD9A-8EA3CBFBEE05}"/>
              </a:ext>
            </a:extLst>
          </p:cNvPr>
          <p:cNvPicPr>
            <a:picLocks noChangeAspect="1"/>
          </p:cNvPicPr>
          <p:nvPr/>
        </p:nvPicPr>
        <p:blipFill>
          <a:blip r:embed="rId4"/>
          <a:stretch>
            <a:fillRect/>
          </a:stretch>
        </p:blipFill>
        <p:spPr>
          <a:xfrm>
            <a:off x="8686800" y="5293408"/>
            <a:ext cx="1634734" cy="473305"/>
          </a:xfrm>
          <a:prstGeom prst="rect">
            <a:avLst/>
          </a:prstGeom>
        </p:spPr>
      </p:pic>
      <p:pic>
        <p:nvPicPr>
          <p:cNvPr id="9" name="Immagine 8">
            <a:extLst>
              <a:ext uri="{FF2B5EF4-FFF2-40B4-BE49-F238E27FC236}">
                <a16:creationId xmlns:a16="http://schemas.microsoft.com/office/drawing/2014/main" id="{338B948B-4E39-D583-CD6F-29BF4390CEDD}"/>
              </a:ext>
            </a:extLst>
          </p:cNvPr>
          <p:cNvPicPr>
            <a:picLocks noChangeAspect="1"/>
          </p:cNvPicPr>
          <p:nvPr/>
        </p:nvPicPr>
        <p:blipFill>
          <a:blip r:embed="rId4"/>
          <a:stretch>
            <a:fillRect/>
          </a:stretch>
        </p:blipFill>
        <p:spPr>
          <a:xfrm>
            <a:off x="8737600" y="5148311"/>
            <a:ext cx="1634734" cy="473305"/>
          </a:xfrm>
          <a:prstGeom prst="rect">
            <a:avLst/>
          </a:prstGeom>
        </p:spPr>
      </p:pic>
    </p:spTree>
    <p:extLst>
      <p:ext uri="{BB962C8B-B14F-4D97-AF65-F5344CB8AC3E}">
        <p14:creationId xmlns:p14="http://schemas.microsoft.com/office/powerpoint/2010/main" val="2620077237"/>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olo 6">
            <a:extLst>
              <a:ext uri="{FF2B5EF4-FFF2-40B4-BE49-F238E27FC236}">
                <a16:creationId xmlns:a16="http://schemas.microsoft.com/office/drawing/2014/main" id="{EE378503-3679-C42B-71B3-89D84977A553}"/>
              </a:ext>
            </a:extLst>
          </p:cNvPr>
          <p:cNvSpPr>
            <a:spLocks noGrp="1"/>
          </p:cNvSpPr>
          <p:nvPr>
            <p:ph type="title"/>
          </p:nvPr>
        </p:nvSpPr>
        <p:spPr/>
        <p:txBody>
          <a:bodyPr/>
          <a:lstStyle/>
          <a:p>
            <a:r>
              <a:rPr lang="en-US" noProof="0" dirty="0"/>
              <a:t>ETL: AWS Glue</a:t>
            </a:r>
          </a:p>
        </p:txBody>
      </p:sp>
      <p:pic>
        <p:nvPicPr>
          <p:cNvPr id="23" name="Segnaposto contenuto 22">
            <a:extLst>
              <a:ext uri="{FF2B5EF4-FFF2-40B4-BE49-F238E27FC236}">
                <a16:creationId xmlns:a16="http://schemas.microsoft.com/office/drawing/2014/main" id="{CCFA5850-7815-EBFA-DA3B-825537E370EB}"/>
              </a:ext>
            </a:extLst>
          </p:cNvPr>
          <p:cNvPicPr>
            <a:picLocks noGrp="1" noChangeAspect="1"/>
          </p:cNvPicPr>
          <p:nvPr>
            <p:ph sz="half" idx="1"/>
          </p:nvPr>
        </p:nvPicPr>
        <p:blipFill>
          <a:blip r:embed="rId2"/>
          <a:stretch>
            <a:fillRect/>
          </a:stretch>
        </p:blipFill>
        <p:spPr>
          <a:xfrm>
            <a:off x="838200" y="2804308"/>
            <a:ext cx="5181600" cy="2393972"/>
          </a:xfrm>
          <a:prstGeom prst="rect">
            <a:avLst/>
          </a:prstGeom>
          <a:ln>
            <a:noFill/>
          </a:ln>
          <a:effectLst>
            <a:outerShdw blurRad="292100" dist="139700" dir="2700000" algn="tl" rotWithShape="0">
              <a:srgbClr val="333333">
                <a:alpha val="65000"/>
              </a:srgbClr>
            </a:outerShdw>
          </a:effectLst>
        </p:spPr>
      </p:pic>
      <p:pic>
        <p:nvPicPr>
          <p:cNvPr id="12" name="Segnaposto contenuto 11">
            <a:extLst>
              <a:ext uri="{FF2B5EF4-FFF2-40B4-BE49-F238E27FC236}">
                <a16:creationId xmlns:a16="http://schemas.microsoft.com/office/drawing/2014/main" id="{F5903C5D-555E-3735-D0B0-21686AB3C224}"/>
              </a:ext>
            </a:extLst>
          </p:cNvPr>
          <p:cNvPicPr>
            <a:picLocks noGrp="1" noChangeAspect="1"/>
          </p:cNvPicPr>
          <p:nvPr>
            <p:ph sz="half" idx="2"/>
          </p:nvPr>
        </p:nvPicPr>
        <p:blipFill>
          <a:blip r:embed="rId3"/>
          <a:stretch>
            <a:fillRect/>
          </a:stretch>
        </p:blipFill>
        <p:spPr>
          <a:xfrm>
            <a:off x="7153666" y="1825625"/>
            <a:ext cx="3218668" cy="4351338"/>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208C0250-4E78-FE3A-F870-2577D2444827}"/>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B5A52C8A-F044-9151-8A58-53C656E10799}"/>
              </a:ext>
            </a:extLst>
          </p:cNvPr>
          <p:cNvSpPr>
            <a:spLocks noGrp="1"/>
          </p:cNvSpPr>
          <p:nvPr>
            <p:ph type="sldNum" sz="quarter" idx="12"/>
          </p:nvPr>
        </p:nvSpPr>
        <p:spPr/>
        <p:txBody>
          <a:bodyPr/>
          <a:lstStyle/>
          <a:p>
            <a:fld id="{5DD6F1BA-2510-46FC-9346-AB1F3CA1593B}" type="slidenum">
              <a:rPr lang="it-IT" smtClean="0"/>
              <a:t>186</a:t>
            </a:fld>
            <a:endParaRPr lang="it-IT" dirty="0"/>
          </a:p>
        </p:txBody>
      </p:sp>
      <p:sp>
        <p:nvSpPr>
          <p:cNvPr id="3" name="Segnaposto contenuto 2">
            <a:extLst>
              <a:ext uri="{FF2B5EF4-FFF2-40B4-BE49-F238E27FC236}">
                <a16:creationId xmlns:a16="http://schemas.microsoft.com/office/drawing/2014/main" id="{79615B30-20A0-CD74-3DBD-F4D553676580}"/>
              </a:ext>
            </a:extLst>
          </p:cNvPr>
          <p:cNvSpPr>
            <a:spLocks noGrp="1"/>
          </p:cNvSpPr>
          <p:nvPr>
            <p:ph idx="13"/>
          </p:nvPr>
        </p:nvSpPr>
        <p:spPr/>
        <p:txBody>
          <a:bodyPr/>
          <a:lstStyle/>
          <a:p>
            <a:r>
              <a:rPr lang="en-US" noProof="0" dirty="0"/>
              <a:t>Last access 2022-08</a:t>
            </a:r>
          </a:p>
        </p:txBody>
      </p:sp>
      <p:sp>
        <p:nvSpPr>
          <p:cNvPr id="2" name="Rettangolo 1">
            <a:extLst>
              <a:ext uri="{FF2B5EF4-FFF2-40B4-BE49-F238E27FC236}">
                <a16:creationId xmlns:a16="http://schemas.microsoft.com/office/drawing/2014/main" id="{CA1E2229-25F4-85D5-9F71-3F8AB6F46ABF}"/>
              </a:ext>
            </a:extLst>
          </p:cNvPr>
          <p:cNvSpPr/>
          <p:nvPr/>
        </p:nvSpPr>
        <p:spPr>
          <a:xfrm>
            <a:off x="7960112" y="3745217"/>
            <a:ext cx="1605776" cy="486395"/>
          </a:xfrm>
          <a:prstGeom prst="rect">
            <a:avLst/>
          </a:prstGeom>
          <a:solidFill>
            <a:srgbClr val="FFC00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Immagine 5">
            <a:extLst>
              <a:ext uri="{FF2B5EF4-FFF2-40B4-BE49-F238E27FC236}">
                <a16:creationId xmlns:a16="http://schemas.microsoft.com/office/drawing/2014/main" id="{7B44F826-F570-13FE-40B5-F88D56D6D0D3}"/>
              </a:ext>
            </a:extLst>
          </p:cNvPr>
          <p:cNvPicPr>
            <a:picLocks noChangeAspect="1"/>
          </p:cNvPicPr>
          <p:nvPr/>
        </p:nvPicPr>
        <p:blipFill>
          <a:blip r:embed="rId4"/>
          <a:stretch>
            <a:fillRect/>
          </a:stretch>
        </p:blipFill>
        <p:spPr>
          <a:xfrm>
            <a:off x="8737600" y="5703658"/>
            <a:ext cx="1634734" cy="473305"/>
          </a:xfrm>
          <a:prstGeom prst="rect">
            <a:avLst/>
          </a:prstGeom>
        </p:spPr>
      </p:pic>
      <p:pic>
        <p:nvPicPr>
          <p:cNvPr id="8" name="Immagine 7">
            <a:extLst>
              <a:ext uri="{FF2B5EF4-FFF2-40B4-BE49-F238E27FC236}">
                <a16:creationId xmlns:a16="http://schemas.microsoft.com/office/drawing/2014/main" id="{98A91EA8-89EE-DCD7-D82C-FC0A08A44A19}"/>
              </a:ext>
            </a:extLst>
          </p:cNvPr>
          <p:cNvPicPr>
            <a:picLocks noChangeAspect="1"/>
          </p:cNvPicPr>
          <p:nvPr/>
        </p:nvPicPr>
        <p:blipFill>
          <a:blip r:embed="rId4"/>
          <a:stretch>
            <a:fillRect/>
          </a:stretch>
        </p:blipFill>
        <p:spPr>
          <a:xfrm>
            <a:off x="8686800" y="5293408"/>
            <a:ext cx="1634734" cy="473305"/>
          </a:xfrm>
          <a:prstGeom prst="rect">
            <a:avLst/>
          </a:prstGeom>
        </p:spPr>
      </p:pic>
      <p:pic>
        <p:nvPicPr>
          <p:cNvPr id="9" name="Immagine 8">
            <a:extLst>
              <a:ext uri="{FF2B5EF4-FFF2-40B4-BE49-F238E27FC236}">
                <a16:creationId xmlns:a16="http://schemas.microsoft.com/office/drawing/2014/main" id="{ED0F13CF-2019-1CA1-AFED-6BFF19FF51F9}"/>
              </a:ext>
            </a:extLst>
          </p:cNvPr>
          <p:cNvPicPr>
            <a:picLocks noChangeAspect="1"/>
          </p:cNvPicPr>
          <p:nvPr/>
        </p:nvPicPr>
        <p:blipFill>
          <a:blip r:embed="rId4"/>
          <a:stretch>
            <a:fillRect/>
          </a:stretch>
        </p:blipFill>
        <p:spPr>
          <a:xfrm>
            <a:off x="8737600" y="5148311"/>
            <a:ext cx="1634734" cy="473305"/>
          </a:xfrm>
          <a:prstGeom prst="rect">
            <a:avLst/>
          </a:prstGeom>
        </p:spPr>
      </p:pic>
    </p:spTree>
    <p:extLst>
      <p:ext uri="{BB962C8B-B14F-4D97-AF65-F5344CB8AC3E}">
        <p14:creationId xmlns:p14="http://schemas.microsoft.com/office/powerpoint/2010/main" val="502658961"/>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olo 6">
            <a:extLst>
              <a:ext uri="{FF2B5EF4-FFF2-40B4-BE49-F238E27FC236}">
                <a16:creationId xmlns:a16="http://schemas.microsoft.com/office/drawing/2014/main" id="{EE378503-3679-C42B-71B3-89D84977A553}"/>
              </a:ext>
            </a:extLst>
          </p:cNvPr>
          <p:cNvSpPr>
            <a:spLocks noGrp="1"/>
          </p:cNvSpPr>
          <p:nvPr>
            <p:ph type="title"/>
          </p:nvPr>
        </p:nvSpPr>
        <p:spPr/>
        <p:txBody>
          <a:bodyPr/>
          <a:lstStyle/>
          <a:p>
            <a:r>
              <a:rPr lang="en-US" noProof="0" dirty="0"/>
              <a:t>ETL: AWS Glue</a:t>
            </a:r>
          </a:p>
        </p:txBody>
      </p:sp>
      <p:pic>
        <p:nvPicPr>
          <p:cNvPr id="12" name="Segnaposto contenuto 11">
            <a:extLst>
              <a:ext uri="{FF2B5EF4-FFF2-40B4-BE49-F238E27FC236}">
                <a16:creationId xmlns:a16="http://schemas.microsoft.com/office/drawing/2014/main" id="{F5903C5D-555E-3735-D0B0-21686AB3C224}"/>
              </a:ext>
            </a:extLst>
          </p:cNvPr>
          <p:cNvPicPr>
            <a:picLocks noGrp="1" noChangeAspect="1"/>
          </p:cNvPicPr>
          <p:nvPr>
            <p:ph sz="half" idx="2"/>
          </p:nvPr>
        </p:nvPicPr>
        <p:blipFill>
          <a:blip r:embed="rId2"/>
          <a:stretch>
            <a:fillRect/>
          </a:stretch>
        </p:blipFill>
        <p:spPr>
          <a:xfrm>
            <a:off x="7153666" y="1825625"/>
            <a:ext cx="3218668" cy="4351338"/>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208C0250-4E78-FE3A-F870-2577D2444827}"/>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B5A52C8A-F044-9151-8A58-53C656E10799}"/>
              </a:ext>
            </a:extLst>
          </p:cNvPr>
          <p:cNvSpPr>
            <a:spLocks noGrp="1"/>
          </p:cNvSpPr>
          <p:nvPr>
            <p:ph type="sldNum" sz="quarter" idx="12"/>
          </p:nvPr>
        </p:nvSpPr>
        <p:spPr/>
        <p:txBody>
          <a:bodyPr/>
          <a:lstStyle/>
          <a:p>
            <a:fld id="{5DD6F1BA-2510-46FC-9346-AB1F3CA1593B}" type="slidenum">
              <a:rPr lang="it-IT" smtClean="0"/>
              <a:t>187</a:t>
            </a:fld>
            <a:endParaRPr lang="it-IT" dirty="0"/>
          </a:p>
        </p:txBody>
      </p:sp>
      <p:sp>
        <p:nvSpPr>
          <p:cNvPr id="10" name="Segnaposto contenuto 9">
            <a:extLst>
              <a:ext uri="{FF2B5EF4-FFF2-40B4-BE49-F238E27FC236}">
                <a16:creationId xmlns:a16="http://schemas.microsoft.com/office/drawing/2014/main" id="{48E3B31C-6DBD-493D-D468-952E850DF7B4}"/>
              </a:ext>
            </a:extLst>
          </p:cNvPr>
          <p:cNvSpPr>
            <a:spLocks noGrp="1"/>
          </p:cNvSpPr>
          <p:nvPr>
            <p:ph idx="13"/>
          </p:nvPr>
        </p:nvSpPr>
        <p:spPr>
          <a:xfrm>
            <a:off x="838200" y="5298563"/>
            <a:ext cx="10515600" cy="365125"/>
          </a:xfrm>
        </p:spPr>
        <p:txBody>
          <a:bodyPr/>
          <a:lstStyle/>
          <a:p>
            <a:r>
              <a:rPr lang="en-US" noProof="0" dirty="0">
                <a:solidFill>
                  <a:srgbClr val="0070C0"/>
                </a:solidFill>
                <a:latin typeface="Consolas" panose="020B0609020204030204" pitchFamily="49" charset="0"/>
              </a:rPr>
              <a:t>select</a:t>
            </a:r>
            <a:r>
              <a:rPr lang="en-US" noProof="0" dirty="0">
                <a:latin typeface="Consolas" panose="020B0609020204030204" pitchFamily="49" charset="0"/>
              </a:rPr>
              <a:t> date_format(timestamp, 'yyyy-MM-dd HH') </a:t>
            </a:r>
            <a:r>
              <a:rPr lang="en-US" noProof="0" dirty="0">
                <a:solidFill>
                  <a:srgbClr val="0070C0"/>
                </a:solidFill>
                <a:latin typeface="Consolas" panose="020B0609020204030204" pitchFamily="49" charset="0"/>
              </a:rPr>
              <a:t>as</a:t>
            </a:r>
            <a:r>
              <a:rPr lang="en-US" noProof="0" dirty="0">
                <a:latin typeface="Consolas" panose="020B0609020204030204" pitchFamily="49" charset="0"/>
              </a:rPr>
              <a:t> hour, </a:t>
            </a:r>
            <a:br>
              <a:rPr lang="en-US" noProof="0" dirty="0">
                <a:latin typeface="Consolas" panose="020B0609020204030204" pitchFamily="49" charset="0"/>
              </a:rPr>
            </a:br>
            <a:r>
              <a:rPr lang="en-US" noProof="0" dirty="0">
                <a:latin typeface="Consolas" panose="020B0609020204030204" pitchFamily="49" charset="0"/>
              </a:rPr>
              <a:t>       date_format(timestamp, 'yyyy') </a:t>
            </a:r>
            <a:r>
              <a:rPr lang="en-US" noProof="0" dirty="0">
                <a:solidFill>
                  <a:srgbClr val="0070C0"/>
                </a:solidFill>
                <a:latin typeface="Consolas" panose="020B0609020204030204" pitchFamily="49" charset="0"/>
              </a:rPr>
              <a:t>as</a:t>
            </a:r>
            <a:r>
              <a:rPr lang="en-US" noProof="0" dirty="0">
                <a:latin typeface="Consolas" panose="020B0609020204030204" pitchFamily="49" charset="0"/>
              </a:rPr>
              <a:t> year,</a:t>
            </a:r>
            <a:br>
              <a:rPr lang="en-US" noProof="0" dirty="0">
                <a:latin typeface="Consolas" panose="020B0609020204030204" pitchFamily="49" charset="0"/>
              </a:rPr>
            </a:br>
            <a:r>
              <a:rPr lang="en-US" noProof="0" dirty="0">
                <a:latin typeface="Consolas" panose="020B0609020204030204" pitchFamily="49" charset="0"/>
              </a:rPr>
              <a:t>       date_format(timestamp, 'yyyy-MM') </a:t>
            </a:r>
            <a:r>
              <a:rPr lang="en-US" noProof="0" dirty="0">
                <a:solidFill>
                  <a:srgbClr val="0070C0"/>
                </a:solidFill>
                <a:latin typeface="Consolas" panose="020B0609020204030204" pitchFamily="49" charset="0"/>
              </a:rPr>
              <a:t>as</a:t>
            </a:r>
            <a:r>
              <a:rPr lang="en-US" noProof="0" dirty="0">
                <a:latin typeface="Consolas" panose="020B0609020204030204" pitchFamily="49" charset="0"/>
              </a:rPr>
              <a:t> month,</a:t>
            </a:r>
            <a:br>
              <a:rPr lang="en-US" noProof="0" dirty="0">
                <a:latin typeface="Consolas" panose="020B0609020204030204" pitchFamily="49" charset="0"/>
              </a:rPr>
            </a:br>
            <a:r>
              <a:rPr lang="en-US" noProof="0" dirty="0">
                <a:latin typeface="Consolas" panose="020B0609020204030204" pitchFamily="49" charset="0"/>
              </a:rPr>
              <a:t>       date_format(timestamp, 'yyyy-MM-dd') </a:t>
            </a:r>
            <a:r>
              <a:rPr lang="en-US" noProof="0" dirty="0">
                <a:solidFill>
                  <a:srgbClr val="0070C0"/>
                </a:solidFill>
                <a:latin typeface="Consolas" panose="020B0609020204030204" pitchFamily="49" charset="0"/>
              </a:rPr>
              <a:t>as</a:t>
            </a:r>
            <a:r>
              <a:rPr lang="en-US" noProof="0" dirty="0">
                <a:latin typeface="Consolas" panose="020B0609020204030204" pitchFamily="49" charset="0"/>
              </a:rPr>
              <a:t> date,</a:t>
            </a:r>
            <a:br>
              <a:rPr lang="en-US" noProof="0" dirty="0">
                <a:latin typeface="Consolas" panose="020B0609020204030204" pitchFamily="49" charset="0"/>
              </a:rPr>
            </a:br>
            <a:r>
              <a:rPr lang="en-US" noProof="0" dirty="0">
                <a:latin typeface="Consolas" panose="020B0609020204030204" pitchFamily="49" charset="0"/>
              </a:rPr>
              <a:t>       concat('(', xx, ', ', yy, ')') </a:t>
            </a:r>
            <a:r>
              <a:rPr lang="en-US" noProof="0" dirty="0">
                <a:solidFill>
                  <a:srgbClr val="0070C0"/>
                </a:solidFill>
                <a:latin typeface="Consolas" panose="020B0609020204030204" pitchFamily="49" charset="0"/>
              </a:rPr>
              <a:t>as</a:t>
            </a:r>
            <a:r>
              <a:rPr lang="en-US" noProof="0" dirty="0">
                <a:latin typeface="Consolas" panose="020B0609020204030204" pitchFamily="49" charset="0"/>
              </a:rPr>
              <a:t> sensor,</a:t>
            </a:r>
            <a:br>
              <a:rPr lang="en-US" noProof="0" dirty="0">
                <a:latin typeface="Consolas" panose="020B0609020204030204" pitchFamily="49" charset="0"/>
              </a:rPr>
            </a:br>
            <a:r>
              <a:rPr lang="en-US" noProof="0" dirty="0">
                <a:latin typeface="Consolas" panose="020B0609020204030204" pitchFamily="49" charset="0"/>
              </a:rPr>
              <a:t>       xx </a:t>
            </a:r>
            <a:r>
              <a:rPr lang="en-US" noProof="0" dirty="0">
                <a:solidFill>
                  <a:srgbClr val="0070C0"/>
                </a:solidFill>
                <a:latin typeface="Consolas" panose="020B0609020204030204" pitchFamily="49" charset="0"/>
              </a:rPr>
              <a:t>as</a:t>
            </a:r>
            <a:r>
              <a:rPr lang="en-US" noProof="0" dirty="0">
                <a:latin typeface="Consolas" panose="020B0609020204030204" pitchFamily="49" charset="0"/>
              </a:rPr>
              <a:t> dist, yy </a:t>
            </a:r>
            <a:r>
              <a:rPr lang="en-US" noProof="0" dirty="0">
                <a:solidFill>
                  <a:srgbClr val="0070C0"/>
                </a:solidFill>
                <a:latin typeface="Consolas" panose="020B0609020204030204" pitchFamily="49" charset="0"/>
              </a:rPr>
              <a:t>as</a:t>
            </a:r>
            <a:r>
              <a:rPr lang="en-US" noProof="0" dirty="0">
                <a:latin typeface="Consolas" panose="020B0609020204030204" pitchFamily="49" charset="0"/>
              </a:rPr>
              <a:t> depth, value, timestamp</a:t>
            </a:r>
            <a:br>
              <a:rPr lang="en-US" noProof="0" dirty="0">
                <a:latin typeface="Consolas" panose="020B0609020204030204" pitchFamily="49" charset="0"/>
              </a:rPr>
            </a:br>
            <a:r>
              <a:rPr lang="en-US" noProof="0" dirty="0">
                <a:solidFill>
                  <a:srgbClr val="0070C0"/>
                </a:solidFill>
                <a:latin typeface="Consolas" panose="020B0609020204030204" pitchFamily="49" charset="0"/>
              </a:rPr>
              <a:t>from</a:t>
            </a:r>
            <a:r>
              <a:rPr lang="en-US" noProof="0" dirty="0">
                <a:latin typeface="Consolas" panose="020B0609020204030204" pitchFamily="49" charset="0"/>
              </a:rPr>
              <a:t> (</a:t>
            </a:r>
            <a:br>
              <a:rPr lang="en-US" noProof="0" dirty="0">
                <a:latin typeface="Consolas" panose="020B0609020204030204" pitchFamily="49" charset="0"/>
              </a:rPr>
            </a:br>
            <a:r>
              <a:rPr lang="en-US" noProof="0" dirty="0">
                <a:latin typeface="Consolas" panose="020B0609020204030204" pitchFamily="49" charset="0"/>
              </a:rPr>
              <a:t>     </a:t>
            </a:r>
            <a:r>
              <a:rPr lang="en-US" noProof="0" dirty="0">
                <a:solidFill>
                  <a:srgbClr val="0070C0"/>
                </a:solidFill>
                <a:latin typeface="Consolas" panose="020B0609020204030204" pitchFamily="49" charset="0"/>
              </a:rPr>
              <a:t>select</a:t>
            </a:r>
            <a:r>
              <a:rPr lang="en-US" noProof="0" dirty="0">
                <a:latin typeface="Consolas" panose="020B0609020204030204" pitchFamily="49" charset="0"/>
              </a:rPr>
              <a:t> from_unixtime(</a:t>
            </a:r>
            <a:r>
              <a:rPr lang="en-US" noProof="0" dirty="0">
                <a:solidFill>
                  <a:srgbClr val="0070C0"/>
                </a:solidFill>
                <a:latin typeface="Consolas" panose="020B0609020204030204" pitchFamily="49" charset="0"/>
              </a:rPr>
              <a:t>int</a:t>
            </a:r>
            <a:r>
              <a:rPr lang="en-US" noProof="0" dirty="0">
                <a:latin typeface="Consolas" panose="020B0609020204030204" pitchFamily="49" charset="0"/>
              </a:rPr>
              <a:t>(timestamp / 3600) * 3600) </a:t>
            </a:r>
            <a:r>
              <a:rPr lang="en-US" noProof="0" dirty="0">
                <a:solidFill>
                  <a:srgbClr val="0070C0"/>
                </a:solidFill>
                <a:latin typeface="Consolas" panose="020B0609020204030204" pitchFamily="49" charset="0"/>
              </a:rPr>
              <a:t>as</a:t>
            </a:r>
            <a:r>
              <a:rPr lang="en-US" noProof="0" dirty="0">
                <a:latin typeface="Consolas" panose="020B0609020204030204" pitchFamily="49" charset="0"/>
              </a:rPr>
              <a:t> timestamp,</a:t>
            </a:r>
            <a:br>
              <a:rPr lang="en-US" noProof="0" dirty="0">
                <a:latin typeface="Consolas" panose="020B0609020204030204" pitchFamily="49" charset="0"/>
              </a:rPr>
            </a:br>
            <a:r>
              <a:rPr lang="en-US" noProof="0" dirty="0">
                <a:latin typeface="Consolas" panose="020B0609020204030204" pitchFamily="49" charset="0"/>
              </a:rPr>
              <a:t>            xx, yy, </a:t>
            </a:r>
            <a:r>
              <a:rPr lang="en-US" noProof="0" dirty="0">
                <a:solidFill>
                  <a:srgbClr val="0070C0"/>
                </a:solidFill>
                <a:latin typeface="Consolas" panose="020B0609020204030204" pitchFamily="49" charset="0"/>
              </a:rPr>
              <a:t>avg</a:t>
            </a:r>
            <a:r>
              <a:rPr lang="en-US" noProof="0" dirty="0">
                <a:latin typeface="Consolas" panose="020B0609020204030204" pitchFamily="49" charset="0"/>
              </a:rPr>
              <a:t>(value) </a:t>
            </a:r>
            <a:r>
              <a:rPr lang="en-US" noProof="0" dirty="0">
                <a:solidFill>
                  <a:srgbClr val="0070C0"/>
                </a:solidFill>
                <a:latin typeface="Consolas" panose="020B0609020204030204" pitchFamily="49" charset="0"/>
              </a:rPr>
              <a:t>as</a:t>
            </a:r>
            <a:r>
              <a:rPr lang="en-US" noProof="0" dirty="0">
                <a:latin typeface="Consolas" panose="020B0609020204030204" pitchFamily="49" charset="0"/>
              </a:rPr>
              <a:t> value</a:t>
            </a:r>
            <a:br>
              <a:rPr lang="en-US" noProof="0" dirty="0">
                <a:latin typeface="Consolas" panose="020B0609020204030204" pitchFamily="49" charset="0"/>
              </a:rPr>
            </a:br>
            <a:r>
              <a:rPr lang="en-US" noProof="0" dirty="0">
                <a:latin typeface="Consolas" panose="020B0609020204030204" pitchFamily="49" charset="0"/>
              </a:rPr>
              <a:t>     </a:t>
            </a:r>
            <a:r>
              <a:rPr lang="en-US" noProof="0" dirty="0">
                <a:solidFill>
                  <a:srgbClr val="0070C0"/>
                </a:solidFill>
                <a:latin typeface="Consolas" panose="020B0609020204030204" pitchFamily="49" charset="0"/>
              </a:rPr>
              <a:t>from</a:t>
            </a:r>
            <a:r>
              <a:rPr lang="en-US" noProof="0" dirty="0">
                <a:latin typeface="Consolas" panose="020B0609020204030204" pitchFamily="49" charset="0"/>
              </a:rPr>
              <a:t> myDataSource</a:t>
            </a:r>
            <a:br>
              <a:rPr lang="en-US" noProof="0" dirty="0">
                <a:latin typeface="Consolas" panose="020B0609020204030204" pitchFamily="49" charset="0"/>
              </a:rPr>
            </a:br>
            <a:r>
              <a:rPr lang="en-US" noProof="0" dirty="0">
                <a:solidFill>
                  <a:srgbClr val="0070C0"/>
                </a:solidFill>
                <a:latin typeface="Consolas" panose="020B0609020204030204" pitchFamily="49" charset="0"/>
              </a:rPr>
              <a:t>     group by </a:t>
            </a:r>
            <a:r>
              <a:rPr lang="en-US" noProof="0" dirty="0">
                <a:latin typeface="Consolas" panose="020B0609020204030204" pitchFamily="49" charset="0"/>
              </a:rPr>
              <a:t>xx, yy, </a:t>
            </a:r>
            <a:r>
              <a:rPr lang="en-US" noProof="0" dirty="0">
                <a:solidFill>
                  <a:srgbClr val="0070C0"/>
                </a:solidFill>
                <a:latin typeface="Consolas" panose="020B0609020204030204" pitchFamily="49" charset="0"/>
              </a:rPr>
              <a:t>int</a:t>
            </a:r>
            <a:r>
              <a:rPr lang="en-US" noProof="0" dirty="0">
                <a:latin typeface="Consolas" panose="020B0609020204030204" pitchFamily="49" charset="0"/>
              </a:rPr>
              <a:t>(timestamp / 3600) * 3600</a:t>
            </a:r>
            <a:br>
              <a:rPr lang="en-US" noProof="0" dirty="0">
                <a:latin typeface="Consolas" panose="020B0609020204030204" pitchFamily="49" charset="0"/>
              </a:rPr>
            </a:br>
            <a:r>
              <a:rPr lang="en-US" noProof="0" dirty="0">
                <a:latin typeface="Consolas" panose="020B0609020204030204" pitchFamily="49" charset="0"/>
              </a:rPr>
              <a:t>)</a:t>
            </a:r>
          </a:p>
        </p:txBody>
      </p:sp>
      <p:pic>
        <p:nvPicPr>
          <p:cNvPr id="19" name="Segnaposto contenuto 18">
            <a:extLst>
              <a:ext uri="{FF2B5EF4-FFF2-40B4-BE49-F238E27FC236}">
                <a16:creationId xmlns:a16="http://schemas.microsoft.com/office/drawing/2014/main" id="{E2C5CB2B-B30B-A523-EC16-20757814FF45}"/>
              </a:ext>
            </a:extLst>
          </p:cNvPr>
          <p:cNvPicPr>
            <a:picLocks noGrp="1" noChangeAspect="1"/>
          </p:cNvPicPr>
          <p:nvPr>
            <p:ph sz="half" idx="1"/>
          </p:nvPr>
        </p:nvPicPr>
        <p:blipFill>
          <a:blip r:embed="rId3"/>
          <a:stretch>
            <a:fillRect/>
          </a:stretch>
        </p:blipFill>
        <p:spPr>
          <a:xfrm>
            <a:off x="838200" y="1878366"/>
            <a:ext cx="5181600" cy="1989035"/>
          </a:xfrm>
          <a:prstGeom prst="rect">
            <a:avLst/>
          </a:prstGeom>
          <a:ln>
            <a:noFill/>
          </a:ln>
          <a:effectLst>
            <a:outerShdw blurRad="292100" dist="139700" dir="2700000" algn="tl" rotWithShape="0">
              <a:srgbClr val="333333">
                <a:alpha val="65000"/>
              </a:srgbClr>
            </a:outerShdw>
          </a:effectLst>
        </p:spPr>
      </p:pic>
      <p:pic>
        <p:nvPicPr>
          <p:cNvPr id="2" name="Immagine 1">
            <a:extLst>
              <a:ext uri="{FF2B5EF4-FFF2-40B4-BE49-F238E27FC236}">
                <a16:creationId xmlns:a16="http://schemas.microsoft.com/office/drawing/2014/main" id="{F87E0CCF-D3D8-8D38-3A15-89D3015FCBA6}"/>
              </a:ext>
            </a:extLst>
          </p:cNvPr>
          <p:cNvPicPr>
            <a:picLocks noChangeAspect="1"/>
          </p:cNvPicPr>
          <p:nvPr/>
        </p:nvPicPr>
        <p:blipFill>
          <a:blip r:embed="rId4"/>
          <a:stretch>
            <a:fillRect/>
          </a:stretch>
        </p:blipFill>
        <p:spPr>
          <a:xfrm>
            <a:off x="8737600" y="5703658"/>
            <a:ext cx="1634734" cy="473305"/>
          </a:xfrm>
          <a:prstGeom prst="rect">
            <a:avLst/>
          </a:prstGeom>
        </p:spPr>
      </p:pic>
      <p:pic>
        <p:nvPicPr>
          <p:cNvPr id="6" name="Immagine 5">
            <a:extLst>
              <a:ext uri="{FF2B5EF4-FFF2-40B4-BE49-F238E27FC236}">
                <a16:creationId xmlns:a16="http://schemas.microsoft.com/office/drawing/2014/main" id="{31F514A3-8847-4AA0-FC2F-9C6E29DC136B}"/>
              </a:ext>
            </a:extLst>
          </p:cNvPr>
          <p:cNvPicPr>
            <a:picLocks noChangeAspect="1"/>
          </p:cNvPicPr>
          <p:nvPr/>
        </p:nvPicPr>
        <p:blipFill>
          <a:blip r:embed="rId4"/>
          <a:stretch>
            <a:fillRect/>
          </a:stretch>
        </p:blipFill>
        <p:spPr>
          <a:xfrm>
            <a:off x="8686800" y="5293408"/>
            <a:ext cx="1634734" cy="473305"/>
          </a:xfrm>
          <a:prstGeom prst="rect">
            <a:avLst/>
          </a:prstGeom>
        </p:spPr>
      </p:pic>
      <p:pic>
        <p:nvPicPr>
          <p:cNvPr id="8" name="Immagine 7">
            <a:extLst>
              <a:ext uri="{FF2B5EF4-FFF2-40B4-BE49-F238E27FC236}">
                <a16:creationId xmlns:a16="http://schemas.microsoft.com/office/drawing/2014/main" id="{CE4D8F69-58D8-F918-B841-DB54AD0461CC}"/>
              </a:ext>
            </a:extLst>
          </p:cNvPr>
          <p:cNvPicPr>
            <a:picLocks noChangeAspect="1"/>
          </p:cNvPicPr>
          <p:nvPr/>
        </p:nvPicPr>
        <p:blipFill>
          <a:blip r:embed="rId4"/>
          <a:stretch>
            <a:fillRect/>
          </a:stretch>
        </p:blipFill>
        <p:spPr>
          <a:xfrm>
            <a:off x="8737600" y="5148311"/>
            <a:ext cx="1634734" cy="473305"/>
          </a:xfrm>
          <a:prstGeom prst="rect">
            <a:avLst/>
          </a:prstGeom>
        </p:spPr>
      </p:pic>
      <p:sp>
        <p:nvSpPr>
          <p:cNvPr id="3" name="Rettangolo 2">
            <a:extLst>
              <a:ext uri="{FF2B5EF4-FFF2-40B4-BE49-F238E27FC236}">
                <a16:creationId xmlns:a16="http://schemas.microsoft.com/office/drawing/2014/main" id="{846BD94B-D9F9-0C64-9BCB-4F9CD16B40AA}"/>
              </a:ext>
            </a:extLst>
          </p:cNvPr>
          <p:cNvSpPr/>
          <p:nvPr/>
        </p:nvSpPr>
        <p:spPr>
          <a:xfrm>
            <a:off x="7960112" y="4712771"/>
            <a:ext cx="1605776" cy="486395"/>
          </a:xfrm>
          <a:prstGeom prst="rect">
            <a:avLst/>
          </a:prstGeom>
          <a:solidFill>
            <a:srgbClr val="FFC00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9708100"/>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olo 6">
            <a:extLst>
              <a:ext uri="{FF2B5EF4-FFF2-40B4-BE49-F238E27FC236}">
                <a16:creationId xmlns:a16="http://schemas.microsoft.com/office/drawing/2014/main" id="{EE378503-3679-C42B-71B3-89D84977A553}"/>
              </a:ext>
            </a:extLst>
          </p:cNvPr>
          <p:cNvSpPr>
            <a:spLocks noGrp="1"/>
          </p:cNvSpPr>
          <p:nvPr>
            <p:ph type="title"/>
          </p:nvPr>
        </p:nvSpPr>
        <p:spPr/>
        <p:txBody>
          <a:bodyPr/>
          <a:lstStyle/>
          <a:p>
            <a:r>
              <a:rPr lang="en-US" noProof="0" dirty="0"/>
              <a:t>ETL: AWS Glue</a:t>
            </a:r>
          </a:p>
        </p:txBody>
      </p:sp>
      <p:pic>
        <p:nvPicPr>
          <p:cNvPr id="9" name="Segnaposto contenuto 8">
            <a:extLst>
              <a:ext uri="{FF2B5EF4-FFF2-40B4-BE49-F238E27FC236}">
                <a16:creationId xmlns:a16="http://schemas.microsoft.com/office/drawing/2014/main" id="{09845BED-2B37-498B-30A5-A5F00CDF3A75}"/>
              </a:ext>
            </a:extLst>
          </p:cNvPr>
          <p:cNvPicPr>
            <a:picLocks noGrp="1" noChangeAspect="1"/>
          </p:cNvPicPr>
          <p:nvPr>
            <p:ph sz="half" idx="1"/>
          </p:nvPr>
        </p:nvPicPr>
        <p:blipFill>
          <a:blip r:embed="rId2"/>
          <a:stretch>
            <a:fillRect/>
          </a:stretch>
        </p:blipFill>
        <p:spPr>
          <a:xfrm>
            <a:off x="838200" y="2701292"/>
            <a:ext cx="5181600" cy="2600003"/>
          </a:xfrm>
          <a:prstGeom prst="rect">
            <a:avLst/>
          </a:prstGeom>
          <a:ln>
            <a:noFill/>
          </a:ln>
          <a:effectLst>
            <a:outerShdw blurRad="292100" dist="139700" dir="2700000" algn="tl" rotWithShape="0">
              <a:srgbClr val="333333">
                <a:alpha val="65000"/>
              </a:srgbClr>
            </a:outerShdw>
          </a:effectLst>
        </p:spPr>
      </p:pic>
      <p:pic>
        <p:nvPicPr>
          <p:cNvPr id="12" name="Segnaposto contenuto 11">
            <a:extLst>
              <a:ext uri="{FF2B5EF4-FFF2-40B4-BE49-F238E27FC236}">
                <a16:creationId xmlns:a16="http://schemas.microsoft.com/office/drawing/2014/main" id="{F5903C5D-555E-3735-D0B0-21686AB3C224}"/>
              </a:ext>
            </a:extLst>
          </p:cNvPr>
          <p:cNvPicPr>
            <a:picLocks noGrp="1" noChangeAspect="1"/>
          </p:cNvPicPr>
          <p:nvPr>
            <p:ph sz="half" idx="2"/>
          </p:nvPr>
        </p:nvPicPr>
        <p:blipFill>
          <a:blip r:embed="rId3"/>
          <a:stretch>
            <a:fillRect/>
          </a:stretch>
        </p:blipFill>
        <p:spPr>
          <a:xfrm>
            <a:off x="7153666" y="1825625"/>
            <a:ext cx="3218668" cy="4351338"/>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208C0250-4E78-FE3A-F870-2577D2444827}"/>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B5A52C8A-F044-9151-8A58-53C656E10799}"/>
              </a:ext>
            </a:extLst>
          </p:cNvPr>
          <p:cNvSpPr>
            <a:spLocks noGrp="1"/>
          </p:cNvSpPr>
          <p:nvPr>
            <p:ph type="sldNum" sz="quarter" idx="12"/>
          </p:nvPr>
        </p:nvSpPr>
        <p:spPr/>
        <p:txBody>
          <a:bodyPr/>
          <a:lstStyle/>
          <a:p>
            <a:fld id="{5DD6F1BA-2510-46FC-9346-AB1F3CA1593B}" type="slidenum">
              <a:rPr lang="it-IT" smtClean="0"/>
              <a:t>188</a:t>
            </a:fld>
            <a:endParaRPr lang="it-IT" dirty="0"/>
          </a:p>
        </p:txBody>
      </p:sp>
      <p:sp>
        <p:nvSpPr>
          <p:cNvPr id="3" name="Segnaposto contenuto 2">
            <a:extLst>
              <a:ext uri="{FF2B5EF4-FFF2-40B4-BE49-F238E27FC236}">
                <a16:creationId xmlns:a16="http://schemas.microsoft.com/office/drawing/2014/main" id="{D60B6DFD-A523-A64C-19E6-7144CE1B6EF9}"/>
              </a:ext>
            </a:extLst>
          </p:cNvPr>
          <p:cNvSpPr>
            <a:spLocks noGrp="1"/>
          </p:cNvSpPr>
          <p:nvPr>
            <p:ph idx="13"/>
          </p:nvPr>
        </p:nvSpPr>
        <p:spPr/>
        <p:txBody>
          <a:bodyPr/>
          <a:lstStyle/>
          <a:p>
            <a:r>
              <a:rPr lang="en-US" noProof="0" dirty="0"/>
              <a:t>Last access 2022-08</a:t>
            </a:r>
          </a:p>
        </p:txBody>
      </p:sp>
      <p:sp>
        <p:nvSpPr>
          <p:cNvPr id="2" name="Rettangolo 1">
            <a:extLst>
              <a:ext uri="{FF2B5EF4-FFF2-40B4-BE49-F238E27FC236}">
                <a16:creationId xmlns:a16="http://schemas.microsoft.com/office/drawing/2014/main" id="{CA1E2229-25F4-85D5-9F71-3F8AB6F46ABF}"/>
              </a:ext>
            </a:extLst>
          </p:cNvPr>
          <p:cNvSpPr/>
          <p:nvPr/>
        </p:nvSpPr>
        <p:spPr>
          <a:xfrm>
            <a:off x="7078138" y="5704008"/>
            <a:ext cx="1605776" cy="486395"/>
          </a:xfrm>
          <a:prstGeom prst="rect">
            <a:avLst/>
          </a:prstGeom>
          <a:solidFill>
            <a:srgbClr val="FFC00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Immagine 5">
            <a:extLst>
              <a:ext uri="{FF2B5EF4-FFF2-40B4-BE49-F238E27FC236}">
                <a16:creationId xmlns:a16="http://schemas.microsoft.com/office/drawing/2014/main" id="{AAF0203B-F848-FB2B-C33C-4860CBF5D424}"/>
              </a:ext>
            </a:extLst>
          </p:cNvPr>
          <p:cNvPicPr>
            <a:picLocks noChangeAspect="1"/>
          </p:cNvPicPr>
          <p:nvPr/>
        </p:nvPicPr>
        <p:blipFill>
          <a:blip r:embed="rId4"/>
          <a:stretch>
            <a:fillRect/>
          </a:stretch>
        </p:blipFill>
        <p:spPr>
          <a:xfrm>
            <a:off x="8737600" y="5703658"/>
            <a:ext cx="1634734" cy="473305"/>
          </a:xfrm>
          <a:prstGeom prst="rect">
            <a:avLst/>
          </a:prstGeom>
        </p:spPr>
      </p:pic>
      <p:pic>
        <p:nvPicPr>
          <p:cNvPr id="8" name="Immagine 7">
            <a:extLst>
              <a:ext uri="{FF2B5EF4-FFF2-40B4-BE49-F238E27FC236}">
                <a16:creationId xmlns:a16="http://schemas.microsoft.com/office/drawing/2014/main" id="{315A9937-55BF-9532-1BD3-F0602D6FFCC5}"/>
              </a:ext>
            </a:extLst>
          </p:cNvPr>
          <p:cNvPicPr>
            <a:picLocks noChangeAspect="1"/>
          </p:cNvPicPr>
          <p:nvPr/>
        </p:nvPicPr>
        <p:blipFill>
          <a:blip r:embed="rId4"/>
          <a:stretch>
            <a:fillRect/>
          </a:stretch>
        </p:blipFill>
        <p:spPr>
          <a:xfrm>
            <a:off x="8686800" y="5293408"/>
            <a:ext cx="1634734" cy="473305"/>
          </a:xfrm>
          <a:prstGeom prst="rect">
            <a:avLst/>
          </a:prstGeom>
        </p:spPr>
      </p:pic>
      <p:pic>
        <p:nvPicPr>
          <p:cNvPr id="11" name="Immagine 10">
            <a:extLst>
              <a:ext uri="{FF2B5EF4-FFF2-40B4-BE49-F238E27FC236}">
                <a16:creationId xmlns:a16="http://schemas.microsoft.com/office/drawing/2014/main" id="{2A653BF6-7B8E-D7B2-3190-97720F0ABB59}"/>
              </a:ext>
            </a:extLst>
          </p:cNvPr>
          <p:cNvPicPr>
            <a:picLocks noChangeAspect="1"/>
          </p:cNvPicPr>
          <p:nvPr/>
        </p:nvPicPr>
        <p:blipFill>
          <a:blip r:embed="rId4"/>
          <a:stretch>
            <a:fillRect/>
          </a:stretch>
        </p:blipFill>
        <p:spPr>
          <a:xfrm>
            <a:off x="8737600" y="5148311"/>
            <a:ext cx="1634734" cy="473305"/>
          </a:xfrm>
          <a:prstGeom prst="rect">
            <a:avLst/>
          </a:prstGeom>
        </p:spPr>
      </p:pic>
    </p:spTree>
    <p:extLst>
      <p:ext uri="{BB962C8B-B14F-4D97-AF65-F5344CB8AC3E}">
        <p14:creationId xmlns:p14="http://schemas.microsoft.com/office/powerpoint/2010/main" val="2974804659"/>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olo 6">
            <a:extLst>
              <a:ext uri="{FF2B5EF4-FFF2-40B4-BE49-F238E27FC236}">
                <a16:creationId xmlns:a16="http://schemas.microsoft.com/office/drawing/2014/main" id="{EE378503-3679-C42B-71B3-89D84977A553}"/>
              </a:ext>
            </a:extLst>
          </p:cNvPr>
          <p:cNvSpPr>
            <a:spLocks noGrp="1"/>
          </p:cNvSpPr>
          <p:nvPr>
            <p:ph type="title"/>
          </p:nvPr>
        </p:nvSpPr>
        <p:spPr/>
        <p:txBody>
          <a:bodyPr/>
          <a:lstStyle/>
          <a:p>
            <a:r>
              <a:rPr lang="en-US" noProof="0" dirty="0"/>
              <a:t>ETL: AWS Glue</a:t>
            </a:r>
          </a:p>
        </p:txBody>
      </p:sp>
      <p:pic>
        <p:nvPicPr>
          <p:cNvPr id="13" name="Segnaposto contenuto 12">
            <a:extLst>
              <a:ext uri="{FF2B5EF4-FFF2-40B4-BE49-F238E27FC236}">
                <a16:creationId xmlns:a16="http://schemas.microsoft.com/office/drawing/2014/main" id="{E1CEFC2D-0D2B-C4B5-F1D9-F24008C9D64B}"/>
              </a:ext>
            </a:extLst>
          </p:cNvPr>
          <p:cNvPicPr>
            <a:picLocks noGrp="1" noChangeAspect="1"/>
          </p:cNvPicPr>
          <p:nvPr>
            <p:ph sz="half" idx="1"/>
          </p:nvPr>
        </p:nvPicPr>
        <p:blipFill>
          <a:blip r:embed="rId2"/>
          <a:stretch>
            <a:fillRect/>
          </a:stretch>
        </p:blipFill>
        <p:spPr>
          <a:xfrm>
            <a:off x="838200" y="2938814"/>
            <a:ext cx="5181600" cy="2124960"/>
          </a:xfrm>
          <a:prstGeom prst="rect">
            <a:avLst/>
          </a:prstGeom>
          <a:ln>
            <a:noFill/>
          </a:ln>
          <a:effectLst>
            <a:outerShdw blurRad="292100" dist="139700" dir="2700000" algn="tl" rotWithShape="0">
              <a:srgbClr val="333333">
                <a:alpha val="65000"/>
              </a:srgbClr>
            </a:outerShdw>
          </a:effectLst>
        </p:spPr>
      </p:pic>
      <p:pic>
        <p:nvPicPr>
          <p:cNvPr id="12" name="Segnaposto contenuto 11">
            <a:extLst>
              <a:ext uri="{FF2B5EF4-FFF2-40B4-BE49-F238E27FC236}">
                <a16:creationId xmlns:a16="http://schemas.microsoft.com/office/drawing/2014/main" id="{F5903C5D-555E-3735-D0B0-21686AB3C224}"/>
              </a:ext>
            </a:extLst>
          </p:cNvPr>
          <p:cNvPicPr>
            <a:picLocks noGrp="1" noChangeAspect="1"/>
          </p:cNvPicPr>
          <p:nvPr>
            <p:ph sz="half" idx="2"/>
          </p:nvPr>
        </p:nvPicPr>
        <p:blipFill>
          <a:blip r:embed="rId3"/>
          <a:stretch>
            <a:fillRect/>
          </a:stretch>
        </p:blipFill>
        <p:spPr>
          <a:xfrm>
            <a:off x="7153666" y="1825625"/>
            <a:ext cx="3218668" cy="4351338"/>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208C0250-4E78-FE3A-F870-2577D2444827}"/>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B5A52C8A-F044-9151-8A58-53C656E10799}"/>
              </a:ext>
            </a:extLst>
          </p:cNvPr>
          <p:cNvSpPr>
            <a:spLocks noGrp="1"/>
          </p:cNvSpPr>
          <p:nvPr>
            <p:ph type="sldNum" sz="quarter" idx="12"/>
          </p:nvPr>
        </p:nvSpPr>
        <p:spPr/>
        <p:txBody>
          <a:bodyPr/>
          <a:lstStyle/>
          <a:p>
            <a:fld id="{5DD6F1BA-2510-46FC-9346-AB1F3CA1593B}" type="slidenum">
              <a:rPr lang="it-IT" smtClean="0"/>
              <a:t>189</a:t>
            </a:fld>
            <a:endParaRPr lang="it-IT" dirty="0"/>
          </a:p>
        </p:txBody>
      </p:sp>
      <p:sp>
        <p:nvSpPr>
          <p:cNvPr id="2" name="Segnaposto contenuto 1">
            <a:extLst>
              <a:ext uri="{FF2B5EF4-FFF2-40B4-BE49-F238E27FC236}">
                <a16:creationId xmlns:a16="http://schemas.microsoft.com/office/drawing/2014/main" id="{C269B97C-15DD-8111-5F73-2D41CEFC9790}"/>
              </a:ext>
            </a:extLst>
          </p:cNvPr>
          <p:cNvSpPr>
            <a:spLocks noGrp="1"/>
          </p:cNvSpPr>
          <p:nvPr>
            <p:ph idx="13"/>
          </p:nvPr>
        </p:nvSpPr>
        <p:spPr/>
        <p:txBody>
          <a:bodyPr/>
          <a:lstStyle/>
          <a:p>
            <a:r>
              <a:rPr lang="en-US" noProof="0" dirty="0"/>
              <a:t>Last access 2022-08</a:t>
            </a:r>
          </a:p>
        </p:txBody>
      </p:sp>
      <p:sp>
        <p:nvSpPr>
          <p:cNvPr id="3" name="Rettangolo 2">
            <a:extLst>
              <a:ext uri="{FF2B5EF4-FFF2-40B4-BE49-F238E27FC236}">
                <a16:creationId xmlns:a16="http://schemas.microsoft.com/office/drawing/2014/main" id="{0DA9DD20-70DD-D647-8D28-D5DDFE9C3A32}"/>
              </a:ext>
            </a:extLst>
          </p:cNvPr>
          <p:cNvSpPr/>
          <p:nvPr/>
        </p:nvSpPr>
        <p:spPr>
          <a:xfrm>
            <a:off x="8842086" y="5690568"/>
            <a:ext cx="1605776" cy="486395"/>
          </a:xfrm>
          <a:prstGeom prst="rect">
            <a:avLst/>
          </a:prstGeom>
          <a:solidFill>
            <a:srgbClr val="FFC00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111868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en-US" noProof="0" dirty="0"/>
              <a:t>Data platform</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sz="half" idx="1"/>
          </p:nvPr>
        </p:nvSpPr>
        <p:spPr>
          <a:xfrm>
            <a:off x="838200" y="1825625"/>
            <a:ext cx="6723434" cy="4351338"/>
          </a:xfrm>
        </p:spPr>
        <p:txBody>
          <a:bodyPr/>
          <a:lstStyle/>
          <a:p>
            <a:r>
              <a:rPr lang="en-US" noProof="0" dirty="0"/>
              <a:t>Database</a:t>
            </a:r>
          </a:p>
          <a:p>
            <a:pPr marL="457200" lvl="1" indent="0">
              <a:buNone/>
            </a:pPr>
            <a:r>
              <a:rPr lang="en-US" i="1" noProof="0" dirty="0"/>
              <a:t>"A database is a </a:t>
            </a:r>
            <a:r>
              <a:rPr lang="en-US" i="1" noProof="0" dirty="0">
                <a:solidFill>
                  <a:srgbClr val="FF0000"/>
                </a:solidFill>
              </a:rPr>
              <a:t>structured and persistent collection</a:t>
            </a:r>
            <a:r>
              <a:rPr lang="en-US" i="1" noProof="0" dirty="0"/>
              <a:t> of information about some aspect of the real world organized and stored in a way that facilitates efficient retrieval and modification. The structure of a database is determined by an </a:t>
            </a:r>
            <a:r>
              <a:rPr lang="en-US" i="1" noProof="0" dirty="0">
                <a:solidFill>
                  <a:srgbClr val="FF0000"/>
                </a:solidFill>
              </a:rPr>
              <a:t>abstract data model</a:t>
            </a:r>
            <a:r>
              <a:rPr lang="en-US" i="1" noProof="0" dirty="0"/>
              <a:t>. Primarily, it is this structure that differentiates a database from a data file."</a:t>
            </a:r>
          </a:p>
          <a:p>
            <a:r>
              <a:rPr lang="en-US" noProof="0" dirty="0"/>
              <a:t>Data Warehouse</a:t>
            </a:r>
          </a:p>
          <a:p>
            <a:pPr marL="457200" lvl="1" indent="0">
              <a:buNone/>
            </a:pPr>
            <a:r>
              <a:rPr lang="en-US" i="1" noProof="0" dirty="0"/>
              <a:t>"A collection of data that supports decision-making processes. It provides the following features: subject-oriented, integrated and consistent, not volatile."</a:t>
            </a:r>
          </a:p>
        </p:txBody>
      </p:sp>
      <p:pic>
        <p:nvPicPr>
          <p:cNvPr id="13" name="Segnaposto contenuto 12">
            <a:extLst>
              <a:ext uri="{FF2B5EF4-FFF2-40B4-BE49-F238E27FC236}">
                <a16:creationId xmlns:a16="http://schemas.microsoft.com/office/drawing/2014/main" id="{AE681E7B-5F17-D6D8-4D0B-DF83D9EFBE4A}"/>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743217" y="4207953"/>
            <a:ext cx="3017520" cy="1936242"/>
          </a:xfrm>
        </p:spPr>
      </p:pic>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19</a:t>
            </a:fld>
            <a:endParaRPr lang="it-IT" dirty="0"/>
          </a:p>
        </p:txBody>
      </p:sp>
      <p:sp>
        <p:nvSpPr>
          <p:cNvPr id="8" name="Segnaposto contenuto 7">
            <a:extLst>
              <a:ext uri="{FF2B5EF4-FFF2-40B4-BE49-F238E27FC236}">
                <a16:creationId xmlns:a16="http://schemas.microsoft.com/office/drawing/2014/main" id="{0669662E-24A3-841C-B471-1ABCEA869B77}"/>
              </a:ext>
            </a:extLst>
          </p:cNvPr>
          <p:cNvSpPr>
            <a:spLocks noGrp="1"/>
          </p:cNvSpPr>
          <p:nvPr>
            <p:ph idx="13"/>
          </p:nvPr>
        </p:nvSpPr>
        <p:spPr/>
        <p:txBody>
          <a:bodyPr/>
          <a:lstStyle/>
          <a:p>
            <a:r>
              <a:rPr lang="en-US" noProof="0" dirty="0"/>
              <a:t>Özsu M.T. (2018) Database. In: Encyclopedia of Database Systems. Springer, New York, NY. </a:t>
            </a:r>
            <a:r>
              <a:rPr lang="en-US" noProof="0" dirty="0">
                <a:hlinkClick r:id="rId3"/>
              </a:rPr>
              <a:t>https://doi.org/10.1007/978-1-4614-8265-9_80734</a:t>
            </a:r>
            <a:br>
              <a:rPr lang="en-US" noProof="0" dirty="0"/>
            </a:br>
            <a:r>
              <a:rPr lang="en-US" noProof="0" dirty="0"/>
              <a:t>Matteo Golfarelli and Stefano Rizzi. </a:t>
            </a:r>
            <a:r>
              <a:rPr lang="en-US" i="1" noProof="0" dirty="0"/>
              <a:t>Data warehouse design: Modern principles and methodologies</a:t>
            </a:r>
            <a:r>
              <a:rPr lang="en-US" noProof="0" dirty="0"/>
              <a:t>. McGraw-Hill, Inc., 2009.</a:t>
            </a:r>
          </a:p>
        </p:txBody>
      </p:sp>
      <p:pic>
        <p:nvPicPr>
          <p:cNvPr id="7" name="Immagine 6">
            <a:extLst>
              <a:ext uri="{FF2B5EF4-FFF2-40B4-BE49-F238E27FC236}">
                <a16:creationId xmlns:a16="http://schemas.microsoft.com/office/drawing/2014/main" id="{85328D88-68BB-B217-D47E-97C325789BF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43217" y="2233001"/>
            <a:ext cx="3017520" cy="1432639"/>
          </a:xfrm>
          <a:prstGeom prst="rect">
            <a:avLst/>
          </a:prstGeom>
        </p:spPr>
      </p:pic>
    </p:spTree>
    <p:extLst>
      <p:ext uri="{BB962C8B-B14F-4D97-AF65-F5344CB8AC3E}">
        <p14:creationId xmlns:p14="http://schemas.microsoft.com/office/powerpoint/2010/main" val="3092683595"/>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B0E984C-0CF8-2CB8-9834-E2AE10A381CD}"/>
              </a:ext>
            </a:extLst>
          </p:cNvPr>
          <p:cNvSpPr>
            <a:spLocks noGrp="1"/>
          </p:cNvSpPr>
          <p:nvPr>
            <p:ph type="title"/>
          </p:nvPr>
        </p:nvSpPr>
        <p:spPr/>
        <p:txBody>
          <a:bodyPr/>
          <a:lstStyle/>
          <a:p>
            <a:r>
              <a:rPr lang="en-US" noProof="0" dirty="0"/>
              <a:t>DWH: AWS RDS</a:t>
            </a:r>
          </a:p>
        </p:txBody>
      </p:sp>
      <p:sp>
        <p:nvSpPr>
          <p:cNvPr id="14" name="Segnaposto contenuto 13">
            <a:extLst>
              <a:ext uri="{FF2B5EF4-FFF2-40B4-BE49-F238E27FC236}">
                <a16:creationId xmlns:a16="http://schemas.microsoft.com/office/drawing/2014/main" id="{E6D03489-DE71-44DE-55E9-235C091F47AF}"/>
              </a:ext>
            </a:extLst>
          </p:cNvPr>
          <p:cNvSpPr>
            <a:spLocks noGrp="1"/>
          </p:cNvSpPr>
          <p:nvPr>
            <p:ph sz="half" idx="1"/>
          </p:nvPr>
        </p:nvSpPr>
        <p:spPr/>
        <p:txBody>
          <a:bodyPr/>
          <a:lstStyle/>
          <a:p>
            <a:r>
              <a:rPr lang="en-US" noProof="0" dirty="0"/>
              <a:t>Amazon Relational Database Service (Amazon RDS) </a:t>
            </a:r>
          </a:p>
          <a:p>
            <a:pPr lvl="1"/>
            <a:r>
              <a:rPr lang="en-US" noProof="0" dirty="0"/>
              <a:t>A collection of managed services that makes it simple to set up, operate, and scale relational databases in the cloud</a:t>
            </a:r>
          </a:p>
        </p:txBody>
      </p:sp>
      <p:sp>
        <p:nvSpPr>
          <p:cNvPr id="5" name="Segnaposto piè di pagina 4">
            <a:extLst>
              <a:ext uri="{FF2B5EF4-FFF2-40B4-BE49-F238E27FC236}">
                <a16:creationId xmlns:a16="http://schemas.microsoft.com/office/drawing/2014/main" id="{D347A9A4-B476-0E9A-A6CB-5F320B11A8FD}"/>
              </a:ext>
            </a:extLst>
          </p:cNvPr>
          <p:cNvSpPr>
            <a:spLocks noGrp="1"/>
          </p:cNvSpPr>
          <p:nvPr>
            <p:ph type="ftr" sz="quarter" idx="11"/>
          </p:nvPr>
        </p:nvSpPr>
        <p:spPr/>
        <p:txBody>
          <a:bodyPr/>
          <a:lstStyle/>
          <a:p>
            <a:r>
              <a:rPr lang="it-IT" dirty="0"/>
              <a:t>Matteo Francia – University of Bologna</a:t>
            </a:r>
          </a:p>
        </p:txBody>
      </p:sp>
      <p:sp>
        <p:nvSpPr>
          <p:cNvPr id="6" name="Segnaposto numero diapositiva 5">
            <a:extLst>
              <a:ext uri="{FF2B5EF4-FFF2-40B4-BE49-F238E27FC236}">
                <a16:creationId xmlns:a16="http://schemas.microsoft.com/office/drawing/2014/main" id="{3410148A-3057-365D-37A7-3FAFFF42BFF8}"/>
              </a:ext>
            </a:extLst>
          </p:cNvPr>
          <p:cNvSpPr>
            <a:spLocks noGrp="1"/>
          </p:cNvSpPr>
          <p:nvPr>
            <p:ph type="sldNum" sz="quarter" idx="12"/>
          </p:nvPr>
        </p:nvSpPr>
        <p:spPr/>
        <p:txBody>
          <a:bodyPr/>
          <a:lstStyle/>
          <a:p>
            <a:fld id="{5DD6F1BA-2510-46FC-9346-AB1F3CA1593B}" type="slidenum">
              <a:rPr lang="it-IT" smtClean="0"/>
              <a:t>190</a:t>
            </a:fld>
            <a:endParaRPr lang="it-IT" dirty="0"/>
          </a:p>
        </p:txBody>
      </p:sp>
      <p:sp>
        <p:nvSpPr>
          <p:cNvPr id="15" name="Segnaposto contenuto 14">
            <a:extLst>
              <a:ext uri="{FF2B5EF4-FFF2-40B4-BE49-F238E27FC236}">
                <a16:creationId xmlns:a16="http://schemas.microsoft.com/office/drawing/2014/main" id="{824FC462-BE06-A0A1-5176-F05845B59670}"/>
              </a:ext>
            </a:extLst>
          </p:cNvPr>
          <p:cNvSpPr>
            <a:spLocks noGrp="1"/>
          </p:cNvSpPr>
          <p:nvPr>
            <p:ph idx="13"/>
          </p:nvPr>
        </p:nvSpPr>
        <p:spPr/>
        <p:txBody>
          <a:bodyPr/>
          <a:lstStyle/>
          <a:p>
            <a:r>
              <a:rPr lang="en-US" noProof="0" dirty="0"/>
              <a:t>Last access 2022-08</a:t>
            </a:r>
          </a:p>
        </p:txBody>
      </p:sp>
      <p:sp>
        <p:nvSpPr>
          <p:cNvPr id="23" name="Segnaposto contenuto 22">
            <a:extLst>
              <a:ext uri="{FF2B5EF4-FFF2-40B4-BE49-F238E27FC236}">
                <a16:creationId xmlns:a16="http://schemas.microsoft.com/office/drawing/2014/main" id="{C118BF43-DBCA-0772-BE2D-7B4D0CEF42C2}"/>
              </a:ext>
            </a:extLst>
          </p:cNvPr>
          <p:cNvSpPr>
            <a:spLocks noGrp="1"/>
          </p:cNvSpPr>
          <p:nvPr>
            <p:ph sz="half" idx="2"/>
          </p:nvPr>
        </p:nvSpPr>
        <p:spPr/>
        <p:txBody>
          <a:bodyPr/>
          <a:lstStyle/>
          <a:p>
            <a:endParaRPr lang="en-US" dirty="0"/>
          </a:p>
        </p:txBody>
      </p:sp>
    </p:spTree>
    <p:extLst>
      <p:ext uri="{BB962C8B-B14F-4D97-AF65-F5344CB8AC3E}">
        <p14:creationId xmlns:p14="http://schemas.microsoft.com/office/powerpoint/2010/main" val="2109640232"/>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B0E984C-0CF8-2CB8-9834-E2AE10A381CD}"/>
              </a:ext>
            </a:extLst>
          </p:cNvPr>
          <p:cNvSpPr>
            <a:spLocks noGrp="1"/>
          </p:cNvSpPr>
          <p:nvPr>
            <p:ph type="title"/>
          </p:nvPr>
        </p:nvSpPr>
        <p:spPr/>
        <p:txBody>
          <a:bodyPr/>
          <a:lstStyle/>
          <a:p>
            <a:r>
              <a:rPr lang="en-US" noProof="0" dirty="0"/>
              <a:t>DWH: AWS RDS</a:t>
            </a:r>
          </a:p>
        </p:txBody>
      </p:sp>
      <p:sp>
        <p:nvSpPr>
          <p:cNvPr id="5" name="Segnaposto piè di pagina 4">
            <a:extLst>
              <a:ext uri="{FF2B5EF4-FFF2-40B4-BE49-F238E27FC236}">
                <a16:creationId xmlns:a16="http://schemas.microsoft.com/office/drawing/2014/main" id="{D347A9A4-B476-0E9A-A6CB-5F320B11A8FD}"/>
              </a:ext>
            </a:extLst>
          </p:cNvPr>
          <p:cNvSpPr>
            <a:spLocks noGrp="1"/>
          </p:cNvSpPr>
          <p:nvPr>
            <p:ph type="ftr" sz="quarter" idx="11"/>
          </p:nvPr>
        </p:nvSpPr>
        <p:spPr/>
        <p:txBody>
          <a:bodyPr/>
          <a:lstStyle/>
          <a:p>
            <a:r>
              <a:rPr lang="it-IT" dirty="0"/>
              <a:t>Matteo Francia – University of Bologna</a:t>
            </a:r>
          </a:p>
        </p:txBody>
      </p:sp>
      <p:sp>
        <p:nvSpPr>
          <p:cNvPr id="6" name="Segnaposto numero diapositiva 5">
            <a:extLst>
              <a:ext uri="{FF2B5EF4-FFF2-40B4-BE49-F238E27FC236}">
                <a16:creationId xmlns:a16="http://schemas.microsoft.com/office/drawing/2014/main" id="{3410148A-3057-365D-37A7-3FAFFF42BFF8}"/>
              </a:ext>
            </a:extLst>
          </p:cNvPr>
          <p:cNvSpPr>
            <a:spLocks noGrp="1"/>
          </p:cNvSpPr>
          <p:nvPr>
            <p:ph type="sldNum" sz="quarter" idx="12"/>
          </p:nvPr>
        </p:nvSpPr>
        <p:spPr/>
        <p:txBody>
          <a:bodyPr/>
          <a:lstStyle/>
          <a:p>
            <a:fld id="{5DD6F1BA-2510-46FC-9346-AB1F3CA1593B}" type="slidenum">
              <a:rPr lang="it-IT" smtClean="0"/>
              <a:t>191</a:t>
            </a:fld>
            <a:endParaRPr lang="it-IT" dirty="0"/>
          </a:p>
        </p:txBody>
      </p:sp>
      <p:sp>
        <p:nvSpPr>
          <p:cNvPr id="15" name="Segnaposto contenuto 14">
            <a:extLst>
              <a:ext uri="{FF2B5EF4-FFF2-40B4-BE49-F238E27FC236}">
                <a16:creationId xmlns:a16="http://schemas.microsoft.com/office/drawing/2014/main" id="{824FC462-BE06-A0A1-5176-F05845B59670}"/>
              </a:ext>
            </a:extLst>
          </p:cNvPr>
          <p:cNvSpPr>
            <a:spLocks noGrp="1"/>
          </p:cNvSpPr>
          <p:nvPr>
            <p:ph idx="13"/>
          </p:nvPr>
        </p:nvSpPr>
        <p:spPr/>
        <p:txBody>
          <a:bodyPr/>
          <a:lstStyle/>
          <a:p>
            <a:r>
              <a:rPr lang="en-US" noProof="0" dirty="0"/>
              <a:t>Last access 2022-08</a:t>
            </a:r>
          </a:p>
        </p:txBody>
      </p:sp>
      <p:pic>
        <p:nvPicPr>
          <p:cNvPr id="22" name="Segnaposto contenuto 18">
            <a:extLst>
              <a:ext uri="{FF2B5EF4-FFF2-40B4-BE49-F238E27FC236}">
                <a16:creationId xmlns:a16="http://schemas.microsoft.com/office/drawing/2014/main" id="{41402679-6588-F7C0-C5FE-E05DBD91C0B2}"/>
              </a:ext>
            </a:extLst>
          </p:cNvPr>
          <p:cNvPicPr>
            <a:picLocks noGrp="1" noChangeAspect="1"/>
          </p:cNvPicPr>
          <p:nvPr>
            <p:ph sz="half" idx="1"/>
          </p:nvPr>
        </p:nvPicPr>
        <p:blipFill>
          <a:blip r:embed="rId2"/>
          <a:stretch>
            <a:fillRect/>
          </a:stretch>
        </p:blipFill>
        <p:spPr>
          <a:xfrm>
            <a:off x="958397" y="1825625"/>
            <a:ext cx="4941205" cy="4351338"/>
          </a:xfrm>
          <a:prstGeom prst="rect">
            <a:avLst/>
          </a:prstGeom>
          <a:ln>
            <a:noFill/>
          </a:ln>
          <a:effectLst>
            <a:outerShdw blurRad="292100" dist="139700" dir="2700000" algn="tl" rotWithShape="0">
              <a:srgbClr val="333333">
                <a:alpha val="65000"/>
              </a:srgbClr>
            </a:outerShdw>
          </a:effectLst>
        </p:spPr>
      </p:pic>
      <p:pic>
        <p:nvPicPr>
          <p:cNvPr id="26" name="Segnaposto contenuto 25">
            <a:extLst>
              <a:ext uri="{FF2B5EF4-FFF2-40B4-BE49-F238E27FC236}">
                <a16:creationId xmlns:a16="http://schemas.microsoft.com/office/drawing/2014/main" id="{68F86C6F-2D42-0F7D-7BCA-D695E6AC947A}"/>
              </a:ext>
            </a:extLst>
          </p:cNvPr>
          <p:cNvPicPr>
            <a:picLocks noGrp="1" noChangeAspect="1"/>
          </p:cNvPicPr>
          <p:nvPr>
            <p:ph sz="half" idx="2"/>
          </p:nvPr>
        </p:nvPicPr>
        <p:blipFill>
          <a:blip r:embed="rId3"/>
          <a:stretch>
            <a:fillRect/>
          </a:stretch>
        </p:blipFill>
        <p:spPr>
          <a:xfrm>
            <a:off x="6172200" y="2253834"/>
            <a:ext cx="5181600" cy="3494920"/>
          </a:xfrm>
          <a:prstGeom prst="rect">
            <a:avLst/>
          </a:prstGeom>
          <a:ln>
            <a:noFill/>
          </a:ln>
          <a:effectLst>
            <a:outerShdw blurRad="292100" dist="139700" dir="2700000" algn="tl" rotWithShape="0">
              <a:srgbClr val="333333">
                <a:alpha val="65000"/>
              </a:srgbClr>
            </a:outerShdw>
          </a:effectLst>
        </p:spPr>
      </p:pic>
      <p:sp>
        <p:nvSpPr>
          <p:cNvPr id="27" name="Fumetto: rettangolo 26">
            <a:extLst>
              <a:ext uri="{FF2B5EF4-FFF2-40B4-BE49-F238E27FC236}">
                <a16:creationId xmlns:a16="http://schemas.microsoft.com/office/drawing/2014/main" id="{565A742E-40B7-B85B-BF94-B416EA59C1F5}"/>
              </a:ext>
            </a:extLst>
          </p:cNvPr>
          <p:cNvSpPr/>
          <p:nvPr/>
        </p:nvSpPr>
        <p:spPr>
          <a:xfrm>
            <a:off x="7929880" y="5610691"/>
            <a:ext cx="1153160" cy="276126"/>
          </a:xfrm>
          <a:prstGeom prst="wedgeRectCallout">
            <a:avLst>
              <a:gd name="adj1" fmla="val -132169"/>
              <a:gd name="adj2" fmla="val -93155"/>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200" dirty="0">
                <a:latin typeface="Consolas" panose="020B0609020204030204" pitchFamily="49" charset="0"/>
              </a:rPr>
              <a:t>bigdata2022</a:t>
            </a:r>
            <a:endParaRPr lang="en-US" sz="1200" dirty="0">
              <a:latin typeface="Consolas" panose="020B0609020204030204" pitchFamily="49" charset="0"/>
            </a:endParaRPr>
          </a:p>
        </p:txBody>
      </p:sp>
    </p:spTree>
    <p:extLst>
      <p:ext uri="{BB962C8B-B14F-4D97-AF65-F5344CB8AC3E}">
        <p14:creationId xmlns:p14="http://schemas.microsoft.com/office/powerpoint/2010/main" val="3768318770"/>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B0E984C-0CF8-2CB8-9834-E2AE10A381CD}"/>
              </a:ext>
            </a:extLst>
          </p:cNvPr>
          <p:cNvSpPr>
            <a:spLocks noGrp="1"/>
          </p:cNvSpPr>
          <p:nvPr>
            <p:ph type="title"/>
          </p:nvPr>
        </p:nvSpPr>
        <p:spPr/>
        <p:txBody>
          <a:bodyPr/>
          <a:lstStyle/>
          <a:p>
            <a:r>
              <a:rPr lang="en-US" noProof="0" dirty="0"/>
              <a:t>DWH: AWS RDS</a:t>
            </a:r>
          </a:p>
        </p:txBody>
      </p:sp>
      <p:pic>
        <p:nvPicPr>
          <p:cNvPr id="8" name="Segnaposto contenuto 7">
            <a:extLst>
              <a:ext uri="{FF2B5EF4-FFF2-40B4-BE49-F238E27FC236}">
                <a16:creationId xmlns:a16="http://schemas.microsoft.com/office/drawing/2014/main" id="{0E1ACECD-F950-8AE0-F015-F3001C6F4D5C}"/>
              </a:ext>
            </a:extLst>
          </p:cNvPr>
          <p:cNvPicPr>
            <a:picLocks noGrp="1" noChangeAspect="1"/>
          </p:cNvPicPr>
          <p:nvPr>
            <p:ph sz="half" idx="1"/>
          </p:nvPr>
        </p:nvPicPr>
        <p:blipFill>
          <a:blip r:embed="rId2"/>
          <a:stretch>
            <a:fillRect/>
          </a:stretch>
        </p:blipFill>
        <p:spPr>
          <a:xfrm>
            <a:off x="838200" y="3140067"/>
            <a:ext cx="5181600" cy="1722454"/>
          </a:xfrm>
          <a:prstGeom prst="rect">
            <a:avLst/>
          </a:prstGeom>
          <a:ln>
            <a:noFill/>
          </a:ln>
          <a:effectLst>
            <a:outerShdw blurRad="292100" dist="139700" dir="2700000" algn="tl" rotWithShape="0">
              <a:srgbClr val="333333">
                <a:alpha val="65000"/>
              </a:srgbClr>
            </a:outerShdw>
          </a:effectLst>
        </p:spPr>
      </p:pic>
      <p:pic>
        <p:nvPicPr>
          <p:cNvPr id="13" name="Segnaposto contenuto 12">
            <a:extLst>
              <a:ext uri="{FF2B5EF4-FFF2-40B4-BE49-F238E27FC236}">
                <a16:creationId xmlns:a16="http://schemas.microsoft.com/office/drawing/2014/main" id="{1605F2E3-8B0D-3817-BADB-3D40418B9330}"/>
              </a:ext>
            </a:extLst>
          </p:cNvPr>
          <p:cNvPicPr>
            <a:picLocks noGrp="1" noChangeAspect="1"/>
          </p:cNvPicPr>
          <p:nvPr>
            <p:ph sz="half" idx="2"/>
          </p:nvPr>
        </p:nvPicPr>
        <p:blipFill>
          <a:blip r:embed="rId3"/>
          <a:stretch>
            <a:fillRect/>
          </a:stretch>
        </p:blipFill>
        <p:spPr>
          <a:xfrm>
            <a:off x="6172200" y="3152898"/>
            <a:ext cx="5181600" cy="1696791"/>
          </a:xfrm>
          <a:prstGeom prst="rect">
            <a:avLst/>
          </a:prstGeom>
          <a:ln>
            <a:noFill/>
          </a:ln>
          <a:effectLst>
            <a:outerShdw blurRad="292100" dist="139700" dir="2700000" algn="tl" rotWithShape="0">
              <a:srgbClr val="333333">
                <a:alpha val="65000"/>
              </a:srgbClr>
            </a:outerShdw>
          </a:effectLst>
        </p:spPr>
      </p:pic>
      <p:sp>
        <p:nvSpPr>
          <p:cNvPr id="5" name="Segnaposto piè di pagina 4">
            <a:extLst>
              <a:ext uri="{FF2B5EF4-FFF2-40B4-BE49-F238E27FC236}">
                <a16:creationId xmlns:a16="http://schemas.microsoft.com/office/drawing/2014/main" id="{D347A9A4-B476-0E9A-A6CB-5F320B11A8FD}"/>
              </a:ext>
            </a:extLst>
          </p:cNvPr>
          <p:cNvSpPr>
            <a:spLocks noGrp="1"/>
          </p:cNvSpPr>
          <p:nvPr>
            <p:ph type="ftr" sz="quarter" idx="11"/>
          </p:nvPr>
        </p:nvSpPr>
        <p:spPr/>
        <p:txBody>
          <a:bodyPr/>
          <a:lstStyle/>
          <a:p>
            <a:r>
              <a:rPr lang="it-IT" dirty="0"/>
              <a:t>Matteo Francia – University of Bologna</a:t>
            </a:r>
          </a:p>
        </p:txBody>
      </p:sp>
      <p:sp>
        <p:nvSpPr>
          <p:cNvPr id="6" name="Segnaposto numero diapositiva 5">
            <a:extLst>
              <a:ext uri="{FF2B5EF4-FFF2-40B4-BE49-F238E27FC236}">
                <a16:creationId xmlns:a16="http://schemas.microsoft.com/office/drawing/2014/main" id="{3410148A-3057-365D-37A7-3FAFFF42BFF8}"/>
              </a:ext>
            </a:extLst>
          </p:cNvPr>
          <p:cNvSpPr>
            <a:spLocks noGrp="1"/>
          </p:cNvSpPr>
          <p:nvPr>
            <p:ph type="sldNum" sz="quarter" idx="12"/>
          </p:nvPr>
        </p:nvSpPr>
        <p:spPr/>
        <p:txBody>
          <a:bodyPr/>
          <a:lstStyle/>
          <a:p>
            <a:fld id="{5DD6F1BA-2510-46FC-9346-AB1F3CA1593B}" type="slidenum">
              <a:rPr lang="it-IT" smtClean="0"/>
              <a:t>192</a:t>
            </a:fld>
            <a:endParaRPr lang="it-IT" dirty="0"/>
          </a:p>
        </p:txBody>
      </p:sp>
      <p:sp>
        <p:nvSpPr>
          <p:cNvPr id="11" name="Segnaposto contenuto 10">
            <a:extLst>
              <a:ext uri="{FF2B5EF4-FFF2-40B4-BE49-F238E27FC236}">
                <a16:creationId xmlns:a16="http://schemas.microsoft.com/office/drawing/2014/main" id="{A1BF3A0E-8ECC-8A2A-548A-33A99416BB71}"/>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4214106337"/>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B0E984C-0CF8-2CB8-9834-E2AE10A381CD}"/>
              </a:ext>
            </a:extLst>
          </p:cNvPr>
          <p:cNvSpPr>
            <a:spLocks noGrp="1"/>
          </p:cNvSpPr>
          <p:nvPr>
            <p:ph type="title"/>
          </p:nvPr>
        </p:nvSpPr>
        <p:spPr/>
        <p:txBody>
          <a:bodyPr/>
          <a:lstStyle/>
          <a:p>
            <a:r>
              <a:rPr lang="en-US" noProof="0" dirty="0"/>
              <a:t>DWH: AWS RDS</a:t>
            </a:r>
          </a:p>
        </p:txBody>
      </p:sp>
      <p:pic>
        <p:nvPicPr>
          <p:cNvPr id="8" name="Segnaposto contenuto 7">
            <a:extLst>
              <a:ext uri="{FF2B5EF4-FFF2-40B4-BE49-F238E27FC236}">
                <a16:creationId xmlns:a16="http://schemas.microsoft.com/office/drawing/2014/main" id="{0E1ACECD-F950-8AE0-F015-F3001C6F4D5C}"/>
              </a:ext>
            </a:extLst>
          </p:cNvPr>
          <p:cNvPicPr>
            <a:picLocks noGrp="1" noChangeAspect="1"/>
          </p:cNvPicPr>
          <p:nvPr>
            <p:ph sz="half" idx="1"/>
          </p:nvPr>
        </p:nvPicPr>
        <p:blipFill>
          <a:blip r:embed="rId2"/>
          <a:stretch>
            <a:fillRect/>
          </a:stretch>
        </p:blipFill>
        <p:spPr>
          <a:xfrm>
            <a:off x="838200" y="3140067"/>
            <a:ext cx="5181600" cy="1722454"/>
          </a:xfrm>
          <a:prstGeom prst="rect">
            <a:avLst/>
          </a:prstGeom>
          <a:ln>
            <a:noFill/>
          </a:ln>
          <a:effectLst>
            <a:outerShdw blurRad="292100" dist="139700" dir="2700000" algn="tl" rotWithShape="0">
              <a:srgbClr val="333333">
                <a:alpha val="65000"/>
              </a:srgbClr>
            </a:outerShdw>
          </a:effectLst>
        </p:spPr>
      </p:pic>
      <p:sp>
        <p:nvSpPr>
          <p:cNvPr id="5" name="Segnaposto piè di pagina 4">
            <a:extLst>
              <a:ext uri="{FF2B5EF4-FFF2-40B4-BE49-F238E27FC236}">
                <a16:creationId xmlns:a16="http://schemas.microsoft.com/office/drawing/2014/main" id="{D347A9A4-B476-0E9A-A6CB-5F320B11A8FD}"/>
              </a:ext>
            </a:extLst>
          </p:cNvPr>
          <p:cNvSpPr>
            <a:spLocks noGrp="1"/>
          </p:cNvSpPr>
          <p:nvPr>
            <p:ph type="ftr" sz="quarter" idx="11"/>
          </p:nvPr>
        </p:nvSpPr>
        <p:spPr/>
        <p:txBody>
          <a:bodyPr/>
          <a:lstStyle/>
          <a:p>
            <a:r>
              <a:rPr lang="it-IT" dirty="0"/>
              <a:t>Matteo Francia – University of Bologna</a:t>
            </a:r>
          </a:p>
        </p:txBody>
      </p:sp>
      <p:sp>
        <p:nvSpPr>
          <p:cNvPr id="6" name="Segnaposto numero diapositiva 5">
            <a:extLst>
              <a:ext uri="{FF2B5EF4-FFF2-40B4-BE49-F238E27FC236}">
                <a16:creationId xmlns:a16="http://schemas.microsoft.com/office/drawing/2014/main" id="{3410148A-3057-365D-37A7-3FAFFF42BFF8}"/>
              </a:ext>
            </a:extLst>
          </p:cNvPr>
          <p:cNvSpPr>
            <a:spLocks noGrp="1"/>
          </p:cNvSpPr>
          <p:nvPr>
            <p:ph type="sldNum" sz="quarter" idx="12"/>
          </p:nvPr>
        </p:nvSpPr>
        <p:spPr/>
        <p:txBody>
          <a:bodyPr/>
          <a:lstStyle/>
          <a:p>
            <a:fld id="{5DD6F1BA-2510-46FC-9346-AB1F3CA1593B}" type="slidenum">
              <a:rPr lang="it-IT" smtClean="0"/>
              <a:t>193</a:t>
            </a:fld>
            <a:endParaRPr lang="it-IT" dirty="0"/>
          </a:p>
        </p:txBody>
      </p:sp>
      <p:sp>
        <p:nvSpPr>
          <p:cNvPr id="11" name="Segnaposto contenuto 10">
            <a:extLst>
              <a:ext uri="{FF2B5EF4-FFF2-40B4-BE49-F238E27FC236}">
                <a16:creationId xmlns:a16="http://schemas.microsoft.com/office/drawing/2014/main" id="{A1BF3A0E-8ECC-8A2A-548A-33A99416BB71}"/>
              </a:ext>
            </a:extLst>
          </p:cNvPr>
          <p:cNvSpPr>
            <a:spLocks noGrp="1"/>
          </p:cNvSpPr>
          <p:nvPr>
            <p:ph idx="13"/>
          </p:nvPr>
        </p:nvSpPr>
        <p:spPr/>
        <p:txBody>
          <a:bodyPr/>
          <a:lstStyle/>
          <a:p>
            <a:r>
              <a:rPr lang="en-US" noProof="0" dirty="0"/>
              <a:t>Last access 2022-08</a:t>
            </a:r>
          </a:p>
        </p:txBody>
      </p:sp>
      <p:pic>
        <p:nvPicPr>
          <p:cNvPr id="7" name="Segnaposto contenuto 14">
            <a:extLst>
              <a:ext uri="{FF2B5EF4-FFF2-40B4-BE49-F238E27FC236}">
                <a16:creationId xmlns:a16="http://schemas.microsoft.com/office/drawing/2014/main" id="{83BAAB80-D53B-A6AE-B9C1-40F64461D57C}"/>
              </a:ext>
            </a:extLst>
          </p:cNvPr>
          <p:cNvPicPr>
            <a:picLocks noGrp="1" noChangeAspect="1"/>
          </p:cNvPicPr>
          <p:nvPr>
            <p:ph sz="half" idx="2"/>
          </p:nvPr>
        </p:nvPicPr>
        <p:blipFill>
          <a:blip r:embed="rId3"/>
          <a:stretch>
            <a:fillRect/>
          </a:stretch>
        </p:blipFill>
        <p:spPr>
          <a:xfrm>
            <a:off x="6172200" y="2021781"/>
            <a:ext cx="5181600" cy="395902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477432818"/>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B0E984C-0CF8-2CB8-9834-E2AE10A381CD}"/>
              </a:ext>
            </a:extLst>
          </p:cNvPr>
          <p:cNvSpPr>
            <a:spLocks noGrp="1"/>
          </p:cNvSpPr>
          <p:nvPr>
            <p:ph type="title"/>
          </p:nvPr>
        </p:nvSpPr>
        <p:spPr/>
        <p:txBody>
          <a:bodyPr/>
          <a:lstStyle/>
          <a:p>
            <a:r>
              <a:rPr lang="en-US" noProof="0" dirty="0"/>
              <a:t>DWH: AWS RDS</a:t>
            </a:r>
          </a:p>
        </p:txBody>
      </p:sp>
      <p:sp>
        <p:nvSpPr>
          <p:cNvPr id="5" name="Segnaposto piè di pagina 4">
            <a:extLst>
              <a:ext uri="{FF2B5EF4-FFF2-40B4-BE49-F238E27FC236}">
                <a16:creationId xmlns:a16="http://schemas.microsoft.com/office/drawing/2014/main" id="{D347A9A4-B476-0E9A-A6CB-5F320B11A8FD}"/>
              </a:ext>
            </a:extLst>
          </p:cNvPr>
          <p:cNvSpPr>
            <a:spLocks noGrp="1"/>
          </p:cNvSpPr>
          <p:nvPr>
            <p:ph type="ftr" sz="quarter" idx="11"/>
          </p:nvPr>
        </p:nvSpPr>
        <p:spPr/>
        <p:txBody>
          <a:bodyPr/>
          <a:lstStyle/>
          <a:p>
            <a:r>
              <a:rPr lang="it-IT" dirty="0"/>
              <a:t>Matteo Francia – University of Bologna</a:t>
            </a:r>
          </a:p>
        </p:txBody>
      </p:sp>
      <p:sp>
        <p:nvSpPr>
          <p:cNvPr id="6" name="Segnaposto numero diapositiva 5">
            <a:extLst>
              <a:ext uri="{FF2B5EF4-FFF2-40B4-BE49-F238E27FC236}">
                <a16:creationId xmlns:a16="http://schemas.microsoft.com/office/drawing/2014/main" id="{3410148A-3057-365D-37A7-3FAFFF42BFF8}"/>
              </a:ext>
            </a:extLst>
          </p:cNvPr>
          <p:cNvSpPr>
            <a:spLocks noGrp="1"/>
          </p:cNvSpPr>
          <p:nvPr>
            <p:ph type="sldNum" sz="quarter" idx="12"/>
          </p:nvPr>
        </p:nvSpPr>
        <p:spPr/>
        <p:txBody>
          <a:bodyPr/>
          <a:lstStyle/>
          <a:p>
            <a:fld id="{5DD6F1BA-2510-46FC-9346-AB1F3CA1593B}" type="slidenum">
              <a:rPr lang="it-IT" smtClean="0"/>
              <a:t>194</a:t>
            </a:fld>
            <a:endParaRPr lang="it-IT" dirty="0"/>
          </a:p>
        </p:txBody>
      </p:sp>
      <p:sp>
        <p:nvSpPr>
          <p:cNvPr id="11" name="Segnaposto contenuto 10">
            <a:extLst>
              <a:ext uri="{FF2B5EF4-FFF2-40B4-BE49-F238E27FC236}">
                <a16:creationId xmlns:a16="http://schemas.microsoft.com/office/drawing/2014/main" id="{A1BF3A0E-8ECC-8A2A-548A-33A99416BB71}"/>
              </a:ext>
            </a:extLst>
          </p:cNvPr>
          <p:cNvSpPr>
            <a:spLocks noGrp="1"/>
          </p:cNvSpPr>
          <p:nvPr>
            <p:ph idx="13"/>
          </p:nvPr>
        </p:nvSpPr>
        <p:spPr/>
        <p:txBody>
          <a:bodyPr/>
          <a:lstStyle/>
          <a:p>
            <a:r>
              <a:rPr lang="en-US" noProof="0" dirty="0"/>
              <a:t>Last access 2022-08</a:t>
            </a:r>
          </a:p>
        </p:txBody>
      </p:sp>
      <p:pic>
        <p:nvPicPr>
          <p:cNvPr id="20" name="Segnaposto contenuto 8">
            <a:extLst>
              <a:ext uri="{FF2B5EF4-FFF2-40B4-BE49-F238E27FC236}">
                <a16:creationId xmlns:a16="http://schemas.microsoft.com/office/drawing/2014/main" id="{945E6080-D42A-157D-AE02-A5A51465E35A}"/>
              </a:ext>
            </a:extLst>
          </p:cNvPr>
          <p:cNvPicPr>
            <a:picLocks noGrp="1" noChangeAspect="1"/>
          </p:cNvPicPr>
          <p:nvPr>
            <p:ph sz="half" idx="2"/>
          </p:nvPr>
        </p:nvPicPr>
        <p:blipFill>
          <a:blip r:embed="rId2"/>
          <a:stretch>
            <a:fillRect/>
          </a:stretch>
        </p:blipFill>
        <p:spPr>
          <a:xfrm>
            <a:off x="6172200" y="1846392"/>
            <a:ext cx="5181600" cy="4309804"/>
          </a:xfrm>
          <a:prstGeom prst="rect">
            <a:avLst/>
          </a:prstGeom>
          <a:ln>
            <a:noFill/>
          </a:ln>
          <a:effectLst>
            <a:outerShdw blurRad="292100" dist="139700" dir="2700000" algn="tl" rotWithShape="0">
              <a:srgbClr val="333333">
                <a:alpha val="65000"/>
              </a:srgbClr>
            </a:outerShdw>
          </a:effectLst>
        </p:spPr>
      </p:pic>
      <p:pic>
        <p:nvPicPr>
          <p:cNvPr id="21" name="Segnaposto contenuto 17">
            <a:extLst>
              <a:ext uri="{FF2B5EF4-FFF2-40B4-BE49-F238E27FC236}">
                <a16:creationId xmlns:a16="http://schemas.microsoft.com/office/drawing/2014/main" id="{38FD6131-0500-ED35-94CC-771B023CAFA8}"/>
              </a:ext>
            </a:extLst>
          </p:cNvPr>
          <p:cNvPicPr>
            <a:picLocks noGrp="1" noChangeAspect="1"/>
          </p:cNvPicPr>
          <p:nvPr>
            <p:ph sz="half" idx="1"/>
          </p:nvPr>
        </p:nvPicPr>
        <p:blipFill>
          <a:blip r:embed="rId3"/>
          <a:stretch>
            <a:fillRect/>
          </a:stretch>
        </p:blipFill>
        <p:spPr>
          <a:xfrm>
            <a:off x="838200" y="2374733"/>
            <a:ext cx="5181600" cy="3253121"/>
          </a:xfrm>
          <a:prstGeom prst="rect">
            <a:avLst/>
          </a:prstGeom>
          <a:ln>
            <a:noFill/>
          </a:ln>
          <a:effectLst>
            <a:outerShdw blurRad="292100" dist="139700" dir="2700000" algn="tl" rotWithShape="0">
              <a:srgbClr val="333333">
                <a:alpha val="65000"/>
              </a:srgbClr>
            </a:outerShdw>
          </a:effectLst>
        </p:spPr>
      </p:pic>
      <p:sp>
        <p:nvSpPr>
          <p:cNvPr id="22" name="Rettangolo 21">
            <a:extLst>
              <a:ext uri="{FF2B5EF4-FFF2-40B4-BE49-F238E27FC236}">
                <a16:creationId xmlns:a16="http://schemas.microsoft.com/office/drawing/2014/main" id="{F4C5059D-71A9-B619-6923-B3D2EA7EA08F}"/>
              </a:ext>
            </a:extLst>
          </p:cNvPr>
          <p:cNvSpPr/>
          <p:nvPr/>
        </p:nvSpPr>
        <p:spPr>
          <a:xfrm>
            <a:off x="1297021" y="4902740"/>
            <a:ext cx="577175" cy="129702"/>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ttangolo 22">
            <a:extLst>
              <a:ext uri="{FF2B5EF4-FFF2-40B4-BE49-F238E27FC236}">
                <a16:creationId xmlns:a16="http://schemas.microsoft.com/office/drawing/2014/main" id="{2DCA76A8-60B5-6F7F-F2DE-333B090E5653}"/>
              </a:ext>
            </a:extLst>
          </p:cNvPr>
          <p:cNvSpPr/>
          <p:nvPr/>
        </p:nvSpPr>
        <p:spPr>
          <a:xfrm>
            <a:off x="9374220" y="2921541"/>
            <a:ext cx="822960" cy="129702"/>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712798275"/>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D1128BE-7792-42C2-97EB-A10B7E782E41}"/>
              </a:ext>
            </a:extLst>
          </p:cNvPr>
          <p:cNvSpPr>
            <a:spLocks noGrp="1"/>
          </p:cNvSpPr>
          <p:nvPr>
            <p:ph type="title"/>
          </p:nvPr>
        </p:nvSpPr>
        <p:spPr/>
        <p:txBody>
          <a:bodyPr/>
          <a:lstStyle/>
          <a:p>
            <a:r>
              <a:rPr lang="en-US" noProof="0" dirty="0"/>
              <a:t>Projecting the DWH</a:t>
            </a:r>
          </a:p>
        </p:txBody>
      </p:sp>
      <p:sp>
        <p:nvSpPr>
          <p:cNvPr id="9" name="Content Placeholder 8">
            <a:extLst>
              <a:ext uri="{FF2B5EF4-FFF2-40B4-BE49-F238E27FC236}">
                <a16:creationId xmlns:a16="http://schemas.microsoft.com/office/drawing/2014/main" id="{6CAACD0B-668E-59ED-AB0E-9D6F07B74AB9}"/>
              </a:ext>
            </a:extLst>
          </p:cNvPr>
          <p:cNvSpPr>
            <a:spLocks noGrp="1"/>
          </p:cNvSpPr>
          <p:nvPr>
            <p:ph sz="half" idx="1"/>
          </p:nvPr>
        </p:nvSpPr>
        <p:spPr/>
        <p:txBody>
          <a:bodyPr/>
          <a:lstStyle/>
          <a:p>
            <a:endParaRPr lang="en-US" dirty="0"/>
          </a:p>
        </p:txBody>
      </p:sp>
      <p:sp>
        <p:nvSpPr>
          <p:cNvPr id="10" name="Content Placeholder 9">
            <a:extLst>
              <a:ext uri="{FF2B5EF4-FFF2-40B4-BE49-F238E27FC236}">
                <a16:creationId xmlns:a16="http://schemas.microsoft.com/office/drawing/2014/main" id="{34FDB513-1543-290A-F38B-ED2F40C25B1B}"/>
              </a:ext>
            </a:extLst>
          </p:cNvPr>
          <p:cNvSpPr>
            <a:spLocks noGrp="1"/>
          </p:cNvSpPr>
          <p:nvPr>
            <p:ph sz="half" idx="2"/>
          </p:nvPr>
        </p:nvSpPr>
        <p:spPr/>
        <p:txBody>
          <a:bodyPr/>
          <a:lstStyle/>
          <a:p>
            <a:endParaRPr lang="en-US" dirty="0"/>
          </a:p>
        </p:txBody>
      </p:sp>
      <p:sp>
        <p:nvSpPr>
          <p:cNvPr id="5" name="Segnaposto piè di pagina 4">
            <a:extLst>
              <a:ext uri="{FF2B5EF4-FFF2-40B4-BE49-F238E27FC236}">
                <a16:creationId xmlns:a16="http://schemas.microsoft.com/office/drawing/2014/main" id="{46E4A512-04B2-4C55-8CA8-BCB5CE8604CC}"/>
              </a:ext>
            </a:extLst>
          </p:cNvPr>
          <p:cNvSpPr>
            <a:spLocks noGrp="1"/>
          </p:cNvSpPr>
          <p:nvPr>
            <p:ph type="ftr" sz="quarter" idx="11"/>
          </p:nvPr>
        </p:nvSpPr>
        <p:spPr/>
        <p:txBody>
          <a:bodyPr/>
          <a:lstStyle/>
          <a:p>
            <a:r>
              <a:rPr lang="it-IT" dirty="0"/>
              <a:t>Matteo Francia – University of Bologna</a:t>
            </a:r>
          </a:p>
        </p:txBody>
      </p:sp>
      <p:sp>
        <p:nvSpPr>
          <p:cNvPr id="6" name="Segnaposto numero diapositiva 5">
            <a:extLst>
              <a:ext uri="{FF2B5EF4-FFF2-40B4-BE49-F238E27FC236}">
                <a16:creationId xmlns:a16="http://schemas.microsoft.com/office/drawing/2014/main" id="{B76F4468-05F0-4FB1-AAAB-D59ABC3099D8}"/>
              </a:ext>
            </a:extLst>
          </p:cNvPr>
          <p:cNvSpPr>
            <a:spLocks noGrp="1"/>
          </p:cNvSpPr>
          <p:nvPr>
            <p:ph type="sldNum" sz="quarter" idx="12"/>
          </p:nvPr>
        </p:nvSpPr>
        <p:spPr/>
        <p:txBody>
          <a:bodyPr/>
          <a:lstStyle/>
          <a:p>
            <a:fld id="{5DD6F1BA-2510-46FC-9346-AB1F3CA1593B}" type="slidenum">
              <a:rPr lang="it-IT" smtClean="0"/>
              <a:t>195</a:t>
            </a:fld>
            <a:endParaRPr lang="it-IT" dirty="0"/>
          </a:p>
        </p:txBody>
      </p:sp>
      <p:sp>
        <p:nvSpPr>
          <p:cNvPr id="11" name="Content Placeholder 10">
            <a:extLst>
              <a:ext uri="{FF2B5EF4-FFF2-40B4-BE49-F238E27FC236}">
                <a16:creationId xmlns:a16="http://schemas.microsoft.com/office/drawing/2014/main" id="{45501519-1310-1E9C-0C2A-5B84193F1602}"/>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1290329518"/>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D9EE52-B95E-423B-AE03-23C71055F0F0}"/>
              </a:ext>
            </a:extLst>
          </p:cNvPr>
          <p:cNvSpPr>
            <a:spLocks noGrp="1"/>
          </p:cNvSpPr>
          <p:nvPr>
            <p:ph type="ctrTitle"/>
          </p:nvPr>
        </p:nvSpPr>
        <p:spPr>
          <a:xfrm>
            <a:off x="1533728" y="1209297"/>
            <a:ext cx="9144000" cy="2387600"/>
          </a:xfrm>
        </p:spPr>
        <p:txBody>
          <a:bodyPr>
            <a:normAutofit/>
          </a:bodyPr>
          <a:lstStyle/>
          <a:p>
            <a:r>
              <a:rPr lang="en-US" noProof="0" dirty="0"/>
              <a:t>BIG DATA AND </a:t>
            </a:r>
            <a:br>
              <a:rPr lang="en-US" noProof="0" dirty="0"/>
            </a:br>
            <a:r>
              <a:rPr lang="en-US" noProof="0" dirty="0"/>
              <a:t>CLOUD PLATFORMS</a:t>
            </a:r>
          </a:p>
        </p:txBody>
      </p:sp>
      <p:sp>
        <p:nvSpPr>
          <p:cNvPr id="3" name="Sottotitolo 2">
            <a:extLst>
              <a:ext uri="{FF2B5EF4-FFF2-40B4-BE49-F238E27FC236}">
                <a16:creationId xmlns:a16="http://schemas.microsoft.com/office/drawing/2014/main" id="{4164D072-9735-45BF-8907-85B0B2612D0C}"/>
              </a:ext>
            </a:extLst>
          </p:cNvPr>
          <p:cNvSpPr>
            <a:spLocks noGrp="1"/>
          </p:cNvSpPr>
          <p:nvPr>
            <p:ph type="subTitle" idx="1"/>
          </p:nvPr>
        </p:nvSpPr>
        <p:spPr>
          <a:xfrm>
            <a:off x="1524000" y="3612590"/>
            <a:ext cx="9144000" cy="1655762"/>
          </a:xfrm>
        </p:spPr>
        <p:txBody>
          <a:bodyPr>
            <a:noAutofit/>
          </a:bodyPr>
          <a:lstStyle/>
          <a:p>
            <a:r>
              <a:rPr lang="en-US" noProof="0" dirty="0"/>
              <a:t>Cluster migration - </a:t>
            </a:r>
            <a:r>
              <a:rPr lang="en-US" b="0" i="0" u="none" strike="noStrike" noProof="0" dirty="0">
                <a:effectLst/>
                <a:latin typeface="Helvetica" panose="020B0604020202020204" pitchFamily="34" charset="0"/>
              </a:rPr>
              <a:t>Based on a true story</a:t>
            </a:r>
            <a:r>
              <a:rPr lang="en-US" b="0" i="0" noProof="0" dirty="0">
                <a:effectLst/>
                <a:latin typeface="Helvetica" panose="020B0604020202020204" pitchFamily="34" charset="0"/>
              </a:rPr>
              <a:t>​</a:t>
            </a:r>
            <a:endParaRPr lang="en-US" b="0" i="0" noProof="0" dirty="0">
              <a:effectLst/>
            </a:endParaRPr>
          </a:p>
        </p:txBody>
      </p:sp>
    </p:spTree>
    <p:extLst>
      <p:ext uri="{BB962C8B-B14F-4D97-AF65-F5344CB8AC3E}">
        <p14:creationId xmlns:p14="http://schemas.microsoft.com/office/powerpoint/2010/main" val="4268520771"/>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dirty="0"/>
              <a:t>Migration</a:t>
            </a:r>
          </a:p>
        </p:txBody>
      </p:sp>
      <p:sp>
        <p:nvSpPr>
          <p:cNvPr id="3" name="Segnaposto contenuto 2">
            <a:extLst>
              <a:ext uri="{FF2B5EF4-FFF2-40B4-BE49-F238E27FC236}">
                <a16:creationId xmlns:a16="http://schemas.microsoft.com/office/drawing/2014/main" id="{33D16FE1-5917-4BB4-B5C4-78FC0B58E8E6}"/>
              </a:ext>
            </a:extLst>
          </p:cNvPr>
          <p:cNvSpPr>
            <a:spLocks noGrp="1"/>
          </p:cNvSpPr>
          <p:nvPr>
            <p:ph idx="1"/>
          </p:nvPr>
        </p:nvSpPr>
        <p:spPr>
          <a:xfrm>
            <a:off x="838200" y="1700499"/>
            <a:ext cx="10515600" cy="4351338"/>
          </a:xfrm>
        </p:spPr>
        <p:txBody>
          <a:bodyPr/>
          <a:lstStyle/>
          <a:p>
            <a:r>
              <a:rPr lang="en-US" noProof="0" dirty="0"/>
              <a:t>Goals</a:t>
            </a:r>
          </a:p>
          <a:p>
            <a:pPr lvl="1"/>
            <a:r>
              <a:rPr lang="en-US" noProof="0" dirty="0"/>
              <a:t>Evaluating the costs for a cloud/on-premises data platform</a:t>
            </a:r>
          </a:p>
          <a:p>
            <a:pPr lvl="1"/>
            <a:r>
              <a:rPr lang="en-US" noProof="0" dirty="0"/>
              <a:t>Real-world case study</a:t>
            </a:r>
          </a:p>
          <a:p>
            <a:pPr lvl="1"/>
            <a:r>
              <a:rPr lang="en-US" noProof="0" dirty="0"/>
              <a:t>Fill in this table</a:t>
            </a:r>
          </a:p>
          <a:p>
            <a:pPr marL="457200" lvl="1" indent="0">
              <a:buNone/>
            </a:pPr>
            <a:endParaRPr lang="en-US" noProof="0" dirty="0"/>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197</a:t>
            </a:fld>
            <a:endParaRPr lang="it-IT" dirty="0"/>
          </a:p>
        </p:txBody>
      </p:sp>
      <p:graphicFrame>
        <p:nvGraphicFramePr>
          <p:cNvPr id="6" name="Tabella 6">
            <a:extLst>
              <a:ext uri="{FF2B5EF4-FFF2-40B4-BE49-F238E27FC236}">
                <a16:creationId xmlns:a16="http://schemas.microsoft.com/office/drawing/2014/main" id="{52F76615-8248-49E7-8BFF-281235D827F6}"/>
              </a:ext>
            </a:extLst>
          </p:cNvPr>
          <p:cNvGraphicFramePr>
            <a:graphicFrameLocks noGrp="1"/>
          </p:cNvGraphicFramePr>
          <p:nvPr>
            <p:extLst>
              <p:ext uri="{D42A27DB-BD31-4B8C-83A1-F6EECF244321}">
                <p14:modId xmlns:p14="http://schemas.microsoft.com/office/powerpoint/2010/main" val="87779515"/>
              </p:ext>
            </p:extLst>
          </p:nvPr>
        </p:nvGraphicFramePr>
        <p:xfrm>
          <a:off x="4105501" y="4603433"/>
          <a:ext cx="3980998" cy="1112520"/>
        </p:xfrm>
        <a:graphic>
          <a:graphicData uri="http://schemas.openxmlformats.org/drawingml/2006/table">
            <a:tbl>
              <a:tblPr firstRow="1" bandRow="1">
                <a:tableStyleId>{5C22544A-7EE6-4342-B048-85BDC9FD1C3A}</a:tableStyleId>
              </a:tblPr>
              <a:tblGrid>
                <a:gridCol w="1090841">
                  <a:extLst>
                    <a:ext uri="{9D8B030D-6E8A-4147-A177-3AD203B41FA5}">
                      <a16:colId xmlns:a16="http://schemas.microsoft.com/office/drawing/2014/main" val="1880603980"/>
                    </a:ext>
                  </a:extLst>
                </a:gridCol>
                <a:gridCol w="1477736">
                  <a:extLst>
                    <a:ext uri="{9D8B030D-6E8A-4147-A177-3AD203B41FA5}">
                      <a16:colId xmlns:a16="http://schemas.microsoft.com/office/drawing/2014/main" val="2835582936"/>
                    </a:ext>
                  </a:extLst>
                </a:gridCol>
                <a:gridCol w="1412421">
                  <a:extLst>
                    <a:ext uri="{9D8B030D-6E8A-4147-A177-3AD203B41FA5}">
                      <a16:colId xmlns:a16="http://schemas.microsoft.com/office/drawing/2014/main" val="4229868820"/>
                    </a:ext>
                  </a:extLst>
                </a:gridCol>
              </a:tblGrid>
              <a:tr h="370840">
                <a:tc>
                  <a:txBody>
                    <a:bodyPr/>
                    <a:lstStyle/>
                    <a:p>
                      <a:r>
                        <a:rPr lang="en-US" sz="1600" noProof="0" dirty="0">
                          <a:solidFill>
                            <a:schemeClr val="tx1">
                              <a:lumMod val="95000"/>
                              <a:lumOff val="5000"/>
                            </a:schemeClr>
                          </a:solidFill>
                          <a:latin typeface="Helvetica" panose="020B0604020202020204" pitchFamily="34" charset="0"/>
                          <a:cs typeface="Helvetica" panose="020B0604020202020204" pitchFamily="34" charset="0"/>
                        </a:rPr>
                        <a:t>Cost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noProof="0" dirty="0">
                          <a:solidFill>
                            <a:schemeClr val="tx1">
                              <a:lumMod val="95000"/>
                              <a:lumOff val="5000"/>
                            </a:schemeClr>
                          </a:solidFill>
                          <a:latin typeface="Helvetica" panose="020B0604020202020204" pitchFamily="34" charset="0"/>
                          <a:cs typeface="Helvetica" panose="020B0604020202020204" pitchFamily="34" charset="0"/>
                        </a:rPr>
                        <a:t>On-premises</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noProof="0" dirty="0">
                          <a:solidFill>
                            <a:schemeClr val="tx1">
                              <a:lumMod val="95000"/>
                              <a:lumOff val="5000"/>
                            </a:schemeClr>
                          </a:solidFill>
                          <a:latin typeface="Helvetica" panose="020B0604020202020204" pitchFamily="34" charset="0"/>
                          <a:cs typeface="Helvetica" panose="020B0604020202020204" pitchFamily="34" charset="0"/>
                        </a:rPr>
                        <a:t>On cloud</a:t>
                      </a: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r>
                        <a:rPr lang="en-US" sz="1600" noProof="0" dirty="0">
                          <a:solidFill>
                            <a:schemeClr val="tx1">
                              <a:lumMod val="95000"/>
                              <a:lumOff val="5000"/>
                            </a:schemeClr>
                          </a:solidFill>
                          <a:latin typeface="Helvetica" panose="020B0604020202020204" pitchFamily="34" charset="0"/>
                          <a:cs typeface="Helvetica" panose="020B0604020202020204" pitchFamily="34" charset="0"/>
                        </a:rPr>
                        <a:t>Hardware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noProof="0" dirty="0">
                          <a:solidFill>
                            <a:schemeClr val="tx1">
                              <a:lumMod val="95000"/>
                              <a:lumOff val="5000"/>
                            </a:schemeClr>
                          </a:solidFill>
                          <a:latin typeface="Helvetica" panose="020B0604020202020204" pitchFamily="34" charset="0"/>
                          <a:cs typeface="Helvetica" panose="020B0604020202020204" pitchFamily="34" charset="0"/>
                        </a:rPr>
                        <a:t>?</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noProof="0" dirty="0">
                          <a:solidFill>
                            <a:schemeClr val="tx1">
                              <a:lumMod val="95000"/>
                              <a:lumOff val="5000"/>
                            </a:schemeClr>
                          </a:solidFill>
                          <a:latin typeface="Helvetica" panose="020B0604020202020204" pitchFamily="34" charset="0"/>
                          <a:cs typeface="Helvetica" panose="020B0604020202020204" pitchFamily="34" charset="0"/>
                        </a:rPr>
                        <a:t>?</a:t>
                      </a: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r>
                        <a:rPr lang="en-US" sz="1600" noProof="0" dirty="0">
                          <a:solidFill>
                            <a:schemeClr val="tx1">
                              <a:lumMod val="95000"/>
                              <a:lumOff val="5000"/>
                            </a:schemeClr>
                          </a:solidFill>
                          <a:latin typeface="Helvetica" panose="020B0604020202020204" pitchFamily="34" charset="0"/>
                          <a:cs typeface="Helvetica" panose="020B0604020202020204" pitchFamily="34" charset="0"/>
                        </a:rPr>
                        <a:t>Software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600" noProof="0" dirty="0">
                          <a:solidFill>
                            <a:schemeClr val="tx1">
                              <a:lumMod val="95000"/>
                              <a:lumOff val="5000"/>
                            </a:schemeClr>
                          </a:solidFill>
                          <a:latin typeface="Helvetica" panose="020B0604020202020204" pitchFamily="34" charset="0"/>
                          <a:cs typeface="Helvetica" panose="020B0604020202020204" pitchFamily="34" charset="0"/>
                        </a:rPr>
                        <a:t>?</a:t>
                      </a: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600" noProof="0" dirty="0">
                          <a:solidFill>
                            <a:schemeClr val="tx1">
                              <a:lumMod val="95000"/>
                              <a:lumOff val="5000"/>
                            </a:schemeClr>
                          </a:solidFill>
                          <a:latin typeface="Helvetica" panose="020B0604020202020204" pitchFamily="34" charset="0"/>
                          <a:cs typeface="Helvetica" panose="020B0604020202020204" pitchFamily="34" charset="0"/>
                        </a:rPr>
                        <a:t>?</a:t>
                      </a: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2838317690"/>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FB2CBE3F-0C98-8B0C-0D7F-E2AAAF25E561}"/>
              </a:ext>
            </a:extLst>
          </p:cNvPr>
          <p:cNvSpPr>
            <a:spLocks noGrp="1"/>
          </p:cNvSpPr>
          <p:nvPr>
            <p:ph type="title"/>
          </p:nvPr>
        </p:nvSpPr>
        <p:spPr/>
        <p:txBody>
          <a:bodyPr/>
          <a:lstStyle/>
          <a:p>
            <a:r>
              <a:rPr lang="en-US" noProof="0" dirty="0"/>
              <a:t>Case study</a:t>
            </a:r>
          </a:p>
        </p:txBody>
      </p:sp>
      <p:sp>
        <p:nvSpPr>
          <p:cNvPr id="8" name="Text Placeholder 7">
            <a:extLst>
              <a:ext uri="{FF2B5EF4-FFF2-40B4-BE49-F238E27FC236}">
                <a16:creationId xmlns:a16="http://schemas.microsoft.com/office/drawing/2014/main" id="{33D10591-559F-5C14-A9A0-2A8B3E885CBB}"/>
              </a:ext>
            </a:extLst>
          </p:cNvPr>
          <p:cNvSpPr>
            <a:spLocks noGrp="1"/>
          </p:cNvSpPr>
          <p:nvPr>
            <p:ph type="body" idx="1"/>
          </p:nvPr>
        </p:nvSpPr>
        <p:spPr/>
        <p:txBody>
          <a:bodyPr/>
          <a:lstStyle/>
          <a:p>
            <a:r>
              <a:rPr lang="en-US" noProof="0" dirty="0"/>
              <a:t>Business intelligence group</a:t>
            </a:r>
          </a:p>
        </p:txBody>
      </p:sp>
      <p:sp>
        <p:nvSpPr>
          <p:cNvPr id="4" name="Footer Placeholder 3">
            <a:extLst>
              <a:ext uri="{FF2B5EF4-FFF2-40B4-BE49-F238E27FC236}">
                <a16:creationId xmlns:a16="http://schemas.microsoft.com/office/drawing/2014/main" id="{0E5D696D-03B8-0B82-8430-121789D66777}"/>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7AFB3D51-EA2E-9C27-3CC8-0957D0D40266}"/>
              </a:ext>
            </a:extLst>
          </p:cNvPr>
          <p:cNvSpPr>
            <a:spLocks noGrp="1"/>
          </p:cNvSpPr>
          <p:nvPr>
            <p:ph type="sldNum" sz="quarter" idx="12"/>
          </p:nvPr>
        </p:nvSpPr>
        <p:spPr/>
        <p:txBody>
          <a:bodyPr/>
          <a:lstStyle/>
          <a:p>
            <a:fld id="{5DD6F1BA-2510-46FC-9346-AB1F3CA1593B}" type="slidenum">
              <a:rPr lang="it-IT" smtClean="0"/>
              <a:t>198</a:t>
            </a:fld>
            <a:endParaRPr lang="it-IT" dirty="0"/>
          </a:p>
        </p:txBody>
      </p:sp>
    </p:spTree>
    <p:extLst>
      <p:ext uri="{BB962C8B-B14F-4D97-AF65-F5344CB8AC3E}">
        <p14:creationId xmlns:p14="http://schemas.microsoft.com/office/powerpoint/2010/main" val="3023281219"/>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dirty="0"/>
              <a:t>Migration</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sz="half" idx="1"/>
          </p:nvPr>
        </p:nvSpPr>
        <p:spPr/>
        <p:txBody>
          <a:bodyPr/>
          <a:lstStyle/>
          <a:p>
            <a:r>
              <a:rPr lang="en-US" dirty="0"/>
              <a:t>Reference architecture</a:t>
            </a:r>
          </a:p>
          <a:p>
            <a:endParaRPr lang="en-US" dirty="0"/>
          </a:p>
        </p:txBody>
      </p:sp>
      <p:pic>
        <p:nvPicPr>
          <p:cNvPr id="13" name="Segnaposto contenuto 6">
            <a:extLst>
              <a:ext uri="{FF2B5EF4-FFF2-40B4-BE49-F238E27FC236}">
                <a16:creationId xmlns:a16="http://schemas.microsoft.com/office/drawing/2014/main" id="{3F4E3070-03F3-4415-ADB6-3C2108FDDE5E}"/>
              </a:ext>
            </a:extLst>
          </p:cNvPr>
          <p:cNvPicPr>
            <a:picLocks noGrp="1" noChangeAspect="1"/>
          </p:cNvPicPr>
          <p:nvPr>
            <p:ph sz="half" idx="2"/>
          </p:nvPr>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023373" y="1825625"/>
            <a:ext cx="3479253" cy="4351338"/>
          </a:xfrm>
        </p:spPr>
      </p:pic>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en-US" smtClean="0"/>
              <a:pPr/>
              <a:t>199</a:t>
            </a:fld>
            <a:endParaRPr lang="en-US" dirty="0"/>
          </a:p>
        </p:txBody>
      </p:sp>
      <p:sp>
        <p:nvSpPr>
          <p:cNvPr id="65" name="Content Placeholder 64">
            <a:extLst>
              <a:ext uri="{FF2B5EF4-FFF2-40B4-BE49-F238E27FC236}">
                <a16:creationId xmlns:a16="http://schemas.microsoft.com/office/drawing/2014/main" id="{9BDC46FE-AB9B-D102-E036-B70A7E8557D0}"/>
              </a:ext>
            </a:extLst>
          </p:cNvPr>
          <p:cNvSpPr>
            <a:spLocks noGrp="1"/>
          </p:cNvSpPr>
          <p:nvPr>
            <p:ph idx="13"/>
          </p:nvPr>
        </p:nvSpPr>
        <p:spPr/>
        <p:txBody>
          <a:bodyPr/>
          <a:lstStyle/>
          <a:p>
            <a:endParaRPr lang="en-US" dirty="0"/>
          </a:p>
        </p:txBody>
      </p:sp>
      <p:grpSp>
        <p:nvGrpSpPr>
          <p:cNvPr id="6" name="Gruppo 5">
            <a:extLst>
              <a:ext uri="{FF2B5EF4-FFF2-40B4-BE49-F238E27FC236}">
                <a16:creationId xmlns:a16="http://schemas.microsoft.com/office/drawing/2014/main" id="{20857D34-4B82-4718-9206-841C0300BA9F}"/>
              </a:ext>
            </a:extLst>
          </p:cNvPr>
          <p:cNvGrpSpPr/>
          <p:nvPr/>
        </p:nvGrpSpPr>
        <p:grpSpPr>
          <a:xfrm>
            <a:off x="863415" y="2491530"/>
            <a:ext cx="5822611" cy="3491283"/>
            <a:chOff x="851839" y="874381"/>
            <a:chExt cx="9183245" cy="5622867"/>
          </a:xfrm>
        </p:grpSpPr>
        <p:cxnSp>
          <p:nvCxnSpPr>
            <p:cNvPr id="7" name="Connettore diritto 53">
              <a:extLst>
                <a:ext uri="{FF2B5EF4-FFF2-40B4-BE49-F238E27FC236}">
                  <a16:creationId xmlns:a16="http://schemas.microsoft.com/office/drawing/2014/main" id="{733EF31A-2657-44DA-A7E9-38B87093B877}"/>
                </a:ext>
              </a:extLst>
            </p:cNvPr>
            <p:cNvCxnSpPr/>
            <p:nvPr/>
          </p:nvCxnSpPr>
          <p:spPr>
            <a:xfrm>
              <a:off x="1189274" y="4435296"/>
              <a:ext cx="8845810" cy="0"/>
            </a:xfrm>
            <a:prstGeom prst="line">
              <a:avLst/>
            </a:prstGeom>
            <a:ln>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8" name="Connettore diritto 7">
              <a:extLst>
                <a:ext uri="{FF2B5EF4-FFF2-40B4-BE49-F238E27FC236}">
                  <a16:creationId xmlns:a16="http://schemas.microsoft.com/office/drawing/2014/main" id="{F26CBCF4-0849-4EFA-83D1-AED4280F2404}"/>
                </a:ext>
              </a:extLst>
            </p:cNvPr>
            <p:cNvCxnSpPr/>
            <p:nvPr/>
          </p:nvCxnSpPr>
          <p:spPr>
            <a:xfrm>
              <a:off x="1182617" y="3304418"/>
              <a:ext cx="8845810"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pSp>
          <p:nvGrpSpPr>
            <p:cNvPr id="11" name="Gruppo 10">
              <a:extLst>
                <a:ext uri="{FF2B5EF4-FFF2-40B4-BE49-F238E27FC236}">
                  <a16:creationId xmlns:a16="http://schemas.microsoft.com/office/drawing/2014/main" id="{E280CE5E-F8C8-43E5-A74D-91EE14ACAD91}"/>
                </a:ext>
              </a:extLst>
            </p:cNvPr>
            <p:cNvGrpSpPr/>
            <p:nvPr/>
          </p:nvGrpSpPr>
          <p:grpSpPr>
            <a:xfrm>
              <a:off x="2383049" y="4719721"/>
              <a:ext cx="1398604" cy="1777527"/>
              <a:chOff x="2268247" y="4906963"/>
              <a:chExt cx="1398604" cy="1777527"/>
            </a:xfrm>
          </p:grpSpPr>
          <p:pic>
            <p:nvPicPr>
              <p:cNvPr id="56" name="Segnaposto contenuto 8">
                <a:extLst>
                  <a:ext uri="{FF2B5EF4-FFF2-40B4-BE49-F238E27FC236}">
                    <a16:creationId xmlns:a16="http://schemas.microsoft.com/office/drawing/2014/main" id="{30AA6AB7-E0E6-45F8-AD96-BF01AD2BEF1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a:xfrm>
                <a:off x="2403475" y="4906963"/>
                <a:ext cx="1035050" cy="1035050"/>
              </a:xfrm>
              <a:prstGeom prst="rect">
                <a:avLst/>
              </a:prstGeom>
            </p:spPr>
          </p:pic>
          <p:sp>
            <p:nvSpPr>
              <p:cNvPr id="57" name="CasellaDiTesto 56">
                <a:extLst>
                  <a:ext uri="{FF2B5EF4-FFF2-40B4-BE49-F238E27FC236}">
                    <a16:creationId xmlns:a16="http://schemas.microsoft.com/office/drawing/2014/main" id="{028A9411-B183-4329-B19E-3C57C02CB98A}"/>
                  </a:ext>
                </a:extLst>
              </p:cNvPr>
              <p:cNvSpPr txBox="1"/>
              <p:nvPr/>
            </p:nvSpPr>
            <p:spPr>
              <a:xfrm>
                <a:off x="2268247" y="6040095"/>
                <a:ext cx="1398604" cy="644395"/>
              </a:xfrm>
              <a:prstGeom prst="rect">
                <a:avLst/>
              </a:prstGeom>
              <a:noFill/>
            </p:spPr>
            <p:txBody>
              <a:bodyPr wrap="none" rtlCol="0">
                <a:spAutoFit/>
              </a:bodyPr>
              <a:lstStyle/>
              <a:p>
                <a:pPr algn="ctr"/>
                <a:r>
                  <a:rPr lang="en-US" sz="1000" dirty="0">
                    <a:latin typeface="Helvetica" panose="020B0604020202020204" pitchFamily="34" charset="0"/>
                    <a:cs typeface="Helvetica" panose="020B0604020202020204" pitchFamily="34" charset="0"/>
                  </a:rPr>
                  <a:t>On-the-field </a:t>
                </a:r>
                <a:br>
                  <a:rPr lang="en-US" sz="1000" dirty="0">
                    <a:latin typeface="Helvetica" panose="020B0604020202020204" pitchFamily="34" charset="0"/>
                    <a:cs typeface="Helvetica" panose="020B0604020202020204" pitchFamily="34" charset="0"/>
                  </a:rPr>
                </a:br>
                <a:r>
                  <a:rPr lang="en-US" sz="1000" dirty="0">
                    <a:latin typeface="Helvetica" panose="020B0604020202020204" pitchFamily="34" charset="0"/>
                    <a:cs typeface="Helvetica" panose="020B0604020202020204" pitchFamily="34" charset="0"/>
                  </a:rPr>
                  <a:t>sensors</a:t>
                </a:r>
              </a:p>
            </p:txBody>
          </p:sp>
        </p:grpSp>
        <p:grpSp>
          <p:nvGrpSpPr>
            <p:cNvPr id="12" name="Gruppo 11">
              <a:extLst>
                <a:ext uri="{FF2B5EF4-FFF2-40B4-BE49-F238E27FC236}">
                  <a16:creationId xmlns:a16="http://schemas.microsoft.com/office/drawing/2014/main" id="{F5249BC4-D014-4861-A1F3-16068BAD4507}"/>
                </a:ext>
              </a:extLst>
            </p:cNvPr>
            <p:cNvGrpSpPr/>
            <p:nvPr/>
          </p:nvGrpSpPr>
          <p:grpSpPr>
            <a:xfrm>
              <a:off x="3662734" y="4790012"/>
              <a:ext cx="1006732" cy="1707235"/>
              <a:chOff x="4016245" y="4977254"/>
              <a:chExt cx="1006732" cy="1707235"/>
            </a:xfrm>
          </p:grpSpPr>
          <p:pic>
            <p:nvPicPr>
              <p:cNvPr id="54" name="Immagine 42">
                <a:extLst>
                  <a:ext uri="{FF2B5EF4-FFF2-40B4-BE49-F238E27FC236}">
                    <a16:creationId xmlns:a16="http://schemas.microsoft.com/office/drawing/2014/main" id="{C80BB3DE-CD78-481E-A400-5CB55A152F5D}"/>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019551" y="4977254"/>
                <a:ext cx="1000124" cy="10403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5" name="CasellaDiTesto 54">
                <a:extLst>
                  <a:ext uri="{FF2B5EF4-FFF2-40B4-BE49-F238E27FC236}">
                    <a16:creationId xmlns:a16="http://schemas.microsoft.com/office/drawing/2014/main" id="{F10149DA-F0BD-4E59-BDE1-414702474667}"/>
                  </a:ext>
                </a:extLst>
              </p:cNvPr>
              <p:cNvSpPr txBox="1"/>
              <p:nvPr/>
            </p:nvSpPr>
            <p:spPr>
              <a:xfrm>
                <a:off x="4016245" y="6040094"/>
                <a:ext cx="1006732" cy="644395"/>
              </a:xfrm>
              <a:prstGeom prst="rect">
                <a:avLst/>
              </a:prstGeom>
              <a:noFill/>
            </p:spPr>
            <p:txBody>
              <a:bodyPr wrap="none" rtlCol="0">
                <a:spAutoFit/>
              </a:bodyPr>
              <a:lstStyle/>
              <a:p>
                <a:pPr algn="ctr"/>
                <a:r>
                  <a:rPr lang="en-US" sz="1000" dirty="0">
                    <a:latin typeface="Helvetica" panose="020B0604020202020204" pitchFamily="34" charset="0"/>
                    <a:cs typeface="Helvetica" panose="020B0604020202020204" pitchFamily="34" charset="0"/>
                  </a:rPr>
                  <a:t>Satellite</a:t>
                </a:r>
                <a:br>
                  <a:rPr lang="en-US" sz="1000" dirty="0">
                    <a:latin typeface="Helvetica" panose="020B0604020202020204" pitchFamily="34" charset="0"/>
                    <a:cs typeface="Helvetica" panose="020B0604020202020204" pitchFamily="34" charset="0"/>
                  </a:rPr>
                </a:br>
                <a:r>
                  <a:rPr lang="en-US" sz="1000" dirty="0">
                    <a:latin typeface="Helvetica" panose="020B0604020202020204" pitchFamily="34" charset="0"/>
                    <a:cs typeface="Helvetica" panose="020B0604020202020204" pitchFamily="34" charset="0"/>
                  </a:rPr>
                  <a:t>images</a:t>
                </a:r>
              </a:p>
            </p:txBody>
          </p:sp>
        </p:grpSp>
        <p:grpSp>
          <p:nvGrpSpPr>
            <p:cNvPr id="14" name="Gruppo 13">
              <a:extLst>
                <a:ext uri="{FF2B5EF4-FFF2-40B4-BE49-F238E27FC236}">
                  <a16:creationId xmlns:a16="http://schemas.microsoft.com/office/drawing/2014/main" id="{69F11B1F-3642-492B-BE8A-5D9E4A0D833F}"/>
                </a:ext>
              </a:extLst>
            </p:cNvPr>
            <p:cNvGrpSpPr/>
            <p:nvPr/>
          </p:nvGrpSpPr>
          <p:grpSpPr>
            <a:xfrm>
              <a:off x="4692834" y="4976552"/>
              <a:ext cx="1274723" cy="1520696"/>
              <a:chOff x="5260657" y="5065713"/>
              <a:chExt cx="1274723" cy="1520696"/>
            </a:xfrm>
          </p:grpSpPr>
          <p:pic>
            <p:nvPicPr>
              <p:cNvPr id="52" name="Immagine 43">
                <a:extLst>
                  <a:ext uri="{FF2B5EF4-FFF2-40B4-BE49-F238E27FC236}">
                    <a16:creationId xmlns:a16="http://schemas.microsoft.com/office/drawing/2014/main" id="{CD16670B-BE02-4E5A-BF81-E57D2E1EF9A2}"/>
                  </a:ext>
                </a:extLst>
              </p:cNvPr>
              <p:cNvPicPr>
                <a:picLocks noChangeAspect="1"/>
              </p:cNvPicPr>
              <p:nvPr/>
            </p:nvPicPr>
            <p:blipFill>
              <a:blip r:embed="rId6" cstate="hqprint">
                <a:extLst>
                  <a:ext uri="{28A0092B-C50C-407E-A947-70E740481C1C}">
                    <a14:useLocalDpi xmlns:a14="http://schemas.microsoft.com/office/drawing/2010/main" val="0"/>
                  </a:ext>
                </a:extLst>
              </a:blip>
              <a:srcRect/>
              <a:stretch>
                <a:fillRect/>
              </a:stretch>
            </p:blipFill>
            <p:spPr bwMode="auto">
              <a:xfrm>
                <a:off x="5476875" y="5065713"/>
                <a:ext cx="742950" cy="717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3" name="CasellaDiTesto 52">
                <a:extLst>
                  <a:ext uri="{FF2B5EF4-FFF2-40B4-BE49-F238E27FC236}">
                    <a16:creationId xmlns:a16="http://schemas.microsoft.com/office/drawing/2014/main" id="{CBE6F7CD-4A59-40EA-A823-E4C7FAA8A279}"/>
                  </a:ext>
                </a:extLst>
              </p:cNvPr>
              <p:cNvSpPr txBox="1"/>
              <p:nvPr/>
            </p:nvSpPr>
            <p:spPr>
              <a:xfrm>
                <a:off x="5260657" y="5942014"/>
                <a:ext cx="1274723" cy="644395"/>
              </a:xfrm>
              <a:prstGeom prst="rect">
                <a:avLst/>
              </a:prstGeom>
              <a:noFill/>
            </p:spPr>
            <p:txBody>
              <a:bodyPr wrap="none" rtlCol="0">
                <a:spAutoFit/>
              </a:bodyPr>
              <a:lstStyle/>
              <a:p>
                <a:r>
                  <a:rPr lang="en-US" sz="1000" dirty="0">
                    <a:latin typeface="Helvetica" panose="020B0604020202020204" pitchFamily="34" charset="0"/>
                    <a:cs typeface="Helvetica" panose="020B0604020202020204" pitchFamily="34" charset="0"/>
                  </a:rPr>
                  <a:t>Rural Land</a:t>
                </a:r>
              </a:p>
              <a:p>
                <a:pPr algn="ctr"/>
                <a:r>
                  <a:rPr lang="en-US" sz="1000" dirty="0">
                    <a:latin typeface="Helvetica" panose="020B0604020202020204" pitchFamily="34" charset="0"/>
                    <a:cs typeface="Helvetica" panose="020B0604020202020204" pitchFamily="34" charset="0"/>
                  </a:rPr>
                  <a:t> register</a:t>
                </a:r>
              </a:p>
            </p:txBody>
          </p:sp>
        </p:grpSp>
        <p:grpSp>
          <p:nvGrpSpPr>
            <p:cNvPr id="15" name="Gruppo 14">
              <a:extLst>
                <a:ext uri="{FF2B5EF4-FFF2-40B4-BE49-F238E27FC236}">
                  <a16:creationId xmlns:a16="http://schemas.microsoft.com/office/drawing/2014/main" id="{ED35B344-D370-42FC-9C74-77B5F5BF43B1}"/>
                </a:ext>
              </a:extLst>
            </p:cNvPr>
            <p:cNvGrpSpPr/>
            <p:nvPr/>
          </p:nvGrpSpPr>
          <p:grpSpPr>
            <a:xfrm>
              <a:off x="8311155" y="4970021"/>
              <a:ext cx="1338172" cy="1306540"/>
              <a:chOff x="8196353" y="5032023"/>
              <a:chExt cx="1338172" cy="1306540"/>
            </a:xfrm>
          </p:grpSpPr>
          <p:pic>
            <p:nvPicPr>
              <p:cNvPr id="50" name="Immagine 49">
                <a:extLst>
                  <a:ext uri="{FF2B5EF4-FFF2-40B4-BE49-F238E27FC236}">
                    <a16:creationId xmlns:a16="http://schemas.microsoft.com/office/drawing/2014/main" id="{7222BFF5-E123-46C7-BB4B-CF3C48D915F0}"/>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196353" y="5032023"/>
                <a:ext cx="1338172" cy="784930"/>
              </a:xfrm>
              <a:prstGeom prst="rect">
                <a:avLst/>
              </a:prstGeom>
            </p:spPr>
          </p:pic>
          <p:sp>
            <p:nvSpPr>
              <p:cNvPr id="51" name="CasellaDiTesto 50">
                <a:extLst>
                  <a:ext uri="{FF2B5EF4-FFF2-40B4-BE49-F238E27FC236}">
                    <a16:creationId xmlns:a16="http://schemas.microsoft.com/office/drawing/2014/main" id="{44740031-E349-48A9-A5DC-002442ADB648}"/>
                  </a:ext>
                </a:extLst>
              </p:cNvPr>
              <p:cNvSpPr txBox="1"/>
              <p:nvPr/>
            </p:nvSpPr>
            <p:spPr>
              <a:xfrm>
                <a:off x="8326843" y="5942013"/>
                <a:ext cx="1107861" cy="396550"/>
              </a:xfrm>
              <a:prstGeom prst="rect">
                <a:avLst/>
              </a:prstGeom>
              <a:noFill/>
            </p:spPr>
            <p:txBody>
              <a:bodyPr wrap="none" rtlCol="0">
                <a:spAutoFit/>
              </a:bodyPr>
              <a:lstStyle/>
              <a:p>
                <a:pPr algn="ctr"/>
                <a:r>
                  <a:rPr lang="en-US" sz="1000" dirty="0">
                    <a:latin typeface="Helvetica" panose="020B0604020202020204" pitchFamily="34" charset="0"/>
                    <a:cs typeface="Helvetica" panose="020B0604020202020204" pitchFamily="34" charset="0"/>
                  </a:rPr>
                  <a:t>Weather </a:t>
                </a:r>
              </a:p>
            </p:txBody>
          </p:sp>
        </p:grpSp>
        <p:grpSp>
          <p:nvGrpSpPr>
            <p:cNvPr id="16" name="Gruppo 15">
              <a:extLst>
                <a:ext uri="{FF2B5EF4-FFF2-40B4-BE49-F238E27FC236}">
                  <a16:creationId xmlns:a16="http://schemas.microsoft.com/office/drawing/2014/main" id="{82A8F82A-2D33-43A5-B197-330528E6FDED}"/>
                </a:ext>
              </a:extLst>
            </p:cNvPr>
            <p:cNvGrpSpPr/>
            <p:nvPr/>
          </p:nvGrpSpPr>
          <p:grpSpPr>
            <a:xfrm>
              <a:off x="5967289" y="4976552"/>
              <a:ext cx="963753" cy="1520696"/>
              <a:chOff x="6735545" y="5032023"/>
              <a:chExt cx="963753" cy="1520696"/>
            </a:xfrm>
          </p:grpSpPr>
          <p:pic>
            <p:nvPicPr>
              <p:cNvPr id="48" name="Immagine 43">
                <a:extLst>
                  <a:ext uri="{FF2B5EF4-FFF2-40B4-BE49-F238E27FC236}">
                    <a16:creationId xmlns:a16="http://schemas.microsoft.com/office/drawing/2014/main" id="{F385636A-02D9-4275-A7B6-5ABC30AA71C5}"/>
                  </a:ext>
                </a:extLst>
              </p:cNvPr>
              <p:cNvPicPr>
                <a:picLocks noChangeAspect="1"/>
              </p:cNvPicPr>
              <p:nvPr/>
            </p:nvPicPr>
            <p:blipFill>
              <a:blip r:embed="rId6" cstate="hqprint">
                <a:extLst>
                  <a:ext uri="{28A0092B-C50C-407E-A947-70E740481C1C}">
                    <a14:useLocalDpi xmlns:a14="http://schemas.microsoft.com/office/drawing/2010/main" val="0"/>
                  </a:ext>
                </a:extLst>
              </a:blip>
              <a:srcRect/>
              <a:stretch>
                <a:fillRect/>
              </a:stretch>
            </p:blipFill>
            <p:spPr bwMode="auto">
              <a:xfrm>
                <a:off x="6787881" y="5032023"/>
                <a:ext cx="742950" cy="717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9" name="CasellaDiTesto 48">
                <a:extLst>
                  <a:ext uri="{FF2B5EF4-FFF2-40B4-BE49-F238E27FC236}">
                    <a16:creationId xmlns:a16="http://schemas.microsoft.com/office/drawing/2014/main" id="{E77194BE-1EEE-4F6C-8CE6-852896DEDF65}"/>
                  </a:ext>
                </a:extLst>
              </p:cNvPr>
              <p:cNvSpPr txBox="1"/>
              <p:nvPr/>
            </p:nvSpPr>
            <p:spPr>
              <a:xfrm>
                <a:off x="6735545" y="5908324"/>
                <a:ext cx="963753" cy="644395"/>
              </a:xfrm>
              <a:prstGeom prst="rect">
                <a:avLst/>
              </a:prstGeom>
              <a:noFill/>
            </p:spPr>
            <p:txBody>
              <a:bodyPr wrap="none" rtlCol="0">
                <a:spAutoFit/>
              </a:bodyPr>
              <a:lstStyle/>
              <a:p>
                <a:pPr algn="ctr"/>
                <a:r>
                  <a:rPr lang="en-US" sz="1000" dirty="0">
                    <a:latin typeface="Helvetica" panose="020B0604020202020204" pitchFamily="34" charset="0"/>
                    <a:cs typeface="Helvetica" panose="020B0604020202020204" pitchFamily="34" charset="0"/>
                  </a:rPr>
                  <a:t>Crop</a:t>
                </a:r>
              </a:p>
              <a:p>
                <a:pPr algn="ctr"/>
                <a:r>
                  <a:rPr lang="en-US" sz="1000" dirty="0">
                    <a:latin typeface="Helvetica" panose="020B0604020202020204" pitchFamily="34" charset="0"/>
                    <a:cs typeface="Helvetica" panose="020B0604020202020204" pitchFamily="34" charset="0"/>
                  </a:rPr>
                  <a:t>register</a:t>
                </a:r>
              </a:p>
            </p:txBody>
          </p:sp>
        </p:grpSp>
        <p:sp>
          <p:nvSpPr>
            <p:cNvPr id="17" name="Disco magnetico 16">
              <a:extLst>
                <a:ext uri="{FF2B5EF4-FFF2-40B4-BE49-F238E27FC236}">
                  <a16:creationId xmlns:a16="http://schemas.microsoft.com/office/drawing/2014/main" id="{9C0F3227-93D3-437C-B54E-EA0FB3D34568}"/>
                </a:ext>
              </a:extLst>
            </p:cNvPr>
            <p:cNvSpPr/>
            <p:nvPr/>
          </p:nvSpPr>
          <p:spPr>
            <a:xfrm>
              <a:off x="3806826" y="3589155"/>
              <a:ext cx="3806451" cy="70485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latin typeface="Helvetica" panose="020B0604020202020204" pitchFamily="34" charset="0"/>
                  <a:cs typeface="Helvetica" panose="020B0604020202020204" pitchFamily="34" charset="0"/>
                </a:rPr>
                <a:t>Data Lake (Hadoop)</a:t>
              </a:r>
            </a:p>
          </p:txBody>
        </p:sp>
        <p:cxnSp>
          <p:nvCxnSpPr>
            <p:cNvPr id="18" name="Connettore diritto 17">
              <a:extLst>
                <a:ext uri="{FF2B5EF4-FFF2-40B4-BE49-F238E27FC236}">
                  <a16:creationId xmlns:a16="http://schemas.microsoft.com/office/drawing/2014/main" id="{D23C9C91-D38A-47A5-8478-4AB709450416}"/>
                </a:ext>
              </a:extLst>
            </p:cNvPr>
            <p:cNvCxnSpPr/>
            <p:nvPr/>
          </p:nvCxnSpPr>
          <p:spPr>
            <a:xfrm>
              <a:off x="1182617" y="2039420"/>
              <a:ext cx="8845810"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9" name="Disco magnetico 18">
              <a:extLst>
                <a:ext uri="{FF2B5EF4-FFF2-40B4-BE49-F238E27FC236}">
                  <a16:creationId xmlns:a16="http://schemas.microsoft.com/office/drawing/2014/main" id="{EED24FA5-18E9-4FDA-B373-DD29141B9078}"/>
                </a:ext>
              </a:extLst>
            </p:cNvPr>
            <p:cNvSpPr/>
            <p:nvPr/>
          </p:nvSpPr>
          <p:spPr>
            <a:xfrm>
              <a:off x="3806826" y="2304549"/>
              <a:ext cx="3806451" cy="70485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latin typeface="Helvetica" panose="020B0604020202020204" pitchFamily="34" charset="0"/>
                  <a:cs typeface="Helvetica" panose="020B0604020202020204" pitchFamily="34" charset="0"/>
                </a:rPr>
                <a:t>ODS (Hbase + PostGIS)</a:t>
              </a:r>
            </a:p>
          </p:txBody>
        </p:sp>
        <p:sp>
          <p:nvSpPr>
            <p:cNvPr id="20" name="CasellaDiTesto 19">
              <a:extLst>
                <a:ext uri="{FF2B5EF4-FFF2-40B4-BE49-F238E27FC236}">
                  <a16:creationId xmlns:a16="http://schemas.microsoft.com/office/drawing/2014/main" id="{690855CC-A479-44CD-963E-611CF6B3D60B}"/>
                </a:ext>
              </a:extLst>
            </p:cNvPr>
            <p:cNvSpPr txBox="1"/>
            <p:nvPr/>
          </p:nvSpPr>
          <p:spPr>
            <a:xfrm>
              <a:off x="1325558" y="3716591"/>
              <a:ext cx="1107650" cy="644395"/>
            </a:xfrm>
            <a:prstGeom prst="rect">
              <a:avLst/>
            </a:prstGeom>
            <a:noFill/>
          </p:spPr>
          <p:txBody>
            <a:bodyPr wrap="square" rtlCol="0">
              <a:spAutoFit/>
            </a:bodyPr>
            <a:lstStyle/>
            <a:p>
              <a:pPr algn="ctr"/>
              <a:r>
                <a:rPr lang="en-US" sz="1000" i="1" dirty="0">
                  <a:latin typeface="Helvetica" panose="020B0604020202020204" pitchFamily="34" charset="0"/>
                  <a:cs typeface="Helvetica" panose="020B0604020202020204" pitchFamily="34" charset="0"/>
                </a:rPr>
                <a:t>Raw level</a:t>
              </a:r>
            </a:p>
          </p:txBody>
        </p:sp>
        <p:sp>
          <p:nvSpPr>
            <p:cNvPr id="21" name="CasellaDiTesto 20">
              <a:extLst>
                <a:ext uri="{FF2B5EF4-FFF2-40B4-BE49-F238E27FC236}">
                  <a16:creationId xmlns:a16="http://schemas.microsoft.com/office/drawing/2014/main" id="{ED569779-502B-45C6-A9AE-D7B8B3C3548D}"/>
                </a:ext>
              </a:extLst>
            </p:cNvPr>
            <p:cNvSpPr txBox="1"/>
            <p:nvPr/>
          </p:nvSpPr>
          <p:spPr>
            <a:xfrm>
              <a:off x="964941" y="2447965"/>
              <a:ext cx="1522487" cy="396550"/>
            </a:xfrm>
            <a:prstGeom prst="rect">
              <a:avLst/>
            </a:prstGeom>
            <a:noFill/>
          </p:spPr>
          <p:txBody>
            <a:bodyPr wrap="none" rtlCol="0">
              <a:spAutoFit/>
            </a:bodyPr>
            <a:lstStyle/>
            <a:p>
              <a:pPr algn="ctr"/>
              <a:r>
                <a:rPr lang="en-US" sz="1000" i="1" dirty="0">
                  <a:latin typeface="Helvetica" panose="020B0604020202020204" pitchFamily="34" charset="0"/>
                  <a:cs typeface="Helvetica" panose="020B0604020202020204" pitchFamily="34" charset="0"/>
                </a:rPr>
                <a:t>Tactical Level</a:t>
              </a:r>
            </a:p>
          </p:txBody>
        </p:sp>
        <p:sp>
          <p:nvSpPr>
            <p:cNvPr id="22" name="CasellaDiTesto 21">
              <a:extLst>
                <a:ext uri="{FF2B5EF4-FFF2-40B4-BE49-F238E27FC236}">
                  <a16:creationId xmlns:a16="http://schemas.microsoft.com/office/drawing/2014/main" id="{F5B49329-0906-4115-A38E-F32BAB309D10}"/>
                </a:ext>
              </a:extLst>
            </p:cNvPr>
            <p:cNvSpPr txBox="1"/>
            <p:nvPr/>
          </p:nvSpPr>
          <p:spPr>
            <a:xfrm>
              <a:off x="851839" y="1242010"/>
              <a:ext cx="1621086" cy="396550"/>
            </a:xfrm>
            <a:prstGeom prst="rect">
              <a:avLst/>
            </a:prstGeom>
            <a:noFill/>
          </p:spPr>
          <p:txBody>
            <a:bodyPr wrap="none" rtlCol="0">
              <a:spAutoFit/>
            </a:bodyPr>
            <a:lstStyle/>
            <a:p>
              <a:pPr algn="ctr"/>
              <a:r>
                <a:rPr lang="en-US" sz="1000" i="1" dirty="0">
                  <a:latin typeface="Helvetica" panose="020B0604020202020204" pitchFamily="34" charset="0"/>
                  <a:cs typeface="Helvetica" panose="020B0604020202020204" pitchFamily="34" charset="0"/>
                </a:rPr>
                <a:t>Strategic Level</a:t>
              </a:r>
            </a:p>
          </p:txBody>
        </p:sp>
        <p:sp>
          <p:nvSpPr>
            <p:cNvPr id="23" name="Rettangolo arrotondato 29">
              <a:extLst>
                <a:ext uri="{FF2B5EF4-FFF2-40B4-BE49-F238E27FC236}">
                  <a16:creationId xmlns:a16="http://schemas.microsoft.com/office/drawing/2014/main" id="{4514C8A6-5336-4F55-B574-3F5401B1C0A6}"/>
                </a:ext>
              </a:extLst>
            </p:cNvPr>
            <p:cNvSpPr/>
            <p:nvPr/>
          </p:nvSpPr>
          <p:spPr>
            <a:xfrm>
              <a:off x="8720846" y="1442069"/>
              <a:ext cx="1099379" cy="487129"/>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en-US" sz="800" dirty="0">
                  <a:latin typeface="Helvetica" panose="020B0604020202020204" pitchFamily="34" charset="0"/>
                  <a:cs typeface="Helvetica" panose="020B0604020202020204" pitchFamily="34" charset="0"/>
                </a:rPr>
                <a:t>Web Interface</a:t>
              </a:r>
            </a:p>
          </p:txBody>
        </p:sp>
        <p:sp>
          <p:nvSpPr>
            <p:cNvPr id="24" name="Rettangolo arrotondato 30">
              <a:extLst>
                <a:ext uri="{FF2B5EF4-FFF2-40B4-BE49-F238E27FC236}">
                  <a16:creationId xmlns:a16="http://schemas.microsoft.com/office/drawing/2014/main" id="{D5FE00AD-258E-4FDA-97AB-94E29B4975E6}"/>
                </a:ext>
              </a:extLst>
            </p:cNvPr>
            <p:cNvSpPr/>
            <p:nvPr/>
          </p:nvSpPr>
          <p:spPr>
            <a:xfrm>
              <a:off x="2470043" y="4170460"/>
              <a:ext cx="1188000" cy="454196"/>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latin typeface="Helvetica" panose="020B0604020202020204" pitchFamily="34" charset="0"/>
                  <a:cs typeface="Helvetica" panose="020B0604020202020204" pitchFamily="34" charset="0"/>
                </a:rPr>
                <a:t>Acquisition processes</a:t>
              </a:r>
            </a:p>
          </p:txBody>
        </p:sp>
        <p:sp>
          <p:nvSpPr>
            <p:cNvPr id="25" name="Rettangolo arrotondato 31">
              <a:extLst>
                <a:ext uri="{FF2B5EF4-FFF2-40B4-BE49-F238E27FC236}">
                  <a16:creationId xmlns:a16="http://schemas.microsoft.com/office/drawing/2014/main" id="{78021EEA-7F5F-45FA-850C-81913AA02289}"/>
                </a:ext>
              </a:extLst>
            </p:cNvPr>
            <p:cNvSpPr/>
            <p:nvPr/>
          </p:nvSpPr>
          <p:spPr>
            <a:xfrm>
              <a:off x="2470043" y="3092430"/>
              <a:ext cx="1187136" cy="473476"/>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en-US" sz="800" dirty="0">
                  <a:latin typeface="Helvetica" panose="020B0604020202020204" pitchFamily="34" charset="0"/>
                  <a:cs typeface="Helvetica" panose="020B0604020202020204" pitchFamily="34" charset="0"/>
                </a:rPr>
                <a:t>Loading processes</a:t>
              </a:r>
            </a:p>
          </p:txBody>
        </p:sp>
        <p:sp>
          <p:nvSpPr>
            <p:cNvPr id="26" name="Rettangolo arrotondato 32">
              <a:extLst>
                <a:ext uri="{FF2B5EF4-FFF2-40B4-BE49-F238E27FC236}">
                  <a16:creationId xmlns:a16="http://schemas.microsoft.com/office/drawing/2014/main" id="{53A169CD-F41A-49C6-B4A0-89B7F6015A28}"/>
                </a:ext>
              </a:extLst>
            </p:cNvPr>
            <p:cNvSpPr/>
            <p:nvPr/>
          </p:nvSpPr>
          <p:spPr>
            <a:xfrm>
              <a:off x="2470043" y="1809411"/>
              <a:ext cx="1188000" cy="433482"/>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latin typeface="Helvetica" panose="020B0604020202020204" pitchFamily="34" charset="0"/>
                  <a:cs typeface="Helvetica" panose="020B0604020202020204" pitchFamily="34" charset="0"/>
                </a:rPr>
                <a:t>Loading process</a:t>
              </a:r>
            </a:p>
          </p:txBody>
        </p:sp>
        <p:sp>
          <p:nvSpPr>
            <p:cNvPr id="27" name="Rettangolo arrotondato 33">
              <a:extLst>
                <a:ext uri="{FF2B5EF4-FFF2-40B4-BE49-F238E27FC236}">
                  <a16:creationId xmlns:a16="http://schemas.microsoft.com/office/drawing/2014/main" id="{0D6021CA-D5E5-4612-91FF-19194E327F84}"/>
                </a:ext>
              </a:extLst>
            </p:cNvPr>
            <p:cNvSpPr/>
            <p:nvPr/>
          </p:nvSpPr>
          <p:spPr>
            <a:xfrm>
              <a:off x="8720846" y="889762"/>
              <a:ext cx="1099379" cy="491352"/>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en-US" sz="800" dirty="0">
                  <a:latin typeface="Helvetica" panose="020B0604020202020204" pitchFamily="34" charset="0"/>
                  <a:cs typeface="Helvetica" panose="020B0604020202020204" pitchFamily="34" charset="0"/>
                </a:rPr>
                <a:t>SOLAP Interface</a:t>
              </a:r>
            </a:p>
          </p:txBody>
        </p:sp>
        <p:sp>
          <p:nvSpPr>
            <p:cNvPr id="28" name="Freccia in su 27">
              <a:extLst>
                <a:ext uri="{FF2B5EF4-FFF2-40B4-BE49-F238E27FC236}">
                  <a16:creationId xmlns:a16="http://schemas.microsoft.com/office/drawing/2014/main" id="{C0204D94-E29A-41F1-A90B-D03E303C3869}"/>
                </a:ext>
              </a:extLst>
            </p:cNvPr>
            <p:cNvSpPr/>
            <p:nvPr/>
          </p:nvSpPr>
          <p:spPr>
            <a:xfrm>
              <a:off x="5561173" y="4369984"/>
              <a:ext cx="238125" cy="390525"/>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000" dirty="0">
                <a:latin typeface="Helvetica" panose="020B0604020202020204" pitchFamily="34" charset="0"/>
                <a:cs typeface="Helvetica" panose="020B0604020202020204" pitchFamily="34" charset="0"/>
              </a:endParaRPr>
            </a:p>
          </p:txBody>
        </p:sp>
        <p:sp>
          <p:nvSpPr>
            <p:cNvPr id="29" name="Freccia in su 28">
              <a:extLst>
                <a:ext uri="{FF2B5EF4-FFF2-40B4-BE49-F238E27FC236}">
                  <a16:creationId xmlns:a16="http://schemas.microsoft.com/office/drawing/2014/main" id="{32C1859C-AE71-4FEE-92A9-FDE4F753D8AF}"/>
                </a:ext>
              </a:extLst>
            </p:cNvPr>
            <p:cNvSpPr/>
            <p:nvPr/>
          </p:nvSpPr>
          <p:spPr>
            <a:xfrm>
              <a:off x="5561173" y="3098066"/>
              <a:ext cx="238125" cy="390525"/>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000" dirty="0">
                <a:latin typeface="Helvetica" panose="020B0604020202020204" pitchFamily="34" charset="0"/>
                <a:cs typeface="Helvetica" panose="020B0604020202020204" pitchFamily="34" charset="0"/>
              </a:endParaRPr>
            </a:p>
          </p:txBody>
        </p:sp>
        <p:sp>
          <p:nvSpPr>
            <p:cNvPr id="30" name="Freccia in su 29">
              <a:extLst>
                <a:ext uri="{FF2B5EF4-FFF2-40B4-BE49-F238E27FC236}">
                  <a16:creationId xmlns:a16="http://schemas.microsoft.com/office/drawing/2014/main" id="{299F1590-773D-45BB-AD30-10982DC0E540}"/>
                </a:ext>
              </a:extLst>
            </p:cNvPr>
            <p:cNvSpPr/>
            <p:nvPr/>
          </p:nvSpPr>
          <p:spPr>
            <a:xfrm>
              <a:off x="5561173" y="1821648"/>
              <a:ext cx="238125" cy="390525"/>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000" dirty="0">
                <a:latin typeface="Helvetica" panose="020B0604020202020204" pitchFamily="34" charset="0"/>
                <a:cs typeface="Helvetica" panose="020B0604020202020204" pitchFamily="34" charset="0"/>
              </a:endParaRPr>
            </a:p>
          </p:txBody>
        </p:sp>
        <p:sp>
          <p:nvSpPr>
            <p:cNvPr id="31" name="Freccia in su 30">
              <a:extLst>
                <a:ext uri="{FF2B5EF4-FFF2-40B4-BE49-F238E27FC236}">
                  <a16:creationId xmlns:a16="http://schemas.microsoft.com/office/drawing/2014/main" id="{25920937-D7BA-46D8-96E8-5FC4A7AA7DF4}"/>
                </a:ext>
              </a:extLst>
            </p:cNvPr>
            <p:cNvSpPr/>
            <p:nvPr/>
          </p:nvSpPr>
          <p:spPr>
            <a:xfrm rot="5400000">
              <a:off x="7812342" y="2476934"/>
              <a:ext cx="238125" cy="390525"/>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000" dirty="0">
                <a:latin typeface="Helvetica" panose="020B0604020202020204" pitchFamily="34" charset="0"/>
                <a:cs typeface="Helvetica" panose="020B0604020202020204" pitchFamily="34" charset="0"/>
              </a:endParaRPr>
            </a:p>
          </p:txBody>
        </p:sp>
        <p:sp>
          <p:nvSpPr>
            <p:cNvPr id="32" name="Freccia in su 31">
              <a:extLst>
                <a:ext uri="{FF2B5EF4-FFF2-40B4-BE49-F238E27FC236}">
                  <a16:creationId xmlns:a16="http://schemas.microsoft.com/office/drawing/2014/main" id="{2D36653C-6C49-4FDE-8F59-74C0F0C883B3}"/>
                </a:ext>
              </a:extLst>
            </p:cNvPr>
            <p:cNvSpPr/>
            <p:nvPr/>
          </p:nvSpPr>
          <p:spPr>
            <a:xfrm rot="5400000">
              <a:off x="7812342" y="1204043"/>
              <a:ext cx="238125" cy="390525"/>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000" dirty="0">
                <a:latin typeface="Helvetica" panose="020B0604020202020204" pitchFamily="34" charset="0"/>
                <a:cs typeface="Helvetica" panose="020B0604020202020204" pitchFamily="34" charset="0"/>
              </a:endParaRPr>
            </a:p>
          </p:txBody>
        </p:sp>
        <p:sp>
          <p:nvSpPr>
            <p:cNvPr id="33" name="Rettangolo arrotondato 45">
              <a:extLst>
                <a:ext uri="{FF2B5EF4-FFF2-40B4-BE49-F238E27FC236}">
                  <a16:creationId xmlns:a16="http://schemas.microsoft.com/office/drawing/2014/main" id="{3B615792-B63C-414E-A525-AA8AA5B4676C}"/>
                </a:ext>
              </a:extLst>
            </p:cNvPr>
            <p:cNvSpPr/>
            <p:nvPr/>
          </p:nvSpPr>
          <p:spPr>
            <a:xfrm>
              <a:off x="2402263" y="1103387"/>
              <a:ext cx="1300397" cy="362938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latin typeface="Helvetica" panose="020B0604020202020204" pitchFamily="34" charset="0"/>
                <a:cs typeface="Helvetica" panose="020B0604020202020204" pitchFamily="34" charset="0"/>
              </a:endParaRPr>
            </a:p>
          </p:txBody>
        </p:sp>
        <p:sp>
          <p:nvSpPr>
            <p:cNvPr id="34" name="CasellaDiTesto 33">
              <a:extLst>
                <a:ext uri="{FF2B5EF4-FFF2-40B4-BE49-F238E27FC236}">
                  <a16:creationId xmlns:a16="http://schemas.microsoft.com/office/drawing/2014/main" id="{6CE1524B-A0A6-4A3C-A6A9-3E1820A91BBD}"/>
                </a:ext>
              </a:extLst>
            </p:cNvPr>
            <p:cNvSpPr txBox="1"/>
            <p:nvPr/>
          </p:nvSpPr>
          <p:spPr>
            <a:xfrm>
              <a:off x="2722333" y="1172610"/>
              <a:ext cx="660256" cy="396550"/>
            </a:xfrm>
            <a:prstGeom prst="rect">
              <a:avLst/>
            </a:prstGeom>
            <a:noFill/>
          </p:spPr>
          <p:txBody>
            <a:bodyPr wrap="none" rtlCol="0">
              <a:spAutoFit/>
            </a:bodyPr>
            <a:lstStyle/>
            <a:p>
              <a:pPr algn="ctr"/>
              <a:r>
                <a:rPr lang="en-US" sz="1000" i="1" dirty="0">
                  <a:latin typeface="Helvetica" panose="020B0604020202020204" pitchFamily="34" charset="0"/>
                  <a:cs typeface="Helvetica" panose="020B0604020202020204" pitchFamily="34" charset="0"/>
                </a:rPr>
                <a:t>ETL</a:t>
              </a:r>
            </a:p>
          </p:txBody>
        </p:sp>
        <p:sp>
          <p:nvSpPr>
            <p:cNvPr id="35" name="Rettangolo arrotondato 62">
              <a:extLst>
                <a:ext uri="{FF2B5EF4-FFF2-40B4-BE49-F238E27FC236}">
                  <a16:creationId xmlns:a16="http://schemas.microsoft.com/office/drawing/2014/main" id="{85504B50-466E-4DD7-9251-9D68A0146E3A}"/>
                </a:ext>
              </a:extLst>
            </p:cNvPr>
            <p:cNvSpPr/>
            <p:nvPr/>
          </p:nvSpPr>
          <p:spPr>
            <a:xfrm>
              <a:off x="8720846" y="2170085"/>
              <a:ext cx="1085499" cy="491352"/>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en-US" sz="800" dirty="0">
                  <a:latin typeface="Helvetica" panose="020B0604020202020204" pitchFamily="34" charset="0"/>
                  <a:cs typeface="Helvetica" panose="020B0604020202020204" pitchFamily="34" charset="0"/>
                </a:rPr>
                <a:t>Mobile Interface</a:t>
              </a:r>
            </a:p>
          </p:txBody>
        </p:sp>
        <p:sp>
          <p:nvSpPr>
            <p:cNvPr id="36" name="Rettangolo arrotondato 39">
              <a:extLst>
                <a:ext uri="{FF2B5EF4-FFF2-40B4-BE49-F238E27FC236}">
                  <a16:creationId xmlns:a16="http://schemas.microsoft.com/office/drawing/2014/main" id="{34937858-D93C-4B2A-9191-C4AC91245202}"/>
                </a:ext>
              </a:extLst>
            </p:cNvPr>
            <p:cNvSpPr/>
            <p:nvPr/>
          </p:nvSpPr>
          <p:spPr>
            <a:xfrm>
              <a:off x="2458893" y="2412470"/>
              <a:ext cx="1187136" cy="473476"/>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en-US" sz="800" dirty="0">
                  <a:latin typeface="Helvetica" panose="020B0604020202020204" pitchFamily="34" charset="0"/>
                  <a:cs typeface="Helvetica" panose="020B0604020202020204" pitchFamily="34" charset="0"/>
                </a:rPr>
                <a:t>Integration processes</a:t>
              </a:r>
            </a:p>
          </p:txBody>
        </p:sp>
        <p:sp>
          <p:nvSpPr>
            <p:cNvPr id="37" name="Rettangolo arrotondato 47">
              <a:extLst>
                <a:ext uri="{FF2B5EF4-FFF2-40B4-BE49-F238E27FC236}">
                  <a16:creationId xmlns:a16="http://schemas.microsoft.com/office/drawing/2014/main" id="{4AC8D6C0-EFF2-489B-A5AC-EF9D80238EF6}"/>
                </a:ext>
              </a:extLst>
            </p:cNvPr>
            <p:cNvSpPr/>
            <p:nvPr/>
          </p:nvSpPr>
          <p:spPr>
            <a:xfrm rot="16200000">
              <a:off x="6638024" y="2495727"/>
              <a:ext cx="3650295" cy="407604"/>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latin typeface="Helvetica" panose="020B0604020202020204" pitchFamily="34" charset="0"/>
                  <a:cs typeface="Helvetica" panose="020B0604020202020204" pitchFamily="34" charset="0"/>
                </a:rPr>
                <a:t>API</a:t>
              </a:r>
            </a:p>
          </p:txBody>
        </p:sp>
        <p:sp>
          <p:nvSpPr>
            <p:cNvPr id="38" name="Rettangolo arrotondato 48">
              <a:extLst>
                <a:ext uri="{FF2B5EF4-FFF2-40B4-BE49-F238E27FC236}">
                  <a16:creationId xmlns:a16="http://schemas.microsoft.com/office/drawing/2014/main" id="{46C37E74-4ED8-4308-892B-6EAAB893F2C7}"/>
                </a:ext>
              </a:extLst>
            </p:cNvPr>
            <p:cNvSpPr/>
            <p:nvPr/>
          </p:nvSpPr>
          <p:spPr>
            <a:xfrm>
              <a:off x="8720845" y="3363154"/>
              <a:ext cx="1113259" cy="491352"/>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en-US" sz="800" dirty="0">
                  <a:latin typeface="Helvetica" panose="020B0604020202020204" pitchFamily="34" charset="0"/>
                  <a:cs typeface="Helvetica" panose="020B0604020202020204" pitchFamily="34" charset="0"/>
                </a:rPr>
                <a:t>Notebook Interface</a:t>
              </a:r>
            </a:p>
          </p:txBody>
        </p:sp>
        <p:sp>
          <p:nvSpPr>
            <p:cNvPr id="39" name="Freccia in su 38">
              <a:extLst>
                <a:ext uri="{FF2B5EF4-FFF2-40B4-BE49-F238E27FC236}">
                  <a16:creationId xmlns:a16="http://schemas.microsoft.com/office/drawing/2014/main" id="{A8A7D2CD-218F-46D6-9F5E-DD5882255D05}"/>
                </a:ext>
              </a:extLst>
            </p:cNvPr>
            <p:cNvSpPr/>
            <p:nvPr/>
          </p:nvSpPr>
          <p:spPr>
            <a:xfrm rot="5400000">
              <a:off x="7812342" y="3771972"/>
              <a:ext cx="238125" cy="390525"/>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000" dirty="0">
                <a:latin typeface="Helvetica" panose="020B0604020202020204" pitchFamily="34" charset="0"/>
                <a:cs typeface="Helvetica" panose="020B0604020202020204" pitchFamily="34" charset="0"/>
              </a:endParaRPr>
            </a:p>
          </p:txBody>
        </p:sp>
        <p:sp>
          <p:nvSpPr>
            <p:cNvPr id="40" name="Rettangolo arrotondato 50">
              <a:extLst>
                <a:ext uri="{FF2B5EF4-FFF2-40B4-BE49-F238E27FC236}">
                  <a16:creationId xmlns:a16="http://schemas.microsoft.com/office/drawing/2014/main" id="{88B7E174-F62A-43C1-9174-7F5C55FCB940}"/>
                </a:ext>
              </a:extLst>
            </p:cNvPr>
            <p:cNvSpPr/>
            <p:nvPr/>
          </p:nvSpPr>
          <p:spPr>
            <a:xfrm>
              <a:off x="2458893" y="3631127"/>
              <a:ext cx="1187136" cy="473476"/>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en-US" sz="800" dirty="0">
                  <a:latin typeface="Helvetica" panose="020B0604020202020204" pitchFamily="34" charset="0"/>
                  <a:cs typeface="Helvetica" panose="020B0604020202020204" pitchFamily="34" charset="0"/>
                </a:rPr>
                <a:t>Enrichment processes</a:t>
              </a:r>
            </a:p>
          </p:txBody>
        </p:sp>
        <p:sp>
          <p:nvSpPr>
            <p:cNvPr id="41" name="Disco magnetico 23">
              <a:extLst>
                <a:ext uri="{FF2B5EF4-FFF2-40B4-BE49-F238E27FC236}">
                  <a16:creationId xmlns:a16="http://schemas.microsoft.com/office/drawing/2014/main" id="{5090BF1D-5121-4E8E-9871-3B8532A88EA9}"/>
                </a:ext>
              </a:extLst>
            </p:cNvPr>
            <p:cNvSpPr/>
            <p:nvPr/>
          </p:nvSpPr>
          <p:spPr>
            <a:xfrm>
              <a:off x="3806826" y="1045029"/>
              <a:ext cx="3806451" cy="70485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latin typeface="Helvetica" panose="020B0604020202020204" pitchFamily="34" charset="0"/>
                  <a:cs typeface="Helvetica" panose="020B0604020202020204" pitchFamily="34" charset="0"/>
                </a:rPr>
                <a:t>Spatial Cube (PostGIS)</a:t>
              </a:r>
            </a:p>
          </p:txBody>
        </p:sp>
        <p:grpSp>
          <p:nvGrpSpPr>
            <p:cNvPr id="42" name="Gruppo 19">
              <a:extLst>
                <a:ext uri="{FF2B5EF4-FFF2-40B4-BE49-F238E27FC236}">
                  <a16:creationId xmlns:a16="http://schemas.microsoft.com/office/drawing/2014/main" id="{A9DDC499-D9D1-41C3-8C47-E1CDDCC23EA9}"/>
                </a:ext>
              </a:extLst>
            </p:cNvPr>
            <p:cNvGrpSpPr/>
            <p:nvPr/>
          </p:nvGrpSpPr>
          <p:grpSpPr>
            <a:xfrm>
              <a:off x="6832684" y="4976552"/>
              <a:ext cx="1557882" cy="1520696"/>
              <a:chOff x="6438482" y="5032023"/>
              <a:chExt cx="1557882" cy="1520696"/>
            </a:xfrm>
          </p:grpSpPr>
          <p:pic>
            <p:nvPicPr>
              <p:cNvPr id="46" name="Immagine 43">
                <a:extLst>
                  <a:ext uri="{FF2B5EF4-FFF2-40B4-BE49-F238E27FC236}">
                    <a16:creationId xmlns:a16="http://schemas.microsoft.com/office/drawing/2014/main" id="{65A5E3E9-4E97-42A1-A047-BFF3CE296031}"/>
                  </a:ext>
                </a:extLst>
              </p:cNvPr>
              <p:cNvPicPr>
                <a:picLocks noChangeAspect="1"/>
              </p:cNvPicPr>
              <p:nvPr/>
            </p:nvPicPr>
            <p:blipFill>
              <a:blip r:embed="rId6" cstate="hqprint">
                <a:extLst>
                  <a:ext uri="{28A0092B-C50C-407E-A947-70E740481C1C}">
                    <a14:useLocalDpi xmlns:a14="http://schemas.microsoft.com/office/drawing/2010/main" val="0"/>
                  </a:ext>
                </a:extLst>
              </a:blip>
              <a:srcRect/>
              <a:stretch>
                <a:fillRect/>
              </a:stretch>
            </p:blipFill>
            <p:spPr bwMode="auto">
              <a:xfrm>
                <a:off x="6787881" y="5032023"/>
                <a:ext cx="742950" cy="717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7" name="CasellaDiTesto 15">
                <a:extLst>
                  <a:ext uri="{FF2B5EF4-FFF2-40B4-BE49-F238E27FC236}">
                    <a16:creationId xmlns:a16="http://schemas.microsoft.com/office/drawing/2014/main" id="{B3590296-46B1-4B16-B5B4-9F7C62025795}"/>
                  </a:ext>
                </a:extLst>
              </p:cNvPr>
              <p:cNvSpPr txBox="1"/>
              <p:nvPr/>
            </p:nvSpPr>
            <p:spPr>
              <a:xfrm>
                <a:off x="6438482" y="5908324"/>
                <a:ext cx="1557882" cy="644395"/>
              </a:xfrm>
              <a:prstGeom prst="rect">
                <a:avLst/>
              </a:prstGeom>
              <a:noFill/>
            </p:spPr>
            <p:txBody>
              <a:bodyPr wrap="none" rtlCol="0">
                <a:spAutoFit/>
              </a:bodyPr>
              <a:lstStyle/>
              <a:p>
                <a:pPr algn="ctr"/>
                <a:r>
                  <a:rPr lang="en-US" sz="1000" dirty="0">
                    <a:latin typeface="Helvetica" panose="020B0604020202020204" pitchFamily="34" charset="0"/>
                    <a:cs typeface="Helvetica" panose="020B0604020202020204" pitchFamily="34" charset="0"/>
                  </a:rPr>
                  <a:t>Administrative</a:t>
                </a:r>
              </a:p>
              <a:p>
                <a:pPr algn="ctr"/>
                <a:r>
                  <a:rPr lang="en-US" sz="1000" dirty="0">
                    <a:latin typeface="Helvetica" panose="020B0604020202020204" pitchFamily="34" charset="0"/>
                    <a:cs typeface="Helvetica" panose="020B0604020202020204" pitchFamily="34" charset="0"/>
                  </a:rPr>
                  <a:t>borders</a:t>
                </a:r>
              </a:p>
            </p:txBody>
          </p:sp>
        </p:grpSp>
        <p:sp>
          <p:nvSpPr>
            <p:cNvPr id="43" name="Rettangolo arrotondato 29">
              <a:extLst>
                <a:ext uri="{FF2B5EF4-FFF2-40B4-BE49-F238E27FC236}">
                  <a16:creationId xmlns:a16="http://schemas.microsoft.com/office/drawing/2014/main" id="{B6211119-46A3-4B58-9FF0-10837216EB72}"/>
                </a:ext>
              </a:extLst>
            </p:cNvPr>
            <p:cNvSpPr/>
            <p:nvPr/>
          </p:nvSpPr>
          <p:spPr>
            <a:xfrm>
              <a:off x="8720846" y="2725617"/>
              <a:ext cx="1099379" cy="487399"/>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en-US" sz="800" dirty="0">
                  <a:latin typeface="Helvetica" panose="020B0604020202020204" pitchFamily="34" charset="0"/>
                  <a:cs typeface="Helvetica" panose="020B0604020202020204" pitchFamily="34" charset="0"/>
                </a:rPr>
                <a:t>Web Interface</a:t>
              </a:r>
            </a:p>
          </p:txBody>
        </p:sp>
        <p:sp>
          <p:nvSpPr>
            <p:cNvPr id="44" name="Rettangolo arrotondato 29">
              <a:extLst>
                <a:ext uri="{FF2B5EF4-FFF2-40B4-BE49-F238E27FC236}">
                  <a16:creationId xmlns:a16="http://schemas.microsoft.com/office/drawing/2014/main" id="{94307C03-8825-4A66-953C-63B0074C47AC}"/>
                </a:ext>
              </a:extLst>
            </p:cNvPr>
            <p:cNvSpPr/>
            <p:nvPr/>
          </p:nvSpPr>
          <p:spPr>
            <a:xfrm>
              <a:off x="8734726" y="3912267"/>
              <a:ext cx="1099379" cy="487399"/>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en-US" sz="800" dirty="0">
                  <a:latin typeface="Helvetica" panose="020B0604020202020204" pitchFamily="34" charset="0"/>
                  <a:cs typeface="Helvetica" panose="020B0604020202020204" pitchFamily="34" charset="0"/>
                </a:rPr>
                <a:t>Web Interface</a:t>
              </a:r>
            </a:p>
          </p:txBody>
        </p:sp>
        <p:sp>
          <p:nvSpPr>
            <p:cNvPr id="45" name="CasellaDiTesto 26">
              <a:extLst>
                <a:ext uri="{FF2B5EF4-FFF2-40B4-BE49-F238E27FC236}">
                  <a16:creationId xmlns:a16="http://schemas.microsoft.com/office/drawing/2014/main" id="{D088EDFC-04BF-4720-9D1F-3727CC06AED7}"/>
                </a:ext>
              </a:extLst>
            </p:cNvPr>
            <p:cNvSpPr txBox="1"/>
            <p:nvPr/>
          </p:nvSpPr>
          <p:spPr>
            <a:xfrm>
              <a:off x="1311395" y="4896037"/>
              <a:ext cx="1107650" cy="644395"/>
            </a:xfrm>
            <a:prstGeom prst="rect">
              <a:avLst/>
            </a:prstGeom>
            <a:noFill/>
          </p:spPr>
          <p:txBody>
            <a:bodyPr wrap="square" rtlCol="0">
              <a:spAutoFit/>
            </a:bodyPr>
            <a:lstStyle/>
            <a:p>
              <a:pPr algn="r"/>
              <a:r>
                <a:rPr lang="en-US" sz="1000" i="1" dirty="0">
                  <a:latin typeface="Helvetica" panose="020B0604020202020204" pitchFamily="34" charset="0"/>
                  <a:cs typeface="Helvetica" panose="020B0604020202020204" pitchFamily="34" charset="0"/>
                </a:rPr>
                <a:t>External sources</a:t>
              </a:r>
            </a:p>
          </p:txBody>
        </p:sp>
      </p:grpSp>
    </p:spTree>
    <p:extLst>
      <p:ext uri="{BB962C8B-B14F-4D97-AF65-F5344CB8AC3E}">
        <p14:creationId xmlns:p14="http://schemas.microsoft.com/office/powerpoint/2010/main" val="27467381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280975-2E00-4234-ABD2-0A8FF193D441}"/>
              </a:ext>
            </a:extLst>
          </p:cNvPr>
          <p:cNvSpPr>
            <a:spLocks noGrp="1"/>
          </p:cNvSpPr>
          <p:nvPr>
            <p:ph type="title"/>
          </p:nvPr>
        </p:nvSpPr>
        <p:spPr/>
        <p:txBody>
          <a:bodyPr/>
          <a:lstStyle/>
          <a:p>
            <a:r>
              <a:rPr lang="en-US" noProof="0" dirty="0">
                <a:latin typeface="Consolas" panose="020B0609020204030204" pitchFamily="49" charset="0"/>
              </a:rPr>
              <a:t>whoami</a:t>
            </a:r>
          </a:p>
        </p:txBody>
      </p:sp>
      <p:sp>
        <p:nvSpPr>
          <p:cNvPr id="3" name="Content Placeholder 2">
            <a:extLst>
              <a:ext uri="{FF2B5EF4-FFF2-40B4-BE49-F238E27FC236}">
                <a16:creationId xmlns:a16="http://schemas.microsoft.com/office/drawing/2014/main" id="{95130149-E645-45F9-9DA0-3DFE1B77B9EE}"/>
              </a:ext>
            </a:extLst>
          </p:cNvPr>
          <p:cNvSpPr>
            <a:spLocks noGrp="1"/>
          </p:cNvSpPr>
          <p:nvPr>
            <p:ph sz="half" idx="1"/>
          </p:nvPr>
        </p:nvSpPr>
        <p:spPr/>
        <p:txBody>
          <a:bodyPr/>
          <a:lstStyle/>
          <a:p>
            <a:r>
              <a:rPr lang="en-US" noProof="0" dirty="0"/>
              <a:t>Matteo Francia</a:t>
            </a:r>
          </a:p>
          <a:p>
            <a:pPr lvl="1"/>
            <a:r>
              <a:rPr lang="en-US" noProof="0" dirty="0"/>
              <a:t>Email: </a:t>
            </a:r>
            <a:r>
              <a:rPr lang="en-US" noProof="0" dirty="0">
                <a:hlinkClick r:id="rId2"/>
              </a:rPr>
              <a:t>m.francia@unibo.it</a:t>
            </a:r>
            <a:endParaRPr lang="en-US" noProof="0" dirty="0"/>
          </a:p>
          <a:p>
            <a:pPr lvl="1"/>
            <a:r>
              <a:rPr lang="en-US" noProof="0" dirty="0"/>
              <a:t>Research fellow @ UniBO</a:t>
            </a:r>
          </a:p>
          <a:p>
            <a:r>
              <a:rPr lang="en-US" noProof="0" dirty="0"/>
              <a:t>Research topics</a:t>
            </a:r>
          </a:p>
          <a:p>
            <a:pPr lvl="1"/>
            <a:r>
              <a:rPr lang="en-US" noProof="0" dirty="0"/>
              <a:t>Big data / database </a:t>
            </a:r>
          </a:p>
          <a:p>
            <a:pPr lvl="1"/>
            <a:r>
              <a:rPr lang="en-US" noProof="0" dirty="0"/>
              <a:t>Geo-spatial analytics</a:t>
            </a:r>
          </a:p>
          <a:p>
            <a:r>
              <a:rPr lang="en-US" noProof="0" dirty="0"/>
              <a:t>Thesis proposals</a:t>
            </a:r>
          </a:p>
          <a:p>
            <a:pPr lvl="1"/>
            <a:r>
              <a:rPr lang="en-US" noProof="0" dirty="0">
                <a:hlinkClick r:id="rId3"/>
              </a:rPr>
              <a:t>https://big.csr.unibo.it/teaching/</a:t>
            </a:r>
            <a:r>
              <a:rPr lang="en-US" noProof="0" dirty="0"/>
              <a:t> </a:t>
            </a:r>
          </a:p>
        </p:txBody>
      </p:sp>
      <p:pic>
        <p:nvPicPr>
          <p:cNvPr id="9" name="Segnaposto contenuto 8">
            <a:extLst>
              <a:ext uri="{FF2B5EF4-FFF2-40B4-BE49-F238E27FC236}">
                <a16:creationId xmlns:a16="http://schemas.microsoft.com/office/drawing/2014/main" id="{9CAB24A9-6B5A-4295-9949-C0FA38A23FF8}"/>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6172200" y="2471318"/>
            <a:ext cx="5181600" cy="3059951"/>
          </a:xfrm>
        </p:spPr>
      </p:pic>
      <p:sp>
        <p:nvSpPr>
          <p:cNvPr id="4" name="Footer Placeholder 3">
            <a:extLst>
              <a:ext uri="{FF2B5EF4-FFF2-40B4-BE49-F238E27FC236}">
                <a16:creationId xmlns:a16="http://schemas.microsoft.com/office/drawing/2014/main" id="{33DFDC81-98DC-4027-B08D-07B436A67BB1}"/>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DF1FDB96-21A1-4C78-BA56-99EF5FE79805}"/>
              </a:ext>
            </a:extLst>
          </p:cNvPr>
          <p:cNvSpPr>
            <a:spLocks noGrp="1"/>
          </p:cNvSpPr>
          <p:nvPr>
            <p:ph type="sldNum" sz="quarter" idx="12"/>
          </p:nvPr>
        </p:nvSpPr>
        <p:spPr/>
        <p:txBody>
          <a:bodyPr/>
          <a:lstStyle/>
          <a:p>
            <a:fld id="{5DD6F1BA-2510-46FC-9346-AB1F3CA1593B}" type="slidenum">
              <a:rPr lang="it-IT" smtClean="0"/>
              <a:pPr/>
              <a:t>2</a:t>
            </a:fld>
            <a:endParaRPr lang="it-IT" dirty="0"/>
          </a:p>
        </p:txBody>
      </p:sp>
      <p:sp>
        <p:nvSpPr>
          <p:cNvPr id="8" name="Segnaposto contenuto 7">
            <a:extLst>
              <a:ext uri="{FF2B5EF4-FFF2-40B4-BE49-F238E27FC236}">
                <a16:creationId xmlns:a16="http://schemas.microsoft.com/office/drawing/2014/main" id="{177D7D9E-7D10-25CA-DCA8-8BB529110E54}"/>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7478053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BF6886B-3990-BC11-8656-583A5ABA9FAC}"/>
              </a:ext>
            </a:extLst>
          </p:cNvPr>
          <p:cNvSpPr>
            <a:spLocks noGrp="1"/>
          </p:cNvSpPr>
          <p:nvPr>
            <p:ph type="title"/>
          </p:nvPr>
        </p:nvSpPr>
        <p:spPr/>
        <p:txBody>
          <a:bodyPr/>
          <a:lstStyle/>
          <a:p>
            <a:r>
              <a:rPr lang="en-US" noProof="0" dirty="0"/>
              <a:t>Data platform: OLTP vs OLAP</a:t>
            </a:r>
          </a:p>
        </p:txBody>
      </p:sp>
      <p:sp>
        <p:nvSpPr>
          <p:cNvPr id="14" name="Content Placeholder 13">
            <a:extLst>
              <a:ext uri="{FF2B5EF4-FFF2-40B4-BE49-F238E27FC236}">
                <a16:creationId xmlns:a16="http://schemas.microsoft.com/office/drawing/2014/main" id="{EF6351C0-B0CE-5242-54A5-896DA0F78BA0}"/>
              </a:ext>
            </a:extLst>
          </p:cNvPr>
          <p:cNvSpPr>
            <a:spLocks noGrp="1"/>
          </p:cNvSpPr>
          <p:nvPr>
            <p:ph sz="half" idx="1"/>
          </p:nvPr>
        </p:nvSpPr>
        <p:spPr/>
        <p:txBody>
          <a:bodyPr/>
          <a:lstStyle/>
          <a:p>
            <a:endParaRPr lang="en-US" dirty="0"/>
          </a:p>
        </p:txBody>
      </p:sp>
      <p:sp>
        <p:nvSpPr>
          <p:cNvPr id="15" name="Content Placeholder 14">
            <a:extLst>
              <a:ext uri="{FF2B5EF4-FFF2-40B4-BE49-F238E27FC236}">
                <a16:creationId xmlns:a16="http://schemas.microsoft.com/office/drawing/2014/main" id="{DEF361D8-A976-F3EB-AF85-C0B0EE8596A8}"/>
              </a:ext>
            </a:extLst>
          </p:cNvPr>
          <p:cNvSpPr>
            <a:spLocks noGrp="1"/>
          </p:cNvSpPr>
          <p:nvPr>
            <p:ph sz="half" idx="2"/>
          </p:nvPr>
        </p:nvSpPr>
        <p:spPr/>
        <p:txBody>
          <a:bodyPr/>
          <a:lstStyle/>
          <a:p>
            <a:endParaRPr lang="en-US" dirty="0"/>
          </a:p>
        </p:txBody>
      </p:sp>
      <p:sp>
        <p:nvSpPr>
          <p:cNvPr id="5" name="Segnaposto piè di pagina 4">
            <a:extLst>
              <a:ext uri="{FF2B5EF4-FFF2-40B4-BE49-F238E27FC236}">
                <a16:creationId xmlns:a16="http://schemas.microsoft.com/office/drawing/2014/main" id="{69040428-9760-F2AC-C797-8D7E9F6ACE7F}"/>
              </a:ext>
            </a:extLst>
          </p:cNvPr>
          <p:cNvSpPr>
            <a:spLocks noGrp="1"/>
          </p:cNvSpPr>
          <p:nvPr>
            <p:ph type="ftr" sz="quarter" idx="11"/>
          </p:nvPr>
        </p:nvSpPr>
        <p:spPr/>
        <p:txBody>
          <a:bodyPr/>
          <a:lstStyle/>
          <a:p>
            <a:r>
              <a:rPr lang="it-IT" dirty="0"/>
              <a:t>Matteo Francia – University of Bologna</a:t>
            </a:r>
          </a:p>
        </p:txBody>
      </p:sp>
      <p:sp>
        <p:nvSpPr>
          <p:cNvPr id="6" name="Segnaposto numero diapositiva 5">
            <a:extLst>
              <a:ext uri="{FF2B5EF4-FFF2-40B4-BE49-F238E27FC236}">
                <a16:creationId xmlns:a16="http://schemas.microsoft.com/office/drawing/2014/main" id="{DD9E5E31-7D00-CE70-F669-3FDFDBAED9CA}"/>
              </a:ext>
            </a:extLst>
          </p:cNvPr>
          <p:cNvSpPr>
            <a:spLocks noGrp="1"/>
          </p:cNvSpPr>
          <p:nvPr>
            <p:ph type="sldNum" sz="quarter" idx="12"/>
          </p:nvPr>
        </p:nvSpPr>
        <p:spPr/>
        <p:txBody>
          <a:bodyPr/>
          <a:lstStyle/>
          <a:p>
            <a:fld id="{5DD6F1BA-2510-46FC-9346-AB1F3CA1593B}" type="slidenum">
              <a:rPr lang="it-IT" smtClean="0"/>
              <a:t>20</a:t>
            </a:fld>
            <a:endParaRPr lang="it-IT" dirty="0"/>
          </a:p>
        </p:txBody>
      </p:sp>
      <p:sp>
        <p:nvSpPr>
          <p:cNvPr id="16" name="Content Placeholder 15">
            <a:extLst>
              <a:ext uri="{FF2B5EF4-FFF2-40B4-BE49-F238E27FC236}">
                <a16:creationId xmlns:a16="http://schemas.microsoft.com/office/drawing/2014/main" id="{BBF37818-5EF5-FF4D-1A82-DB3FEFE3EE5C}"/>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006587775"/>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dirty="0"/>
              <a:t>Migration</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sz="half" idx="1"/>
          </p:nvPr>
        </p:nvSpPr>
        <p:spPr/>
        <p:txBody>
          <a:bodyPr/>
          <a:lstStyle/>
          <a:p>
            <a:r>
              <a:rPr lang="en-US" noProof="0" dirty="0"/>
              <a:t>Reference architecture</a:t>
            </a:r>
          </a:p>
          <a:p>
            <a:endParaRPr lang="en-US" noProof="0" dirty="0"/>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200</a:t>
            </a:fld>
            <a:endParaRPr lang="it-IT" dirty="0"/>
          </a:p>
        </p:txBody>
      </p:sp>
      <p:pic>
        <p:nvPicPr>
          <p:cNvPr id="13" name="Segnaposto contenuto 6">
            <a:extLst>
              <a:ext uri="{FF2B5EF4-FFF2-40B4-BE49-F238E27FC236}">
                <a16:creationId xmlns:a16="http://schemas.microsoft.com/office/drawing/2014/main" id="{3F4E3070-03F3-4415-ADB6-3C2108FDDE5E}"/>
              </a:ext>
            </a:extLst>
          </p:cNvPr>
          <p:cNvPicPr>
            <a:picLocks noGrp="1" noChangeAspect="1"/>
          </p:cNvPicPr>
          <p:nvPr>
            <p:ph sz="half" idx="2"/>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023373" y="1825625"/>
            <a:ext cx="3479253" cy="4351338"/>
          </a:xfrm>
          <a:prstGeom prst="rect">
            <a:avLst/>
          </a:prstGeom>
        </p:spPr>
      </p:pic>
    </p:spTree>
    <p:extLst>
      <p:ext uri="{BB962C8B-B14F-4D97-AF65-F5344CB8AC3E}">
        <p14:creationId xmlns:p14="http://schemas.microsoft.com/office/powerpoint/2010/main" val="3225323724"/>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en-US" noProof="0" dirty="0"/>
              <a:t>Migration</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a:xfrm>
            <a:off x="838200" y="1700499"/>
            <a:ext cx="10515600" cy="4351338"/>
          </a:xfrm>
        </p:spPr>
        <p:txBody>
          <a:bodyPr/>
          <a:lstStyle/>
          <a:p>
            <a:r>
              <a:rPr lang="en-US" noProof="0" dirty="0"/>
              <a:t>Hardware</a:t>
            </a:r>
          </a:p>
          <a:p>
            <a:endParaRPr lang="en-US" noProof="0" dirty="0"/>
          </a:p>
          <a:p>
            <a:endParaRPr lang="en-US" noProof="0" dirty="0"/>
          </a:p>
          <a:p>
            <a:endParaRPr lang="en-US" noProof="0" dirty="0"/>
          </a:p>
          <a:p>
            <a:endParaRPr lang="en-US" noProof="0" dirty="0"/>
          </a:p>
          <a:p>
            <a:endParaRPr lang="en-US" noProof="0" dirty="0"/>
          </a:p>
          <a:p>
            <a:endParaRPr lang="en-US" noProof="0" dirty="0"/>
          </a:p>
          <a:p>
            <a:endParaRPr lang="en-US" noProof="0" dirty="0"/>
          </a:p>
          <a:p>
            <a:r>
              <a:rPr lang="en-US" noProof="0" dirty="0"/>
              <a:t>Software</a:t>
            </a:r>
          </a:p>
          <a:p>
            <a:pPr lvl="1"/>
            <a:r>
              <a:rPr lang="en-US" noProof="0" dirty="0"/>
              <a:t>"Classic" Hadoop stack</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201</a:t>
            </a:fld>
            <a:endParaRPr lang="it-IT" dirty="0"/>
          </a:p>
        </p:txBody>
      </p:sp>
      <p:sp>
        <p:nvSpPr>
          <p:cNvPr id="7" name="CasellaDiTesto 6">
            <a:extLst>
              <a:ext uri="{FF2B5EF4-FFF2-40B4-BE49-F238E27FC236}">
                <a16:creationId xmlns:a16="http://schemas.microsoft.com/office/drawing/2014/main" id="{AB866244-258E-4D82-9A40-F6ABD438FEAB}"/>
              </a:ext>
            </a:extLst>
          </p:cNvPr>
          <p:cNvSpPr txBox="1"/>
          <p:nvPr/>
        </p:nvSpPr>
        <p:spPr>
          <a:xfrm>
            <a:off x="838200" y="4254563"/>
            <a:ext cx="10515600" cy="738664"/>
          </a:xfrm>
          <a:prstGeom prst="rect">
            <a:avLst/>
          </a:prstGeom>
          <a:noFill/>
          <a:ln>
            <a:solidFill>
              <a:schemeClr val="tx1"/>
            </a:solidFill>
          </a:ln>
        </p:spPr>
        <p:txBody>
          <a:bodyPr wrap="square" rtlCol="0">
            <a:spAutoFit/>
          </a:bodyPr>
          <a:lstStyle/>
          <a:p>
            <a:pPr algn="l"/>
            <a:r>
              <a:rPr lang="en-US" sz="1400" b="0" i="0" u="none" strike="noStrike" baseline="0" dirty="0">
                <a:solidFill>
                  <a:srgbClr val="000000"/>
                </a:solidFill>
                <a:latin typeface="CourierPrime"/>
              </a:rPr>
              <a:t>lshw -short -C cpu</a:t>
            </a:r>
          </a:p>
          <a:p>
            <a:pPr algn="l"/>
            <a:r>
              <a:rPr lang="en-US" sz="1400" b="0" i="0" u="none" strike="noStrike" baseline="0" dirty="0">
                <a:solidFill>
                  <a:srgbClr val="000000"/>
                </a:solidFill>
                <a:latin typeface="CourierPrime"/>
              </a:rPr>
              <a:t>lshw -short -C memory</a:t>
            </a:r>
          </a:p>
          <a:p>
            <a:pPr algn="l"/>
            <a:r>
              <a:rPr lang="en-US" sz="1400" b="0" i="0" u="none" strike="noStrike" baseline="0" dirty="0">
                <a:solidFill>
                  <a:srgbClr val="000000"/>
                </a:solidFill>
                <a:latin typeface="CourierPrime"/>
              </a:rPr>
              <a:t>lshw -short -C disk</a:t>
            </a:r>
            <a:endParaRPr lang="it-IT" sz="1400" dirty="0">
              <a:latin typeface="CourierPrime"/>
            </a:endParaRPr>
          </a:p>
        </p:txBody>
      </p:sp>
      <p:cxnSp>
        <p:nvCxnSpPr>
          <p:cNvPr id="8" name="Straight Connector 7">
            <a:extLst>
              <a:ext uri="{FF2B5EF4-FFF2-40B4-BE49-F238E27FC236}">
                <a16:creationId xmlns:a16="http://schemas.microsoft.com/office/drawing/2014/main" id="{B1126842-03AE-4D19-9C83-C94F6E6E0732}"/>
              </a:ext>
            </a:extLst>
          </p:cNvPr>
          <p:cNvCxnSpPr>
            <a:cxnSpLocks/>
            <a:stCxn id="20" idx="2"/>
          </p:cNvCxnSpPr>
          <p:nvPr/>
        </p:nvCxnSpPr>
        <p:spPr>
          <a:xfrm flipH="1">
            <a:off x="2430880" y="3381645"/>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pic>
        <p:nvPicPr>
          <p:cNvPr id="11" name="Graphic 10">
            <a:extLst>
              <a:ext uri="{FF2B5EF4-FFF2-40B4-BE49-F238E27FC236}">
                <a16:creationId xmlns:a16="http://schemas.microsoft.com/office/drawing/2014/main" id="{E990B377-52CE-49D5-BD81-26BEA2E7FEA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180300" y="2331452"/>
            <a:ext cx="503583" cy="503583"/>
          </a:xfrm>
          <a:prstGeom prst="rect">
            <a:avLst/>
          </a:prstGeom>
        </p:spPr>
      </p:pic>
      <p:pic>
        <p:nvPicPr>
          <p:cNvPr id="12" name="Graphic 11">
            <a:extLst>
              <a:ext uri="{FF2B5EF4-FFF2-40B4-BE49-F238E27FC236}">
                <a16:creationId xmlns:a16="http://schemas.microsoft.com/office/drawing/2014/main" id="{6454E705-5D6A-4C30-BE6A-61F5870F639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71520" y="2331453"/>
            <a:ext cx="503583" cy="503583"/>
          </a:xfrm>
          <a:prstGeom prst="rect">
            <a:avLst/>
          </a:prstGeom>
        </p:spPr>
      </p:pic>
      <p:pic>
        <p:nvPicPr>
          <p:cNvPr id="13" name="Graphic 12">
            <a:extLst>
              <a:ext uri="{FF2B5EF4-FFF2-40B4-BE49-F238E27FC236}">
                <a16:creationId xmlns:a16="http://schemas.microsoft.com/office/drawing/2014/main" id="{0A2146BE-300A-4A69-89D6-809EB3E2E9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962740" y="2331453"/>
            <a:ext cx="503583" cy="503583"/>
          </a:xfrm>
          <a:prstGeom prst="rect">
            <a:avLst/>
          </a:prstGeom>
        </p:spPr>
      </p:pic>
      <p:pic>
        <p:nvPicPr>
          <p:cNvPr id="14" name="Graphic 13">
            <a:extLst>
              <a:ext uri="{FF2B5EF4-FFF2-40B4-BE49-F238E27FC236}">
                <a16:creationId xmlns:a16="http://schemas.microsoft.com/office/drawing/2014/main" id="{C226D3F6-83C6-471C-B418-AFBE9FD12EB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353960" y="2331454"/>
            <a:ext cx="503583" cy="503583"/>
          </a:xfrm>
          <a:prstGeom prst="rect">
            <a:avLst/>
          </a:prstGeom>
        </p:spPr>
      </p:pic>
      <p:pic>
        <p:nvPicPr>
          <p:cNvPr id="15" name="Graphic 14">
            <a:extLst>
              <a:ext uri="{FF2B5EF4-FFF2-40B4-BE49-F238E27FC236}">
                <a16:creationId xmlns:a16="http://schemas.microsoft.com/office/drawing/2014/main" id="{CD27A84D-07BF-4435-806F-2EACBEA8222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45180" y="2331453"/>
            <a:ext cx="503583" cy="503583"/>
          </a:xfrm>
          <a:prstGeom prst="rect">
            <a:avLst/>
          </a:prstGeom>
        </p:spPr>
      </p:pic>
      <p:pic>
        <p:nvPicPr>
          <p:cNvPr id="16" name="Graphic 15">
            <a:extLst>
              <a:ext uri="{FF2B5EF4-FFF2-40B4-BE49-F238E27FC236}">
                <a16:creationId xmlns:a16="http://schemas.microsoft.com/office/drawing/2014/main" id="{A9FEB248-27CB-40AA-A149-26817A6015F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27620" y="2331453"/>
            <a:ext cx="503583" cy="503583"/>
          </a:xfrm>
          <a:prstGeom prst="rect">
            <a:avLst/>
          </a:prstGeom>
        </p:spPr>
      </p:pic>
      <p:pic>
        <p:nvPicPr>
          <p:cNvPr id="17" name="Graphic 16">
            <a:extLst>
              <a:ext uri="{FF2B5EF4-FFF2-40B4-BE49-F238E27FC236}">
                <a16:creationId xmlns:a16="http://schemas.microsoft.com/office/drawing/2014/main" id="{310A600F-8840-4E97-A105-332CFC4EC7E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136400" y="2331454"/>
            <a:ext cx="503583" cy="503583"/>
          </a:xfrm>
          <a:prstGeom prst="rect">
            <a:avLst/>
          </a:prstGeom>
        </p:spPr>
      </p:pic>
      <p:pic>
        <p:nvPicPr>
          <p:cNvPr id="18" name="Graphic 17">
            <a:extLst>
              <a:ext uri="{FF2B5EF4-FFF2-40B4-BE49-F238E27FC236}">
                <a16:creationId xmlns:a16="http://schemas.microsoft.com/office/drawing/2014/main" id="{84F3B40D-D8C6-4672-9B13-24D8AAFFE80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918840" y="2331453"/>
            <a:ext cx="503583" cy="503583"/>
          </a:xfrm>
          <a:prstGeom prst="rect">
            <a:avLst/>
          </a:prstGeom>
        </p:spPr>
      </p:pic>
      <p:pic>
        <p:nvPicPr>
          <p:cNvPr id="19" name="Graphic 18">
            <a:extLst>
              <a:ext uri="{FF2B5EF4-FFF2-40B4-BE49-F238E27FC236}">
                <a16:creationId xmlns:a16="http://schemas.microsoft.com/office/drawing/2014/main" id="{B42032A7-6843-49AA-B617-65FF2362B84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10058" y="2331453"/>
            <a:ext cx="503583" cy="503583"/>
          </a:xfrm>
          <a:prstGeom prst="rect">
            <a:avLst/>
          </a:prstGeom>
        </p:spPr>
      </p:pic>
      <p:pic>
        <p:nvPicPr>
          <p:cNvPr id="20" name="Graphic 19">
            <a:extLst>
              <a:ext uri="{FF2B5EF4-FFF2-40B4-BE49-F238E27FC236}">
                <a16:creationId xmlns:a16="http://schemas.microsoft.com/office/drawing/2014/main" id="{73440AB0-AC0E-4CD8-9962-414F265F1BC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180300" y="2878062"/>
            <a:ext cx="503583" cy="503583"/>
          </a:xfrm>
          <a:prstGeom prst="rect">
            <a:avLst/>
          </a:prstGeom>
        </p:spPr>
      </p:pic>
      <p:pic>
        <p:nvPicPr>
          <p:cNvPr id="21" name="Graphic 20">
            <a:extLst>
              <a:ext uri="{FF2B5EF4-FFF2-40B4-BE49-F238E27FC236}">
                <a16:creationId xmlns:a16="http://schemas.microsoft.com/office/drawing/2014/main" id="{94EEF0CF-3C67-4571-84DC-E830B8F2267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71520" y="2878063"/>
            <a:ext cx="503583" cy="503583"/>
          </a:xfrm>
          <a:prstGeom prst="rect">
            <a:avLst/>
          </a:prstGeom>
        </p:spPr>
      </p:pic>
      <p:pic>
        <p:nvPicPr>
          <p:cNvPr id="22" name="Graphic 21">
            <a:extLst>
              <a:ext uri="{FF2B5EF4-FFF2-40B4-BE49-F238E27FC236}">
                <a16:creationId xmlns:a16="http://schemas.microsoft.com/office/drawing/2014/main" id="{58613670-14B7-4410-B734-8B14DC26668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962740" y="2878063"/>
            <a:ext cx="503583" cy="503583"/>
          </a:xfrm>
          <a:prstGeom prst="rect">
            <a:avLst/>
          </a:prstGeom>
        </p:spPr>
      </p:pic>
      <p:pic>
        <p:nvPicPr>
          <p:cNvPr id="23" name="Graphic 22">
            <a:extLst>
              <a:ext uri="{FF2B5EF4-FFF2-40B4-BE49-F238E27FC236}">
                <a16:creationId xmlns:a16="http://schemas.microsoft.com/office/drawing/2014/main" id="{1E942D49-4E92-4FBA-85F4-BA0A40950C9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353960" y="2878064"/>
            <a:ext cx="503583" cy="503583"/>
          </a:xfrm>
          <a:prstGeom prst="rect">
            <a:avLst/>
          </a:prstGeom>
        </p:spPr>
      </p:pic>
      <p:pic>
        <p:nvPicPr>
          <p:cNvPr id="24" name="Graphic 23">
            <a:extLst>
              <a:ext uri="{FF2B5EF4-FFF2-40B4-BE49-F238E27FC236}">
                <a16:creationId xmlns:a16="http://schemas.microsoft.com/office/drawing/2014/main" id="{A08612A9-AA71-4F7C-B325-2FB2CCD5762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45180" y="2878063"/>
            <a:ext cx="503583" cy="503583"/>
          </a:xfrm>
          <a:prstGeom prst="rect">
            <a:avLst/>
          </a:prstGeom>
        </p:spPr>
      </p:pic>
      <p:pic>
        <p:nvPicPr>
          <p:cNvPr id="25" name="Graphic 24">
            <a:extLst>
              <a:ext uri="{FF2B5EF4-FFF2-40B4-BE49-F238E27FC236}">
                <a16:creationId xmlns:a16="http://schemas.microsoft.com/office/drawing/2014/main" id="{ECBBBF9C-5E8A-401A-BDA4-3668510E6FE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27620" y="2878063"/>
            <a:ext cx="503583" cy="503583"/>
          </a:xfrm>
          <a:prstGeom prst="rect">
            <a:avLst/>
          </a:prstGeom>
        </p:spPr>
      </p:pic>
      <p:pic>
        <p:nvPicPr>
          <p:cNvPr id="26" name="Graphic 25">
            <a:extLst>
              <a:ext uri="{FF2B5EF4-FFF2-40B4-BE49-F238E27FC236}">
                <a16:creationId xmlns:a16="http://schemas.microsoft.com/office/drawing/2014/main" id="{2258C735-336C-442E-84DC-33D38B43C2A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136400" y="2878064"/>
            <a:ext cx="503583" cy="503583"/>
          </a:xfrm>
          <a:prstGeom prst="rect">
            <a:avLst/>
          </a:prstGeom>
        </p:spPr>
      </p:pic>
      <p:pic>
        <p:nvPicPr>
          <p:cNvPr id="27" name="Graphic 26">
            <a:extLst>
              <a:ext uri="{FF2B5EF4-FFF2-40B4-BE49-F238E27FC236}">
                <a16:creationId xmlns:a16="http://schemas.microsoft.com/office/drawing/2014/main" id="{ABE788C3-EBF3-48BF-B2A4-41B090C1E3A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918840" y="2878063"/>
            <a:ext cx="503583" cy="503583"/>
          </a:xfrm>
          <a:prstGeom prst="rect">
            <a:avLst/>
          </a:prstGeom>
        </p:spPr>
      </p:pic>
      <p:pic>
        <p:nvPicPr>
          <p:cNvPr id="28" name="Graphic 27">
            <a:extLst>
              <a:ext uri="{FF2B5EF4-FFF2-40B4-BE49-F238E27FC236}">
                <a16:creationId xmlns:a16="http://schemas.microsoft.com/office/drawing/2014/main" id="{2D625A2B-FAD0-45B9-896B-7AA0A03B59D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10058" y="2878063"/>
            <a:ext cx="503583" cy="503583"/>
          </a:xfrm>
          <a:prstGeom prst="rect">
            <a:avLst/>
          </a:prstGeom>
        </p:spPr>
      </p:pic>
      <p:cxnSp>
        <p:nvCxnSpPr>
          <p:cNvPr id="29" name="Straight Connector 28">
            <a:extLst>
              <a:ext uri="{FF2B5EF4-FFF2-40B4-BE49-F238E27FC236}">
                <a16:creationId xmlns:a16="http://schemas.microsoft.com/office/drawing/2014/main" id="{D91FF793-114F-4256-9532-C09C957B606B}"/>
              </a:ext>
            </a:extLst>
          </p:cNvPr>
          <p:cNvCxnSpPr>
            <a:cxnSpLocks/>
          </p:cNvCxnSpPr>
          <p:nvPr/>
        </p:nvCxnSpPr>
        <p:spPr>
          <a:xfrm flipH="1">
            <a:off x="2430881" y="3824251"/>
            <a:ext cx="3130968" cy="0"/>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F1A659-6AA2-4C53-A93A-947B98763087}"/>
              </a:ext>
            </a:extLst>
          </p:cNvPr>
          <p:cNvCxnSpPr>
            <a:cxnSpLocks/>
          </p:cNvCxnSpPr>
          <p:nvPr/>
        </p:nvCxnSpPr>
        <p:spPr>
          <a:xfrm flipH="1">
            <a:off x="2821492" y="3381645"/>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88BE28F-CC29-4FED-8E78-80AA00C381B3}"/>
              </a:ext>
            </a:extLst>
          </p:cNvPr>
          <p:cNvCxnSpPr>
            <a:cxnSpLocks/>
          </p:cNvCxnSpPr>
          <p:nvPr/>
        </p:nvCxnSpPr>
        <p:spPr>
          <a:xfrm flipH="1">
            <a:off x="3221907" y="3381645"/>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3E110DCD-95E6-4DFC-80E6-90C735677D32}"/>
              </a:ext>
            </a:extLst>
          </p:cNvPr>
          <p:cNvCxnSpPr>
            <a:cxnSpLocks/>
          </p:cNvCxnSpPr>
          <p:nvPr/>
        </p:nvCxnSpPr>
        <p:spPr>
          <a:xfrm flipH="1">
            <a:off x="3613467" y="3381645"/>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E0E9BB8F-3F35-4000-AA35-9AC8E1024E0A}"/>
              </a:ext>
            </a:extLst>
          </p:cNvPr>
          <p:cNvCxnSpPr>
            <a:cxnSpLocks/>
          </p:cNvCxnSpPr>
          <p:nvPr/>
        </p:nvCxnSpPr>
        <p:spPr>
          <a:xfrm flipH="1">
            <a:off x="3988571" y="3381645"/>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08EBFA5D-67B2-4ACF-9EB9-52D9958ED0CC}"/>
              </a:ext>
            </a:extLst>
          </p:cNvPr>
          <p:cNvCxnSpPr>
            <a:cxnSpLocks/>
          </p:cNvCxnSpPr>
          <p:nvPr/>
        </p:nvCxnSpPr>
        <p:spPr>
          <a:xfrm flipH="1">
            <a:off x="4379183" y="3381645"/>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346E54C4-487D-4FFD-8751-D34DF0672B44}"/>
              </a:ext>
            </a:extLst>
          </p:cNvPr>
          <p:cNvCxnSpPr>
            <a:cxnSpLocks/>
          </p:cNvCxnSpPr>
          <p:nvPr/>
        </p:nvCxnSpPr>
        <p:spPr>
          <a:xfrm flipH="1">
            <a:off x="4779598" y="3381645"/>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C4D83F9F-3C53-4958-B310-E5F5881B7182}"/>
              </a:ext>
            </a:extLst>
          </p:cNvPr>
          <p:cNvCxnSpPr>
            <a:cxnSpLocks/>
          </p:cNvCxnSpPr>
          <p:nvPr/>
        </p:nvCxnSpPr>
        <p:spPr>
          <a:xfrm flipH="1">
            <a:off x="5171158" y="3381645"/>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67F0E1C7-3127-4BEC-B3E5-BC74C92905E0}"/>
              </a:ext>
            </a:extLst>
          </p:cNvPr>
          <p:cNvCxnSpPr>
            <a:cxnSpLocks/>
          </p:cNvCxnSpPr>
          <p:nvPr/>
        </p:nvCxnSpPr>
        <p:spPr>
          <a:xfrm flipH="1">
            <a:off x="5557579" y="3381644"/>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B42124CF-A364-47BD-965E-FFFF01CB3448}"/>
              </a:ext>
            </a:extLst>
          </p:cNvPr>
          <p:cNvSpPr/>
          <p:nvPr/>
        </p:nvSpPr>
        <p:spPr>
          <a:xfrm>
            <a:off x="3597071" y="3543446"/>
            <a:ext cx="779053" cy="384810"/>
          </a:xfrm>
          <a:prstGeom prst="rect">
            <a:avLst/>
          </a:prstGeom>
          <a:solidFill>
            <a:srgbClr val="FFFF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pic>
        <p:nvPicPr>
          <p:cNvPr id="39" name="Graphic 38">
            <a:extLst>
              <a:ext uri="{FF2B5EF4-FFF2-40B4-BE49-F238E27FC236}">
                <a16:creationId xmlns:a16="http://schemas.microsoft.com/office/drawing/2014/main" id="{77D6A0B1-C2B3-4326-8C46-74C21B9F5C1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597072" y="3424672"/>
            <a:ext cx="503583" cy="503583"/>
          </a:xfrm>
          <a:prstGeom prst="rect">
            <a:avLst/>
          </a:prstGeom>
        </p:spPr>
      </p:pic>
      <p:pic>
        <p:nvPicPr>
          <p:cNvPr id="40" name="Graphic 39">
            <a:extLst>
              <a:ext uri="{FF2B5EF4-FFF2-40B4-BE49-F238E27FC236}">
                <a16:creationId xmlns:a16="http://schemas.microsoft.com/office/drawing/2014/main" id="{3DF634BC-5F81-4B39-845D-36F5928D403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857543" y="3561811"/>
            <a:ext cx="503583" cy="503583"/>
          </a:xfrm>
          <a:prstGeom prst="rect">
            <a:avLst/>
          </a:prstGeom>
        </p:spPr>
      </p:pic>
      <p:sp>
        <p:nvSpPr>
          <p:cNvPr id="41" name="TextBox 40">
            <a:extLst>
              <a:ext uri="{FF2B5EF4-FFF2-40B4-BE49-F238E27FC236}">
                <a16:creationId xmlns:a16="http://schemas.microsoft.com/office/drawing/2014/main" id="{30F56196-E716-4913-8F2E-32C9E3D50537}"/>
              </a:ext>
            </a:extLst>
          </p:cNvPr>
          <p:cNvSpPr txBox="1"/>
          <p:nvPr/>
        </p:nvSpPr>
        <p:spPr>
          <a:xfrm>
            <a:off x="5951329" y="2250784"/>
            <a:ext cx="4115287" cy="1292662"/>
          </a:xfrm>
          <a:prstGeom prst="rect">
            <a:avLst/>
          </a:prstGeom>
          <a:solidFill>
            <a:schemeClr val="bg2"/>
          </a:solidFill>
        </p:spPr>
        <p:txBody>
          <a:bodyPr wrap="square" lIns="0" tIns="0" rIns="0" bIns="0">
            <a:spAutoFit/>
          </a:bodyPr>
          <a:lstStyle/>
          <a:p>
            <a:r>
              <a:rPr lang="en-US" sz="1400" dirty="0">
                <a:latin typeface="Helvetica" panose="020B0604020202020204" pitchFamily="34" charset="0"/>
                <a:cs typeface="Helvetica" panose="020B0604020202020204" pitchFamily="34" charset="0"/>
              </a:rPr>
              <a:t>8 CPUs (144 total) </a:t>
            </a:r>
          </a:p>
          <a:p>
            <a:pPr lvl="1"/>
            <a:r>
              <a:rPr lang="pt-BR" sz="1400" dirty="0">
                <a:latin typeface="Helvetica" panose="020B0604020202020204" pitchFamily="34" charset="0"/>
                <a:cs typeface="Helvetica" panose="020B0604020202020204" pitchFamily="34" charset="0"/>
              </a:rPr>
              <a:t>- Intel(R) Core(TM) i7-8700 CPU @ 3.20GHz</a:t>
            </a:r>
            <a:endParaRPr lang="en-US" sz="1400" dirty="0">
              <a:latin typeface="Helvetica" panose="020B0604020202020204" pitchFamily="34" charset="0"/>
              <a:cs typeface="Helvetica" panose="020B0604020202020204" pitchFamily="34" charset="0"/>
            </a:endParaRPr>
          </a:p>
          <a:p>
            <a:r>
              <a:rPr lang="en-US" sz="1400" dirty="0">
                <a:latin typeface="Helvetica" panose="020B0604020202020204" pitchFamily="34" charset="0"/>
                <a:cs typeface="Helvetica" panose="020B0604020202020204" pitchFamily="34" charset="0"/>
              </a:rPr>
              <a:t>32GB RAM (576GB total) </a:t>
            </a:r>
          </a:p>
          <a:p>
            <a:pPr lvl="1"/>
            <a:r>
              <a:rPr lang="en-US" sz="1400" dirty="0">
                <a:latin typeface="Helvetica" panose="020B0604020202020204" pitchFamily="34" charset="0"/>
                <a:cs typeface="Helvetica" panose="020B0604020202020204" pitchFamily="34" charset="0"/>
              </a:rPr>
              <a:t>- 2 x 16GB DIMM DDR4 2666 MHz</a:t>
            </a:r>
          </a:p>
          <a:p>
            <a:r>
              <a:rPr lang="en-US" sz="1400" dirty="0">
                <a:latin typeface="Helvetica" panose="020B0604020202020204" pitchFamily="34" charset="0"/>
                <a:cs typeface="Helvetica" panose="020B0604020202020204" pitchFamily="34" charset="0"/>
              </a:rPr>
              <a:t>12TB HDD Disk (216TB total)</a:t>
            </a:r>
          </a:p>
          <a:p>
            <a:pPr lvl="1"/>
            <a:r>
              <a:rPr lang="en-US" sz="1400" dirty="0">
                <a:latin typeface="Helvetica" panose="020B0604020202020204" pitchFamily="34" charset="0"/>
                <a:cs typeface="Helvetica" panose="020B0604020202020204" pitchFamily="34" charset="0"/>
              </a:rPr>
              <a:t>- 3 x 4TB ST4000DM004-2CV1</a:t>
            </a:r>
          </a:p>
        </p:txBody>
      </p:sp>
    </p:spTree>
    <p:extLst>
      <p:ext uri="{BB962C8B-B14F-4D97-AF65-F5344CB8AC3E}">
        <p14:creationId xmlns:p14="http://schemas.microsoft.com/office/powerpoint/2010/main" val="2055224473"/>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dirty="0"/>
              <a:t>Migration</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p:txBody>
          <a:bodyPr/>
          <a:lstStyle/>
          <a:p>
            <a:r>
              <a:rPr lang="en-US" b="1" noProof="0" dirty="0"/>
              <a:t>Hardware cost</a:t>
            </a:r>
            <a:r>
              <a:rPr lang="en-US" noProof="0" dirty="0"/>
              <a:t>: ?</a:t>
            </a:r>
          </a:p>
          <a:p>
            <a:pPr lvl="1"/>
            <a:r>
              <a:rPr lang="en-US" noProof="0" dirty="0"/>
              <a:t>Refer to </a:t>
            </a:r>
            <a:r>
              <a:rPr lang="en-US" noProof="0" dirty="0">
                <a:hlinkClick r:id="rId2"/>
              </a:rPr>
              <a:t>https://www.rect.coreto-europe.com/en/search.html?clearsearch=1</a:t>
            </a:r>
            <a:r>
              <a:rPr lang="en-US" noProof="0" dirty="0"/>
              <a:t> </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202</a:t>
            </a:fld>
            <a:endParaRPr lang="it-IT" dirty="0"/>
          </a:p>
        </p:txBody>
      </p:sp>
      <p:sp>
        <p:nvSpPr>
          <p:cNvPr id="2" name="Content Placeholder 1">
            <a:extLst>
              <a:ext uri="{FF2B5EF4-FFF2-40B4-BE49-F238E27FC236}">
                <a16:creationId xmlns:a16="http://schemas.microsoft.com/office/drawing/2014/main" id="{77B7AFEF-3AAC-4BFF-B0AE-B663717C2287}"/>
              </a:ext>
            </a:extLst>
          </p:cNvPr>
          <p:cNvSpPr>
            <a:spLocks noGrp="1"/>
          </p:cNvSpPr>
          <p:nvPr>
            <p:ph idx="13"/>
          </p:nvPr>
        </p:nvSpPr>
        <p:spPr/>
        <p:txBody>
          <a:bodyPr/>
          <a:lstStyle/>
          <a:p>
            <a:endParaRPr lang="en-US" dirty="0"/>
          </a:p>
        </p:txBody>
      </p:sp>
      <p:graphicFrame>
        <p:nvGraphicFramePr>
          <p:cNvPr id="6" name="Tabella 6">
            <a:extLst>
              <a:ext uri="{FF2B5EF4-FFF2-40B4-BE49-F238E27FC236}">
                <a16:creationId xmlns:a16="http://schemas.microsoft.com/office/drawing/2014/main" id="{52F76615-8248-49E7-8BFF-281235D827F6}"/>
              </a:ext>
            </a:extLst>
          </p:cNvPr>
          <p:cNvGraphicFramePr>
            <a:graphicFrameLocks noGrp="1"/>
          </p:cNvGraphicFramePr>
          <p:nvPr>
            <p:extLst>
              <p:ext uri="{D42A27DB-BD31-4B8C-83A1-F6EECF244321}">
                <p14:modId xmlns:p14="http://schemas.microsoft.com/office/powerpoint/2010/main" val="3080221307"/>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r>
                        <a:rPr lang="en-US" sz="1600" noProof="0" dirty="0">
                          <a:solidFill>
                            <a:schemeClr val="tx1">
                              <a:lumMod val="95000"/>
                              <a:lumOff val="5000"/>
                            </a:schemeClr>
                          </a:solidFill>
                          <a:latin typeface="Helvetica" panose="020B0604020202020204" pitchFamily="34" charset="0"/>
                          <a:cs typeface="Helvetica" panose="020B0604020202020204" pitchFamily="34" charset="0"/>
                        </a:rPr>
                        <a:t>SOL</a:t>
                      </a:r>
                      <a:r>
                        <a:rPr lang="en-US" sz="1600" baseline="-25000" noProof="0" dirty="0">
                          <a:solidFill>
                            <a:schemeClr val="tx1">
                              <a:lumMod val="95000"/>
                              <a:lumOff val="5000"/>
                            </a:schemeClr>
                          </a:solidFill>
                          <a:latin typeface="Helvetica" panose="020B0604020202020204" pitchFamily="34" charset="0"/>
                          <a:cs typeface="Helvetica" panose="020B0604020202020204" pitchFamily="34" charset="0"/>
                        </a:rPr>
                        <a:t>onprem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noProof="0" dirty="0">
                          <a:solidFill>
                            <a:schemeClr val="tx1">
                              <a:lumMod val="95000"/>
                              <a:lumOff val="5000"/>
                            </a:schemeClr>
                          </a:solidFill>
                          <a:latin typeface="Helvetica" panose="020B0604020202020204" pitchFamily="34" charset="0"/>
                          <a:cs typeface="Helvetica" panose="020B0604020202020204" pitchFamily="34" charset="0"/>
                        </a:rPr>
                        <a:t>On-premises</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noProof="0" dirty="0">
                          <a:solidFill>
                            <a:schemeClr val="tx1">
                              <a:lumMod val="95000"/>
                              <a:lumOff val="5000"/>
                            </a:schemeClr>
                          </a:solidFill>
                          <a:latin typeface="Helvetica" panose="020B0604020202020204" pitchFamily="34" charset="0"/>
                          <a:cs typeface="Helvetica" panose="020B0604020202020204" pitchFamily="34" charset="0"/>
                        </a:rPr>
                        <a:t>On cloud</a:t>
                      </a: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r>
                        <a:rPr lang="en-US" sz="1600" noProof="0" dirty="0">
                          <a:solidFill>
                            <a:schemeClr val="tx1">
                              <a:lumMod val="95000"/>
                              <a:lumOff val="5000"/>
                            </a:schemeClr>
                          </a:solidFill>
                          <a:latin typeface="Helvetica" panose="020B0604020202020204" pitchFamily="34" charset="0"/>
                          <a:cs typeface="Helvetica" panose="020B0604020202020204" pitchFamily="34" charset="0"/>
                        </a:rPr>
                        <a:t>Hardware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noProof="0" dirty="0">
                          <a:solidFill>
                            <a:schemeClr val="tx1"/>
                          </a:solidFill>
                          <a:latin typeface="Helvetica" panose="020B0604020202020204" pitchFamily="34" charset="0"/>
                          <a:cs typeface="Helvetica" panose="020B0604020202020204" pitchFamily="34" charset="0"/>
                        </a:rPr>
                        <a:t>?</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noProof="0" dirty="0">
                          <a:solidFill>
                            <a:schemeClr val="tx1">
                              <a:lumMod val="95000"/>
                              <a:lumOff val="5000"/>
                            </a:schemeClr>
                          </a:solidFill>
                          <a:latin typeface="Helvetica" panose="020B0604020202020204" pitchFamily="34" charset="0"/>
                          <a:cs typeface="Helvetica" panose="020B0604020202020204" pitchFamily="34" charset="0"/>
                        </a:rPr>
                        <a:t>?</a:t>
                      </a: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r>
                        <a:rPr lang="en-US" sz="1600" noProof="0" dirty="0">
                          <a:solidFill>
                            <a:schemeClr val="tx1">
                              <a:lumMod val="95000"/>
                              <a:lumOff val="5000"/>
                            </a:schemeClr>
                          </a:solidFill>
                          <a:latin typeface="Helvetica" panose="020B0604020202020204" pitchFamily="34" charset="0"/>
                          <a:cs typeface="Helvetica" panose="020B0604020202020204" pitchFamily="34" charset="0"/>
                        </a:rPr>
                        <a:t>Software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600" noProof="0" dirty="0">
                          <a:solidFill>
                            <a:schemeClr val="tx1"/>
                          </a:solidFill>
                          <a:latin typeface="Helvetica" panose="020B0604020202020204" pitchFamily="34" charset="0"/>
                          <a:cs typeface="Helvetica" panose="020B0604020202020204" pitchFamily="34" charset="0"/>
                        </a:rPr>
                        <a:t>?</a:t>
                      </a: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600" noProof="0" dirty="0">
                          <a:solidFill>
                            <a:schemeClr val="tx1">
                              <a:lumMod val="95000"/>
                              <a:lumOff val="5000"/>
                            </a:schemeClr>
                          </a:solidFill>
                          <a:latin typeface="Helvetica" panose="020B0604020202020204" pitchFamily="34" charset="0"/>
                          <a:cs typeface="Helvetica" panose="020B0604020202020204" pitchFamily="34" charset="0"/>
                        </a:rPr>
                        <a:t>?</a:t>
                      </a: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2522223085"/>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dirty="0"/>
              <a:t>On-premises </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sz="half" idx="1"/>
          </p:nvPr>
        </p:nvSpPr>
        <p:spPr>
          <a:xfrm>
            <a:off x="838199" y="1825625"/>
            <a:ext cx="5998029" cy="4351338"/>
          </a:xfrm>
        </p:spPr>
        <p:txBody>
          <a:bodyPr/>
          <a:lstStyle/>
          <a:p>
            <a:r>
              <a:rPr lang="en-US" b="1" noProof="0" dirty="0"/>
              <a:t>Hardware cost </a:t>
            </a:r>
            <a:r>
              <a:rPr lang="en-US" noProof="0" dirty="0">
                <a:solidFill>
                  <a:srgbClr val="FF5050"/>
                </a:solidFill>
              </a:rPr>
              <a:t>(up to Mar 05, 2021): </a:t>
            </a:r>
            <a:r>
              <a:rPr lang="en-US" noProof="0" dirty="0"/>
              <a:t>1767€ x 18 = 31806€</a:t>
            </a:r>
          </a:p>
          <a:p>
            <a:pPr lvl="1"/>
            <a:r>
              <a:rPr lang="en-US" noProof="0" dirty="0"/>
              <a:t>Amortization over 3 years (i.e., </a:t>
            </a:r>
            <a:r>
              <a:rPr lang="en-US" noProof="0" dirty="0">
                <a:solidFill>
                  <a:srgbClr val="FF5050"/>
                </a:solidFill>
              </a:rPr>
              <a:t>10602€/year</a:t>
            </a:r>
            <a:r>
              <a:rPr lang="en-US" noProof="0" dirty="0"/>
              <a:t>)</a:t>
            </a:r>
          </a:p>
        </p:txBody>
      </p:sp>
      <p:pic>
        <p:nvPicPr>
          <p:cNvPr id="14" name="Segnaposto contenuto 13" descr="Immagine che contiene testo&#10;&#10;Descrizione generata automaticamente">
            <a:extLst>
              <a:ext uri="{FF2B5EF4-FFF2-40B4-BE49-F238E27FC236}">
                <a16:creationId xmlns:a16="http://schemas.microsoft.com/office/drawing/2014/main" id="{D3C749F2-CB1E-4AE0-8B69-36C40349AD2F}"/>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453129" y="1872159"/>
            <a:ext cx="2619741" cy="4258269"/>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203</a:t>
            </a:fld>
            <a:endParaRPr lang="it-IT" dirty="0"/>
          </a:p>
        </p:txBody>
      </p:sp>
      <p:sp>
        <p:nvSpPr>
          <p:cNvPr id="2" name="Content Placeholder 1">
            <a:extLst>
              <a:ext uri="{FF2B5EF4-FFF2-40B4-BE49-F238E27FC236}">
                <a16:creationId xmlns:a16="http://schemas.microsoft.com/office/drawing/2014/main" id="{3CC44FDD-9C05-28CD-22F6-9A458D0252D9}"/>
              </a:ext>
            </a:extLst>
          </p:cNvPr>
          <p:cNvSpPr>
            <a:spLocks noGrp="1"/>
          </p:cNvSpPr>
          <p:nvPr>
            <p:ph idx="13"/>
          </p:nvPr>
        </p:nvSpPr>
        <p:spPr/>
        <p:txBody>
          <a:bodyPr/>
          <a:lstStyle/>
          <a:p>
            <a:r>
              <a:rPr lang="en-US" noProof="0" dirty="0">
                <a:hlinkClick r:id="rId3"/>
              </a:rPr>
              <a:t>https://www.rect.coreto-europe.com/en</a:t>
            </a:r>
            <a:r>
              <a:rPr lang="en-US" noProof="0" dirty="0"/>
              <a:t> (Accessed 2021-08-01)</a:t>
            </a:r>
          </a:p>
        </p:txBody>
      </p:sp>
      <p:graphicFrame>
        <p:nvGraphicFramePr>
          <p:cNvPr id="6" name="Tabella 6">
            <a:extLst>
              <a:ext uri="{FF2B5EF4-FFF2-40B4-BE49-F238E27FC236}">
                <a16:creationId xmlns:a16="http://schemas.microsoft.com/office/drawing/2014/main" id="{52F76615-8248-49E7-8BFF-281235D827F6}"/>
              </a:ext>
            </a:extLst>
          </p:cNvPr>
          <p:cNvGraphicFramePr>
            <a:graphicFrameLocks noGrp="1"/>
          </p:cNvGraphicFramePr>
          <p:nvPr>
            <p:extLst>
              <p:ext uri="{D42A27DB-BD31-4B8C-83A1-F6EECF244321}">
                <p14:modId xmlns:p14="http://schemas.microsoft.com/office/powerpoint/2010/main" val="47237369"/>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r>
                        <a:rPr lang="en-US" sz="1600" noProof="0" dirty="0">
                          <a:solidFill>
                            <a:schemeClr val="tx1">
                              <a:lumMod val="95000"/>
                              <a:lumOff val="5000"/>
                            </a:schemeClr>
                          </a:solidFill>
                          <a:latin typeface="Helvetica" panose="020B0604020202020204" pitchFamily="34" charset="0"/>
                          <a:cs typeface="Helvetica" panose="020B0604020202020204" pitchFamily="34" charset="0"/>
                        </a:rPr>
                        <a:t>SOL</a:t>
                      </a:r>
                      <a:r>
                        <a:rPr lang="en-US" sz="1600" baseline="-25000" noProof="0" dirty="0">
                          <a:solidFill>
                            <a:schemeClr val="tx1">
                              <a:lumMod val="95000"/>
                              <a:lumOff val="5000"/>
                            </a:schemeClr>
                          </a:solidFill>
                          <a:latin typeface="Helvetica" panose="020B0604020202020204" pitchFamily="34" charset="0"/>
                          <a:cs typeface="Helvetica" panose="020B0604020202020204" pitchFamily="34" charset="0"/>
                        </a:rPr>
                        <a:t>onprem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noProof="0" dirty="0">
                          <a:solidFill>
                            <a:schemeClr val="tx1">
                              <a:lumMod val="95000"/>
                              <a:lumOff val="5000"/>
                            </a:schemeClr>
                          </a:solidFill>
                          <a:latin typeface="Helvetica" panose="020B0604020202020204" pitchFamily="34" charset="0"/>
                          <a:cs typeface="Helvetica" panose="020B0604020202020204" pitchFamily="34" charset="0"/>
                        </a:rPr>
                        <a:t>On-premises</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noProof="0" dirty="0">
                          <a:solidFill>
                            <a:schemeClr val="tx1">
                              <a:lumMod val="95000"/>
                              <a:lumOff val="5000"/>
                            </a:schemeClr>
                          </a:solidFill>
                          <a:latin typeface="Helvetica" panose="020B0604020202020204" pitchFamily="34" charset="0"/>
                          <a:cs typeface="Helvetica" panose="020B0604020202020204" pitchFamily="34" charset="0"/>
                        </a:rPr>
                        <a:t>On cloud</a:t>
                      </a: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r>
                        <a:rPr lang="en-US" sz="1600" noProof="0" dirty="0">
                          <a:solidFill>
                            <a:schemeClr val="tx1">
                              <a:lumMod val="95000"/>
                              <a:lumOff val="5000"/>
                            </a:schemeClr>
                          </a:solidFill>
                          <a:latin typeface="Helvetica" panose="020B0604020202020204" pitchFamily="34" charset="0"/>
                          <a:cs typeface="Helvetica" panose="020B0604020202020204" pitchFamily="34" charset="0"/>
                        </a:rPr>
                        <a:t>Hardware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b="0" i="0" u="none" strike="noStrike" baseline="0" noProof="0" dirty="0">
                          <a:solidFill>
                            <a:srgbClr val="FF0000"/>
                          </a:solidFill>
                          <a:latin typeface="NimbusSanL-Regu"/>
                        </a:rPr>
                        <a:t>10602</a:t>
                      </a:r>
                      <a:r>
                        <a:rPr lang="en-US" sz="1600" b="0" i="0" u="none" strike="noStrike" baseline="0" noProof="0" dirty="0">
                          <a:solidFill>
                            <a:srgbClr val="FF0000"/>
                          </a:solidFill>
                          <a:latin typeface="TeX-feymr10"/>
                        </a:rPr>
                        <a:t>€</a:t>
                      </a:r>
                      <a:r>
                        <a:rPr lang="en-US" sz="1600" b="0" i="0" u="none" strike="noStrike" baseline="0" noProof="0" dirty="0">
                          <a:solidFill>
                            <a:srgbClr val="FF0000"/>
                          </a:solidFill>
                          <a:latin typeface="NimbusSanL-Regu"/>
                        </a:rPr>
                        <a:t>/year</a:t>
                      </a:r>
                      <a:endParaRPr lang="en-US" sz="1600" noProof="0" dirty="0">
                        <a:solidFill>
                          <a:srgbClr val="FF0000"/>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noProof="0" dirty="0">
                          <a:solidFill>
                            <a:schemeClr val="tx1">
                              <a:lumMod val="95000"/>
                              <a:lumOff val="5000"/>
                            </a:schemeClr>
                          </a:solidFill>
                          <a:latin typeface="Helvetica" panose="020B0604020202020204" pitchFamily="34" charset="0"/>
                          <a:cs typeface="Helvetica" panose="020B0604020202020204" pitchFamily="34" charset="0"/>
                        </a:rPr>
                        <a:t>?</a:t>
                      </a: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r>
                        <a:rPr lang="en-US" sz="1600" noProof="0" dirty="0">
                          <a:solidFill>
                            <a:schemeClr val="tx1">
                              <a:lumMod val="95000"/>
                              <a:lumOff val="5000"/>
                            </a:schemeClr>
                          </a:solidFill>
                          <a:latin typeface="Helvetica" panose="020B0604020202020204" pitchFamily="34" charset="0"/>
                          <a:cs typeface="Helvetica" panose="020B0604020202020204" pitchFamily="34" charset="0"/>
                        </a:rPr>
                        <a:t>Software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600" noProof="0" dirty="0">
                          <a:solidFill>
                            <a:schemeClr val="tx1"/>
                          </a:solidFill>
                          <a:latin typeface="Helvetica" panose="020B0604020202020204" pitchFamily="34" charset="0"/>
                          <a:cs typeface="Helvetica" panose="020B0604020202020204" pitchFamily="34" charset="0"/>
                        </a:rPr>
                        <a:t>?</a:t>
                      </a: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600" noProof="0" dirty="0">
                          <a:solidFill>
                            <a:schemeClr val="tx1">
                              <a:lumMod val="95000"/>
                              <a:lumOff val="5000"/>
                            </a:schemeClr>
                          </a:solidFill>
                          <a:latin typeface="Helvetica" panose="020B0604020202020204" pitchFamily="34" charset="0"/>
                          <a:cs typeface="Helvetica" panose="020B0604020202020204" pitchFamily="34" charset="0"/>
                        </a:rPr>
                        <a:t>?</a:t>
                      </a: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1178623666"/>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en-US" noProof="0" dirty="0"/>
              <a:t>On-premises</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a:xfrm>
            <a:off x="838200" y="1700499"/>
            <a:ext cx="10515600" cy="4351338"/>
          </a:xfrm>
        </p:spPr>
        <p:txBody>
          <a:bodyPr/>
          <a:lstStyle/>
          <a:p>
            <a:r>
              <a:rPr lang="en-US" b="1" noProof="0" dirty="0"/>
              <a:t>Software cost</a:t>
            </a:r>
            <a:r>
              <a:rPr lang="en-US" noProof="0" dirty="0"/>
              <a:t>: ?</a:t>
            </a:r>
            <a:endParaRPr lang="en-US" noProof="0" dirty="0">
              <a:solidFill>
                <a:srgbClr val="FF0000"/>
              </a:solidFill>
            </a:endParaRP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en-US"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en-US" smtClean="0"/>
              <a:pPr/>
              <a:t>204</a:t>
            </a:fld>
            <a:endParaRPr lang="en-US" dirty="0"/>
          </a:p>
        </p:txBody>
      </p:sp>
      <p:graphicFrame>
        <p:nvGraphicFramePr>
          <p:cNvPr id="13" name="Tabella 6">
            <a:extLst>
              <a:ext uri="{FF2B5EF4-FFF2-40B4-BE49-F238E27FC236}">
                <a16:creationId xmlns:a16="http://schemas.microsoft.com/office/drawing/2014/main" id="{8C37D62C-61AA-4C1E-AD49-3C6CA015A8C7}"/>
              </a:ext>
            </a:extLst>
          </p:cNvPr>
          <p:cNvGraphicFramePr>
            <a:graphicFrameLocks noGrp="1"/>
          </p:cNvGraphicFramePr>
          <p:nvPr>
            <p:extLst>
              <p:ext uri="{D42A27DB-BD31-4B8C-83A1-F6EECF244321}">
                <p14:modId xmlns:p14="http://schemas.microsoft.com/office/powerpoint/2010/main" val="1204498167"/>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SOL</a:t>
                      </a:r>
                      <a:r>
                        <a:rPr lang="it-IT" sz="1600" baseline="-25000" dirty="0">
                          <a:solidFill>
                            <a:schemeClr val="tx1">
                              <a:lumMod val="95000"/>
                              <a:lumOff val="5000"/>
                            </a:schemeClr>
                          </a:solidFill>
                          <a:latin typeface="Helvetica" panose="020B0604020202020204" pitchFamily="34" charset="0"/>
                          <a:cs typeface="Helvetica" panose="020B0604020202020204" pitchFamily="34" charset="0"/>
                        </a:rPr>
                        <a:t>onprem</a:t>
                      </a:r>
                      <a:endParaRPr lang="en-US" sz="1600" baseline="-250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On-premises</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 cloud</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Hardware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b="0" i="0" u="none" strike="noStrike" baseline="0" dirty="0">
                          <a:solidFill>
                            <a:schemeClr val="tx1"/>
                          </a:solidFill>
                          <a:latin typeface="NimbusSanL-Regu"/>
                        </a:rPr>
                        <a:t>10602</a:t>
                      </a:r>
                      <a:r>
                        <a:rPr lang="en-US" sz="1600" b="0" i="0" u="none" strike="noStrike" baseline="0" dirty="0">
                          <a:solidFill>
                            <a:schemeClr val="tx1"/>
                          </a:solidFill>
                          <a:latin typeface="TeX-feymr10"/>
                        </a:rPr>
                        <a:t>€</a:t>
                      </a:r>
                      <a:r>
                        <a:rPr lang="en-US" sz="1600" b="0" i="0" u="none" strike="noStrike" baseline="0" dirty="0">
                          <a:solidFill>
                            <a:schemeClr val="tx1"/>
                          </a:solidFill>
                          <a:latin typeface="NimbusSanL-Regu"/>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Software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3890478878"/>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en-US" noProof="0" dirty="0"/>
              <a:t>On-premises</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a:xfrm>
            <a:off x="838200" y="1700499"/>
            <a:ext cx="10515600" cy="4351338"/>
          </a:xfrm>
        </p:spPr>
        <p:txBody>
          <a:bodyPr/>
          <a:lstStyle/>
          <a:p>
            <a:r>
              <a:rPr lang="en-US" b="1" noProof="0" dirty="0"/>
              <a:t>Software cost</a:t>
            </a:r>
            <a:r>
              <a:rPr lang="en-US" noProof="0" dirty="0"/>
              <a:t> </a:t>
            </a:r>
            <a:r>
              <a:rPr lang="en-US" noProof="0" dirty="0">
                <a:solidFill>
                  <a:srgbClr val="FF0000"/>
                </a:solidFill>
              </a:rPr>
              <a:t>(up to 2020): 0€</a:t>
            </a:r>
          </a:p>
          <a:p>
            <a:pPr lvl="1"/>
            <a:r>
              <a:rPr lang="en-US" noProof="0" dirty="0"/>
              <a:t>Free Cloudera Management System</a:t>
            </a:r>
          </a:p>
          <a:p>
            <a:pPr lvl="1"/>
            <a:r>
              <a:rPr lang="en-US" noProof="0" dirty="0"/>
              <a:t>No software licensing (for research purpose)</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205</a:t>
            </a:fld>
            <a:endParaRPr lang="it-IT" dirty="0"/>
          </a:p>
        </p:txBody>
      </p:sp>
      <p:graphicFrame>
        <p:nvGraphicFramePr>
          <p:cNvPr id="13" name="Tabella 6">
            <a:extLst>
              <a:ext uri="{FF2B5EF4-FFF2-40B4-BE49-F238E27FC236}">
                <a16:creationId xmlns:a16="http://schemas.microsoft.com/office/drawing/2014/main" id="{8C37D62C-61AA-4C1E-AD49-3C6CA015A8C7}"/>
              </a:ext>
            </a:extLst>
          </p:cNvPr>
          <p:cNvGraphicFramePr>
            <a:graphicFrameLocks noGrp="1"/>
          </p:cNvGraphicFramePr>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SOL</a:t>
                      </a:r>
                      <a:r>
                        <a:rPr lang="it-IT" sz="1600" baseline="-25000" dirty="0">
                          <a:solidFill>
                            <a:schemeClr val="tx1">
                              <a:lumMod val="95000"/>
                              <a:lumOff val="5000"/>
                            </a:schemeClr>
                          </a:solidFill>
                          <a:latin typeface="Helvetica" panose="020B0604020202020204" pitchFamily="34" charset="0"/>
                          <a:cs typeface="Helvetica" panose="020B0604020202020204" pitchFamily="34" charset="0"/>
                        </a:rPr>
                        <a:t>onprem</a:t>
                      </a:r>
                      <a:endParaRPr lang="en-US" sz="1600" baseline="-250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On-premises</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 cloud</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Hardware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b="0" i="0" u="none" strike="noStrike" baseline="0" dirty="0">
                          <a:solidFill>
                            <a:schemeClr val="tx1"/>
                          </a:solidFill>
                          <a:latin typeface="NimbusSanL-Regu"/>
                        </a:rPr>
                        <a:t>10602</a:t>
                      </a:r>
                      <a:r>
                        <a:rPr lang="en-US" sz="1600" b="0" i="0" u="none" strike="noStrike" baseline="0" dirty="0">
                          <a:solidFill>
                            <a:schemeClr val="tx1"/>
                          </a:solidFill>
                          <a:latin typeface="TeX-feymr10"/>
                        </a:rPr>
                        <a:t>€</a:t>
                      </a:r>
                      <a:r>
                        <a:rPr lang="en-US" sz="1600" b="0" i="0" u="none" strike="noStrike" baseline="0" dirty="0">
                          <a:solidFill>
                            <a:schemeClr val="tx1"/>
                          </a:solidFill>
                          <a:latin typeface="NimbusSanL-Regu"/>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Software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rgbClr val="FF0000"/>
                          </a:solidFill>
                          <a:latin typeface="Helvetica" panose="020B0604020202020204" pitchFamily="34" charset="0"/>
                          <a:cs typeface="Helvetica" panose="020B0604020202020204" pitchFamily="34" charset="0"/>
                        </a:rPr>
                        <a:t>0€</a:t>
                      </a:r>
                      <a:endParaRPr lang="en-US" sz="1600" dirty="0">
                        <a:solidFill>
                          <a:srgbClr val="FF0000"/>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1114210595"/>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dirty="0"/>
              <a:t>On-premises</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p:txBody>
          <a:bodyPr/>
          <a:lstStyle/>
          <a:p>
            <a:r>
              <a:rPr lang="en-US" b="1" noProof="0" dirty="0"/>
              <a:t>Software cost </a:t>
            </a:r>
            <a:r>
              <a:rPr lang="en-US" noProof="0" dirty="0">
                <a:solidFill>
                  <a:srgbClr val="FF0000"/>
                </a:solidFill>
              </a:rPr>
              <a:t>(up to Mar 05, 2021): 10000€/year x 18 = 180000€/year</a:t>
            </a:r>
          </a:p>
          <a:p>
            <a:pPr lvl="1"/>
            <a:r>
              <a:rPr lang="en-US" noProof="0" dirty="0"/>
              <a:t>Cloudera is no more free, 10K€ per node</a:t>
            </a:r>
          </a:p>
          <a:p>
            <a:pPr lvl="1"/>
            <a:r>
              <a:rPr lang="en-US" noProof="0" dirty="0">
                <a:hlinkClick r:id="rId2"/>
              </a:rPr>
              <a:t>https://www.cloudera.com/products/pricing.html#private-cloud-services</a:t>
            </a:r>
            <a:endParaRPr lang="en-US" noProof="0" dirty="0"/>
          </a:p>
          <a:p>
            <a:pPr lvl="1"/>
            <a:r>
              <a:rPr lang="en-US" noProof="0" dirty="0">
                <a:hlinkClick r:id="rId3"/>
              </a:rPr>
              <a:t>https://www.cloudera.com/products/pricing/product-features.html</a:t>
            </a:r>
            <a:endParaRPr lang="en-US" noProof="0" dirty="0"/>
          </a:p>
          <a:p>
            <a:pPr lvl="1"/>
            <a:r>
              <a:rPr lang="en-US" noProof="0" dirty="0"/>
              <a:t>No license for research purpose</a:t>
            </a:r>
          </a:p>
          <a:p>
            <a:r>
              <a:rPr lang="en-US" i="1" noProof="0" dirty="0"/>
              <a:t>“Houston we’ve had a problem!”</a:t>
            </a:r>
          </a:p>
          <a:p>
            <a:pPr lvl="1"/>
            <a:r>
              <a:rPr lang="en-US" noProof="0" dirty="0"/>
              <a:t>We cannot update/extend the cluster anymore</a:t>
            </a:r>
          </a:p>
          <a:p>
            <a:pPr lvl="1"/>
            <a:r>
              <a:rPr lang="en-US" noProof="0" dirty="0"/>
              <a:t>What about migrating to the cloud? (we only consider AWS)</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206</a:t>
            </a:fld>
            <a:endParaRPr lang="it-IT" dirty="0"/>
          </a:p>
        </p:txBody>
      </p:sp>
      <p:sp>
        <p:nvSpPr>
          <p:cNvPr id="2" name="Content Placeholder 1">
            <a:extLst>
              <a:ext uri="{FF2B5EF4-FFF2-40B4-BE49-F238E27FC236}">
                <a16:creationId xmlns:a16="http://schemas.microsoft.com/office/drawing/2014/main" id="{DA570EDB-5F34-4A81-BA5C-A5A4694DBDC1}"/>
              </a:ext>
            </a:extLst>
          </p:cNvPr>
          <p:cNvSpPr>
            <a:spLocks noGrp="1"/>
          </p:cNvSpPr>
          <p:nvPr>
            <p:ph idx="13"/>
          </p:nvPr>
        </p:nvSpPr>
        <p:spPr/>
        <p:txBody>
          <a:bodyPr/>
          <a:lstStyle/>
          <a:p>
            <a:endParaRPr lang="en-US" dirty="0"/>
          </a:p>
        </p:txBody>
      </p:sp>
      <p:graphicFrame>
        <p:nvGraphicFramePr>
          <p:cNvPr id="13" name="Tabella 6">
            <a:extLst>
              <a:ext uri="{FF2B5EF4-FFF2-40B4-BE49-F238E27FC236}">
                <a16:creationId xmlns:a16="http://schemas.microsoft.com/office/drawing/2014/main" id="{8C37D62C-61AA-4C1E-AD49-3C6CA015A8C7}"/>
              </a:ext>
            </a:extLst>
          </p:cNvPr>
          <p:cNvGraphicFramePr>
            <a:graphicFrameLocks noGrp="1"/>
          </p:cNvGraphicFramePr>
          <p:nvPr>
            <p:extLst>
              <p:ext uri="{D42A27DB-BD31-4B8C-83A1-F6EECF244321}">
                <p14:modId xmlns:p14="http://schemas.microsoft.com/office/powerpoint/2010/main" val="310227775"/>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SOL</a:t>
                      </a:r>
                      <a:r>
                        <a:rPr lang="it-IT" sz="1600" baseline="-25000" dirty="0">
                          <a:solidFill>
                            <a:schemeClr val="tx1">
                              <a:lumMod val="95000"/>
                              <a:lumOff val="5000"/>
                            </a:schemeClr>
                          </a:solidFill>
                          <a:latin typeface="Helvetica" panose="020B0604020202020204" pitchFamily="34" charset="0"/>
                          <a:cs typeface="Helvetica" panose="020B0604020202020204" pitchFamily="34" charset="0"/>
                        </a:rPr>
                        <a:t>onprem</a:t>
                      </a:r>
                      <a:endParaRPr lang="en-US" sz="1600" baseline="-250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On-premises</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 cloud</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Hardware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b="0" i="0" u="none" strike="noStrike" baseline="0" dirty="0">
                          <a:solidFill>
                            <a:schemeClr val="tx1"/>
                          </a:solidFill>
                          <a:latin typeface="NimbusSanL-Regu"/>
                        </a:rPr>
                        <a:t>10602</a:t>
                      </a:r>
                      <a:r>
                        <a:rPr lang="en-US" sz="1600" b="0" i="0" u="none" strike="noStrike" baseline="0" dirty="0">
                          <a:solidFill>
                            <a:schemeClr val="tx1"/>
                          </a:solidFill>
                          <a:latin typeface="TeX-feymr10"/>
                        </a:rPr>
                        <a:t>€</a:t>
                      </a:r>
                      <a:r>
                        <a:rPr lang="en-US" sz="1600" b="0" i="0" u="none" strike="noStrike" baseline="0" dirty="0">
                          <a:solidFill>
                            <a:schemeClr val="tx1"/>
                          </a:solidFill>
                          <a:latin typeface="NimbusSanL-Regu"/>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Software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dirty="0">
                          <a:solidFill>
                            <a:srgbClr val="FF0000"/>
                          </a:solidFill>
                        </a:rPr>
                        <a:t>180000€/year</a:t>
                      </a: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2505989537"/>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en-US" noProof="0" dirty="0"/>
              <a:t>Migration</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a:xfrm>
            <a:off x="838200" y="1700499"/>
            <a:ext cx="10515600" cy="4351338"/>
          </a:xfrm>
        </p:spPr>
        <p:txBody>
          <a:bodyPr/>
          <a:lstStyle/>
          <a:p>
            <a:r>
              <a:rPr lang="en-US" noProof="0" dirty="0"/>
              <a:t>Moving a Hadoop cluster to the cloud (we only consider AWS)</a:t>
            </a:r>
          </a:p>
          <a:p>
            <a:pPr lvl="1"/>
            <a:r>
              <a:rPr lang="en-US" noProof="0" dirty="0"/>
              <a:t>AWS price calculator </a:t>
            </a:r>
            <a:r>
              <a:rPr lang="en-US" noProof="0" dirty="0">
                <a:hlinkClick r:id="rId2"/>
              </a:rPr>
              <a:t>https://calculator.aws/#/estimate</a:t>
            </a:r>
            <a:endParaRPr lang="en-US" noProof="0" dirty="0"/>
          </a:p>
          <a:p>
            <a:r>
              <a:rPr lang="en-US" noProof="0" dirty="0"/>
              <a:t>How do we start?</a:t>
            </a:r>
          </a:p>
          <a:p>
            <a:pPr lvl="1"/>
            <a:r>
              <a:rPr lang="en-US" noProof="0" dirty="0"/>
              <a:t>We have already defined the hardware and the software stack</a:t>
            </a:r>
          </a:p>
          <a:p>
            <a:pPr lvl="1"/>
            <a:r>
              <a:rPr lang="en-US" noProof="0" dirty="0"/>
              <a:t>Start with coarse tuning, identify the dominating costs first</a:t>
            </a:r>
          </a:p>
          <a:p>
            <a:pPr lvl="2"/>
            <a:r>
              <a:rPr lang="en-US" noProof="0" dirty="0"/>
              <a:t>Is it computing, storage, or processing?</a:t>
            </a:r>
          </a:p>
          <a:p>
            <a:pPr lvl="1"/>
            <a:r>
              <a:rPr lang="en-US" noProof="0" dirty="0"/>
              <a:t>Identify a suitable budget, implement, refine later</a:t>
            </a:r>
          </a:p>
          <a:p>
            <a:pPr lvl="2"/>
            <a:r>
              <a:rPr lang="en-US" noProof="0" dirty="0"/>
              <a:t>Wrong refinements can do a lot of damage</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207</a:t>
            </a:fld>
            <a:endParaRPr lang="it-IT" dirty="0"/>
          </a:p>
        </p:txBody>
      </p:sp>
    </p:spTree>
    <p:extLst>
      <p:ext uri="{BB962C8B-B14F-4D97-AF65-F5344CB8AC3E}">
        <p14:creationId xmlns:p14="http://schemas.microsoft.com/office/powerpoint/2010/main" val="1268950613"/>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dirty="0"/>
              <a:t>On cloud v1</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sz="half" idx="1"/>
          </p:nvPr>
        </p:nvSpPr>
        <p:spPr>
          <a:xfrm>
            <a:off x="838200" y="1825625"/>
            <a:ext cx="5181600" cy="4351338"/>
          </a:xfrm>
        </p:spPr>
        <p:txBody>
          <a:bodyPr/>
          <a:lstStyle/>
          <a:p>
            <a:r>
              <a:rPr lang="en-US" noProof="0" dirty="0"/>
              <a:t>Migrating the cluster as-is: ?</a:t>
            </a:r>
          </a:p>
          <a:p>
            <a:pPr lvl="1"/>
            <a:r>
              <a:rPr lang="en-US" noProof="0" dirty="0"/>
              <a:t>Hint: add 18 EC2 instances satisfying the hardware requirements</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208</a:t>
            </a:fld>
            <a:endParaRPr lang="it-IT" dirty="0"/>
          </a:p>
        </p:txBody>
      </p:sp>
      <p:graphicFrame>
        <p:nvGraphicFramePr>
          <p:cNvPr id="13" name="Tabella 6">
            <a:extLst>
              <a:ext uri="{FF2B5EF4-FFF2-40B4-BE49-F238E27FC236}">
                <a16:creationId xmlns:a16="http://schemas.microsoft.com/office/drawing/2014/main" id="{8C37D62C-61AA-4C1E-AD49-3C6CA015A8C7}"/>
              </a:ext>
            </a:extLst>
          </p:cNvPr>
          <p:cNvGraphicFramePr>
            <a:graphicFrameLocks noGrp="1"/>
          </p:cNvGraphicFramePr>
          <p:nvPr>
            <p:extLst>
              <p:ext uri="{D42A27DB-BD31-4B8C-83A1-F6EECF244321}">
                <p14:modId xmlns:p14="http://schemas.microsoft.com/office/powerpoint/2010/main" val="2741347931"/>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SOL</a:t>
                      </a:r>
                      <a:r>
                        <a:rPr lang="it-IT" sz="1600" baseline="-25000" dirty="0">
                          <a:solidFill>
                            <a:schemeClr val="tx1">
                              <a:lumMod val="95000"/>
                              <a:lumOff val="5000"/>
                            </a:schemeClr>
                          </a:solidFill>
                          <a:latin typeface="Helvetica" panose="020B0604020202020204" pitchFamily="34" charset="0"/>
                          <a:cs typeface="Helvetica" panose="020B0604020202020204" pitchFamily="34" charset="0"/>
                        </a:rPr>
                        <a:t>cloud1</a:t>
                      </a:r>
                      <a:endParaRPr lang="en-US" sz="1600" baseline="-250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On-premises</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 cloud</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Hardware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b="0" i="0" u="none" strike="noStrike" baseline="0" dirty="0">
                          <a:solidFill>
                            <a:schemeClr val="tx1"/>
                          </a:solidFill>
                          <a:latin typeface="NimbusSanL-Regu"/>
                        </a:rPr>
                        <a:t>10602</a:t>
                      </a:r>
                      <a:r>
                        <a:rPr lang="en-US" sz="1600" b="0" i="0" u="none" strike="noStrike" baseline="0" dirty="0">
                          <a:solidFill>
                            <a:schemeClr val="tx1"/>
                          </a:solidFill>
                          <a:latin typeface="TeX-feymr10"/>
                        </a:rPr>
                        <a:t>€</a:t>
                      </a:r>
                      <a:r>
                        <a:rPr lang="en-US" sz="1600" b="0" i="0" u="none" strike="noStrike" baseline="0" dirty="0">
                          <a:solidFill>
                            <a:schemeClr val="tx1"/>
                          </a:solidFill>
                          <a:latin typeface="NimbusSanL-Regu"/>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Software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dirty="0">
                          <a:solidFill>
                            <a:schemeClr val="tx1"/>
                          </a:solidFill>
                        </a:rPr>
                        <a:t>180000€/year</a:t>
                      </a: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
        <p:nvSpPr>
          <p:cNvPr id="3" name="Content Placeholder 2">
            <a:extLst>
              <a:ext uri="{FF2B5EF4-FFF2-40B4-BE49-F238E27FC236}">
                <a16:creationId xmlns:a16="http://schemas.microsoft.com/office/drawing/2014/main" id="{474B3E20-1200-459E-AEBC-7622AACDD264}"/>
              </a:ext>
            </a:extLst>
          </p:cNvPr>
          <p:cNvSpPr>
            <a:spLocks noGrp="1"/>
          </p:cNvSpPr>
          <p:nvPr>
            <p:ph sz="half" idx="2"/>
          </p:nvPr>
        </p:nvSpPr>
        <p:spPr/>
        <p:txBody>
          <a:bodyPr/>
          <a:lstStyle/>
          <a:p>
            <a:endParaRPr lang="en-US" dirty="0"/>
          </a:p>
        </p:txBody>
      </p:sp>
    </p:spTree>
    <p:extLst>
      <p:ext uri="{BB962C8B-B14F-4D97-AF65-F5344CB8AC3E}">
        <p14:creationId xmlns:p14="http://schemas.microsoft.com/office/powerpoint/2010/main" val="3901022615"/>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dirty="0"/>
              <a:t>On cloud v1</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sz="half" idx="1"/>
          </p:nvPr>
        </p:nvSpPr>
        <p:spPr/>
        <p:txBody>
          <a:bodyPr/>
          <a:lstStyle/>
          <a:p>
            <a:r>
              <a:rPr lang="en-US" noProof="0" dirty="0"/>
              <a:t>SOL</a:t>
            </a:r>
            <a:r>
              <a:rPr lang="en-US" baseline="-25000" noProof="0" dirty="0"/>
              <a:t>cloud1 </a:t>
            </a:r>
            <a:r>
              <a:rPr lang="en-US" noProof="0" dirty="0"/>
              <a:t>migrating the cluster as-is: </a:t>
            </a:r>
            <a:r>
              <a:rPr lang="en-US" sz="2400" b="0" i="0" u="none" strike="noStrike" baseline="0" noProof="0" dirty="0">
                <a:solidFill>
                  <a:srgbClr val="FF0000"/>
                </a:solidFill>
                <a:latin typeface="NimbusSanL-Regu"/>
              </a:rPr>
              <a:t>13500$/month = 162000$/year</a:t>
            </a:r>
            <a:endParaRPr lang="en-US" noProof="0" dirty="0">
              <a:solidFill>
                <a:srgbClr val="FF0000"/>
              </a:solidFill>
            </a:endParaRPr>
          </a:p>
          <a:p>
            <a:pPr lvl="1"/>
            <a:r>
              <a:rPr lang="en-US" noProof="0" dirty="0"/>
              <a:t>18 EC2 instances (t4g.2xlarge) with 12TB EBS storage each machine</a:t>
            </a:r>
          </a:p>
          <a:p>
            <a:pPr lvl="1"/>
            <a:r>
              <a:rPr lang="en-US" noProof="0" dirty="0"/>
              <a:t>Still, we have no software configuration</a:t>
            </a:r>
          </a:p>
        </p:txBody>
      </p:sp>
      <p:pic>
        <p:nvPicPr>
          <p:cNvPr id="14" name="Segnaposto contenuto 13" descr="Immagine che contiene testo&#10;&#10;Descrizione generata automaticamente">
            <a:extLst>
              <a:ext uri="{FF2B5EF4-FFF2-40B4-BE49-F238E27FC236}">
                <a16:creationId xmlns:a16="http://schemas.microsoft.com/office/drawing/2014/main" id="{4EB4CC19-DCDC-45ED-B00F-76F6F006CBD6}"/>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420625"/>
            <a:ext cx="5181600" cy="3161337"/>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209</a:t>
            </a:fld>
            <a:endParaRPr lang="it-IT" dirty="0"/>
          </a:p>
        </p:txBody>
      </p:sp>
      <p:sp>
        <p:nvSpPr>
          <p:cNvPr id="2" name="Content Placeholder 1">
            <a:extLst>
              <a:ext uri="{FF2B5EF4-FFF2-40B4-BE49-F238E27FC236}">
                <a16:creationId xmlns:a16="http://schemas.microsoft.com/office/drawing/2014/main" id="{30B1EA74-07C8-4D4D-B695-FB265FA11A80}"/>
              </a:ext>
            </a:extLst>
          </p:cNvPr>
          <p:cNvSpPr>
            <a:spLocks noGrp="1"/>
          </p:cNvSpPr>
          <p:nvPr>
            <p:ph idx="13"/>
          </p:nvPr>
        </p:nvSpPr>
        <p:spPr/>
        <p:txBody>
          <a:bodyPr/>
          <a:lstStyle/>
          <a:p>
            <a:r>
              <a:rPr lang="en-US" noProof="0" dirty="0">
                <a:hlinkClick r:id="rId3"/>
              </a:rPr>
              <a:t>https://calculator.aws/#/estimate?id=7757afffccc3cafdcfdeb212b74623ef02ed5a36</a:t>
            </a:r>
            <a:r>
              <a:rPr lang="en-US" noProof="0" dirty="0"/>
              <a:t> </a:t>
            </a:r>
          </a:p>
        </p:txBody>
      </p:sp>
      <p:graphicFrame>
        <p:nvGraphicFramePr>
          <p:cNvPr id="13" name="Tabella 6">
            <a:extLst>
              <a:ext uri="{FF2B5EF4-FFF2-40B4-BE49-F238E27FC236}">
                <a16:creationId xmlns:a16="http://schemas.microsoft.com/office/drawing/2014/main" id="{8C37D62C-61AA-4C1E-AD49-3C6CA015A8C7}"/>
              </a:ext>
            </a:extLst>
          </p:cNvPr>
          <p:cNvGraphicFramePr>
            <a:graphicFrameLocks noGrp="1"/>
          </p:cNvGraphicFramePr>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SOL</a:t>
                      </a:r>
                      <a:r>
                        <a:rPr lang="it-IT" sz="1600" baseline="-25000" dirty="0">
                          <a:solidFill>
                            <a:schemeClr val="tx1">
                              <a:lumMod val="95000"/>
                              <a:lumOff val="5000"/>
                            </a:schemeClr>
                          </a:solidFill>
                          <a:latin typeface="Helvetica" panose="020B0604020202020204" pitchFamily="34" charset="0"/>
                          <a:cs typeface="Helvetica" panose="020B0604020202020204" pitchFamily="34" charset="0"/>
                        </a:rPr>
                        <a:t>cloud1</a:t>
                      </a:r>
                      <a:endParaRPr lang="en-US" sz="1600" baseline="-250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On-premises</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 cloud</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Hardware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b="0" i="0" u="none" strike="noStrike" baseline="0" dirty="0">
                          <a:solidFill>
                            <a:schemeClr val="tx1"/>
                          </a:solidFill>
                          <a:latin typeface="NimbusSanL-Regu"/>
                        </a:rPr>
                        <a:t>10602</a:t>
                      </a:r>
                      <a:r>
                        <a:rPr lang="en-US" sz="1600" b="0" i="0" u="none" strike="noStrike" baseline="0" dirty="0">
                          <a:solidFill>
                            <a:schemeClr val="tx1"/>
                          </a:solidFill>
                          <a:latin typeface="TeX-feymr10"/>
                        </a:rPr>
                        <a:t>€</a:t>
                      </a:r>
                      <a:r>
                        <a:rPr lang="en-US" sz="1600" b="0" i="0" u="none" strike="noStrike" baseline="0" dirty="0">
                          <a:solidFill>
                            <a:schemeClr val="tx1"/>
                          </a:solidFill>
                          <a:latin typeface="NimbusSanL-Regu"/>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r>
                        <a:rPr lang="en-US" sz="1600" b="0" i="0" u="none" strike="noStrike" baseline="0" dirty="0">
                          <a:solidFill>
                            <a:srgbClr val="FF0000"/>
                          </a:solidFill>
                          <a:latin typeface="NimbusSanL-Regu"/>
                        </a:rPr>
                        <a:t>162000$/year</a:t>
                      </a:r>
                      <a:endParaRPr lang="en-US" sz="1600" dirty="0">
                        <a:solidFill>
                          <a:srgbClr val="FF0000"/>
                        </a:solidFill>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Software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dirty="0">
                          <a:solidFill>
                            <a:schemeClr val="tx1"/>
                          </a:solidFill>
                        </a:rPr>
                        <a:t>180000€/year</a:t>
                      </a: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32785010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BF6886B-3990-BC11-8656-583A5ABA9FAC}"/>
              </a:ext>
            </a:extLst>
          </p:cNvPr>
          <p:cNvSpPr>
            <a:spLocks noGrp="1"/>
          </p:cNvSpPr>
          <p:nvPr>
            <p:ph type="title"/>
          </p:nvPr>
        </p:nvSpPr>
        <p:spPr/>
        <p:txBody>
          <a:bodyPr/>
          <a:lstStyle/>
          <a:p>
            <a:r>
              <a:rPr lang="en-US" noProof="0" dirty="0"/>
              <a:t>Data platform: OLTP vs OLAP</a:t>
            </a:r>
          </a:p>
        </p:txBody>
      </p:sp>
      <p:graphicFrame>
        <p:nvGraphicFramePr>
          <p:cNvPr id="8" name="Segnaposto contenuto 7">
            <a:extLst>
              <a:ext uri="{FF2B5EF4-FFF2-40B4-BE49-F238E27FC236}">
                <a16:creationId xmlns:a16="http://schemas.microsoft.com/office/drawing/2014/main" id="{9F206326-D800-39AB-AD38-43F9356A52C8}"/>
              </a:ext>
            </a:extLst>
          </p:cNvPr>
          <p:cNvGraphicFramePr>
            <a:graphicFrameLocks noGrp="1"/>
          </p:cNvGraphicFramePr>
          <p:nvPr>
            <p:ph sz="half" idx="1"/>
          </p:nvPr>
        </p:nvGraphicFramePr>
        <p:xfrm>
          <a:off x="489625" y="1877168"/>
          <a:ext cx="11212749" cy="3103664"/>
        </p:xfrm>
        <a:graphic>
          <a:graphicData uri="http://schemas.openxmlformats.org/drawingml/2006/table">
            <a:tbl>
              <a:tblPr/>
              <a:tblGrid>
                <a:gridCol w="2151017">
                  <a:extLst>
                    <a:ext uri="{9D8B030D-6E8A-4147-A177-3AD203B41FA5}">
                      <a16:colId xmlns:a16="http://schemas.microsoft.com/office/drawing/2014/main" val="3802891885"/>
                    </a:ext>
                  </a:extLst>
                </a:gridCol>
                <a:gridCol w="4530866">
                  <a:extLst>
                    <a:ext uri="{9D8B030D-6E8A-4147-A177-3AD203B41FA5}">
                      <a16:colId xmlns:a16="http://schemas.microsoft.com/office/drawing/2014/main" val="4152280153"/>
                    </a:ext>
                  </a:extLst>
                </a:gridCol>
                <a:gridCol w="4530866">
                  <a:extLst>
                    <a:ext uri="{9D8B030D-6E8A-4147-A177-3AD203B41FA5}">
                      <a16:colId xmlns:a16="http://schemas.microsoft.com/office/drawing/2014/main" val="375636831"/>
                    </a:ext>
                  </a:extLst>
                </a:gridCol>
              </a:tblGrid>
              <a:tr h="180230">
                <a:tc>
                  <a:txBody>
                    <a:bodyPr/>
                    <a:lstStyle/>
                    <a:p>
                      <a:pPr algn="ctr"/>
                      <a:r>
                        <a:rPr lang="en-US" sz="1800" b="1" dirty="0">
                          <a:solidFill>
                            <a:srgbClr val="FFFFFF"/>
                          </a:solidFill>
                          <a:effectLst/>
                          <a:latin typeface="Helvetica" panose="020B0604020202020204" pitchFamily="34" charset="0"/>
                          <a:cs typeface="Helvetica" panose="020B0604020202020204" pitchFamily="34" charset="0"/>
                        </a:rPr>
                        <a:t>Characteristic</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chemeClr val="tx2">
                        <a:lumMod val="75000"/>
                      </a:schemeClr>
                    </a:solidFill>
                  </a:tcPr>
                </a:tc>
                <a:tc>
                  <a:txBody>
                    <a:bodyPr/>
                    <a:lstStyle/>
                    <a:p>
                      <a:pPr algn="ctr"/>
                      <a:r>
                        <a:rPr lang="en-US" sz="1800" b="1" dirty="0">
                          <a:solidFill>
                            <a:srgbClr val="FFFFFF"/>
                          </a:solidFill>
                          <a:effectLst/>
                          <a:latin typeface="Helvetica" panose="020B0604020202020204" pitchFamily="34" charset="0"/>
                          <a:cs typeface="Helvetica" panose="020B0604020202020204" pitchFamily="34" charset="0"/>
                        </a:rPr>
                        <a:t>OLTP</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chemeClr val="tx2">
                        <a:lumMod val="75000"/>
                      </a:schemeClr>
                    </a:solidFill>
                  </a:tcPr>
                </a:tc>
                <a:tc>
                  <a:txBody>
                    <a:bodyPr/>
                    <a:lstStyle/>
                    <a:p>
                      <a:pPr algn="ctr"/>
                      <a:r>
                        <a:rPr lang="en-US" sz="1800" b="1" dirty="0">
                          <a:solidFill>
                            <a:srgbClr val="FFFFFF"/>
                          </a:solidFill>
                          <a:effectLst/>
                          <a:latin typeface="Helvetica" panose="020B0604020202020204" pitchFamily="34" charset="0"/>
                          <a:cs typeface="Helvetica" panose="020B0604020202020204" pitchFamily="34" charset="0"/>
                        </a:rPr>
                        <a:t>OLAP</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chemeClr val="tx2">
                        <a:lumMod val="75000"/>
                      </a:schemeClr>
                    </a:solidFill>
                  </a:tcPr>
                </a:tc>
                <a:extLst>
                  <a:ext uri="{0D108BD9-81ED-4DB2-BD59-A6C34878D82A}">
                    <a16:rowId xmlns:a16="http://schemas.microsoft.com/office/drawing/2014/main" val="2271421356"/>
                  </a:ext>
                </a:extLst>
              </a:tr>
              <a:tr h="180230">
                <a:tc>
                  <a:txBody>
                    <a:bodyPr/>
                    <a:lstStyle/>
                    <a:p>
                      <a:pPr algn="ctr"/>
                      <a:r>
                        <a:rPr lang="en-US" sz="1800" b="1" dirty="0">
                          <a:effectLst/>
                          <a:latin typeface="Helvetica" panose="020B0604020202020204" pitchFamily="34" charset="0"/>
                          <a:cs typeface="Helvetica" panose="020B0604020202020204" pitchFamily="34" charset="0"/>
                        </a:rPr>
                        <a:t>Nature</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dirty="0">
                          <a:effectLst/>
                          <a:latin typeface="Helvetica" panose="020B0604020202020204" pitchFamily="34" charset="0"/>
                          <a:cs typeface="Helvetica" panose="020B0604020202020204" pitchFamily="34" charset="0"/>
                        </a:rPr>
                        <a:t>Constant transactions (queries/updates)</a:t>
                      </a:r>
                    </a:p>
                  </a:txBody>
                  <a:tcPr marL="33793" marR="33793" marT="22529" marB="22529" anchor="ctr">
                    <a:lnL>
                      <a:noFill/>
                    </a:lnL>
                    <a:lnR>
                      <a:noFill/>
                    </a:lnR>
                    <a:lnT>
                      <a:noFill/>
                    </a:lnT>
                    <a:lnB>
                      <a:noFill/>
                    </a:lnB>
                  </a:tcPr>
                </a:tc>
                <a:tc>
                  <a:txBody>
                    <a:bodyPr/>
                    <a:lstStyle/>
                    <a:p>
                      <a:pPr algn="ctr"/>
                      <a:r>
                        <a:rPr lang="en-US" sz="1800" dirty="0">
                          <a:effectLst/>
                          <a:latin typeface="Helvetica" panose="020B0604020202020204" pitchFamily="34" charset="0"/>
                          <a:cs typeface="Helvetica" panose="020B0604020202020204" pitchFamily="34" charset="0"/>
                        </a:rPr>
                        <a:t>Periodic large updates, complex queries</a:t>
                      </a:r>
                    </a:p>
                  </a:txBody>
                  <a:tcPr marL="33793" marR="33793" marT="22529" marB="22529" anchor="ctr">
                    <a:lnL>
                      <a:noFill/>
                    </a:lnL>
                    <a:lnR>
                      <a:noFill/>
                    </a:lnR>
                    <a:lnT>
                      <a:noFill/>
                    </a:lnT>
                    <a:lnB>
                      <a:noFill/>
                    </a:lnB>
                  </a:tcPr>
                </a:tc>
                <a:extLst>
                  <a:ext uri="{0D108BD9-81ED-4DB2-BD59-A6C34878D82A}">
                    <a16:rowId xmlns:a16="http://schemas.microsoft.com/office/drawing/2014/main" val="2962300663"/>
                  </a:ext>
                </a:extLst>
              </a:tr>
              <a:tr h="315402">
                <a:tc>
                  <a:txBody>
                    <a:bodyPr/>
                    <a:lstStyle/>
                    <a:p>
                      <a:pPr algn="ctr"/>
                      <a:r>
                        <a:rPr lang="en-US" sz="1800" b="1" dirty="0">
                          <a:effectLst/>
                          <a:latin typeface="Helvetica" panose="020B0604020202020204" pitchFamily="34" charset="0"/>
                          <a:cs typeface="Helvetica" panose="020B0604020202020204" pitchFamily="34" charset="0"/>
                        </a:rPr>
                        <a:t>Examples</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dirty="0">
                          <a:effectLst/>
                          <a:latin typeface="Helvetica" panose="020B0604020202020204" pitchFamily="34" charset="0"/>
                          <a:cs typeface="Helvetica" panose="020B0604020202020204" pitchFamily="34" charset="0"/>
                        </a:rPr>
                        <a:t>Accounting database, online retail transactions</a:t>
                      </a:r>
                    </a:p>
                  </a:txBody>
                  <a:tcPr marL="33793" marR="33793" marT="22529" marB="22529" anchor="ctr">
                    <a:lnL>
                      <a:noFill/>
                    </a:lnL>
                    <a:lnR>
                      <a:noFill/>
                    </a:lnR>
                    <a:lnT>
                      <a:noFill/>
                    </a:lnT>
                    <a:lnB>
                      <a:noFill/>
                    </a:lnB>
                  </a:tcPr>
                </a:tc>
                <a:tc>
                  <a:txBody>
                    <a:bodyPr/>
                    <a:lstStyle/>
                    <a:p>
                      <a:pPr algn="ctr"/>
                      <a:r>
                        <a:rPr lang="en-US" sz="1800" dirty="0">
                          <a:effectLst/>
                          <a:latin typeface="Helvetica" panose="020B0604020202020204" pitchFamily="34" charset="0"/>
                          <a:cs typeface="Helvetica" panose="020B0604020202020204" pitchFamily="34" charset="0"/>
                        </a:rPr>
                        <a:t>Reporting, decision support</a:t>
                      </a:r>
                    </a:p>
                  </a:txBody>
                  <a:tcPr marL="33793" marR="33793" marT="22529" marB="22529" anchor="ctr">
                    <a:lnL>
                      <a:noFill/>
                    </a:lnL>
                    <a:lnR>
                      <a:noFill/>
                    </a:lnR>
                    <a:lnT>
                      <a:noFill/>
                    </a:lnT>
                    <a:lnB>
                      <a:noFill/>
                    </a:lnB>
                  </a:tcPr>
                </a:tc>
                <a:extLst>
                  <a:ext uri="{0D108BD9-81ED-4DB2-BD59-A6C34878D82A}">
                    <a16:rowId xmlns:a16="http://schemas.microsoft.com/office/drawing/2014/main" val="3648329760"/>
                  </a:ext>
                </a:extLst>
              </a:tr>
              <a:tr h="180230">
                <a:tc>
                  <a:txBody>
                    <a:bodyPr/>
                    <a:lstStyle/>
                    <a:p>
                      <a:pPr algn="ctr"/>
                      <a:r>
                        <a:rPr lang="en-US" sz="1800" b="1" dirty="0">
                          <a:effectLst/>
                          <a:latin typeface="Helvetica" panose="020B0604020202020204" pitchFamily="34" charset="0"/>
                          <a:cs typeface="Helvetica" panose="020B0604020202020204" pitchFamily="34" charset="0"/>
                        </a:rPr>
                        <a:t>Type</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dirty="0">
                          <a:effectLst/>
                          <a:latin typeface="Helvetica" panose="020B0604020202020204" pitchFamily="34" charset="0"/>
                          <a:cs typeface="Helvetica" panose="020B0604020202020204" pitchFamily="34" charset="0"/>
                        </a:rPr>
                        <a:t>Operational data</a:t>
                      </a:r>
                    </a:p>
                  </a:txBody>
                  <a:tcPr marL="33793" marR="33793" marT="22529" marB="22529" anchor="ctr">
                    <a:lnL>
                      <a:noFill/>
                    </a:lnL>
                    <a:lnR>
                      <a:noFill/>
                    </a:lnR>
                    <a:lnT>
                      <a:noFill/>
                    </a:lnT>
                    <a:lnB>
                      <a:noFill/>
                    </a:lnB>
                  </a:tcPr>
                </a:tc>
                <a:tc>
                  <a:txBody>
                    <a:bodyPr/>
                    <a:lstStyle/>
                    <a:p>
                      <a:pPr algn="ctr"/>
                      <a:r>
                        <a:rPr lang="en-US" sz="1800" dirty="0">
                          <a:effectLst/>
                          <a:latin typeface="Helvetica" panose="020B0604020202020204" pitchFamily="34" charset="0"/>
                          <a:cs typeface="Helvetica" panose="020B0604020202020204" pitchFamily="34" charset="0"/>
                        </a:rPr>
                        <a:t>Consolidated data</a:t>
                      </a:r>
                    </a:p>
                  </a:txBody>
                  <a:tcPr marL="33793" marR="33793" marT="22529" marB="22529" anchor="ctr">
                    <a:lnL>
                      <a:noFill/>
                    </a:lnL>
                    <a:lnR>
                      <a:noFill/>
                    </a:lnR>
                    <a:lnT>
                      <a:noFill/>
                    </a:lnT>
                    <a:lnB>
                      <a:noFill/>
                    </a:lnB>
                  </a:tcPr>
                </a:tc>
                <a:extLst>
                  <a:ext uri="{0D108BD9-81ED-4DB2-BD59-A6C34878D82A}">
                    <a16:rowId xmlns:a16="http://schemas.microsoft.com/office/drawing/2014/main" val="3999619792"/>
                  </a:ext>
                </a:extLst>
              </a:tr>
              <a:tr h="180230">
                <a:tc>
                  <a:txBody>
                    <a:bodyPr/>
                    <a:lstStyle/>
                    <a:p>
                      <a:pPr algn="ctr"/>
                      <a:r>
                        <a:rPr lang="en-US" sz="1800" b="1" dirty="0">
                          <a:effectLst/>
                          <a:latin typeface="Helvetica" panose="020B0604020202020204" pitchFamily="34" charset="0"/>
                          <a:cs typeface="Helvetica" panose="020B0604020202020204" pitchFamily="34" charset="0"/>
                        </a:rPr>
                        <a:t>Data retention</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Short-term (2-6 months)</a:t>
                      </a:r>
                    </a:p>
                  </a:txBody>
                  <a:tcPr marL="33793" marR="33793" marT="22529" marB="22529" anchor="ctr">
                    <a:lnL>
                      <a:noFill/>
                    </a:lnL>
                    <a:lnR>
                      <a:noFill/>
                    </a:lnR>
                    <a:lnT>
                      <a:noFill/>
                    </a:lnT>
                    <a:lnB>
                      <a:noFill/>
                    </a:lnB>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Long-term (2-5 years)</a:t>
                      </a:r>
                    </a:p>
                  </a:txBody>
                  <a:tcPr marL="33793" marR="33793" marT="22529" marB="22529" anchor="ctr">
                    <a:lnL>
                      <a:noFill/>
                    </a:lnL>
                    <a:lnR>
                      <a:noFill/>
                    </a:lnR>
                    <a:lnT>
                      <a:noFill/>
                    </a:lnT>
                    <a:lnB>
                      <a:noFill/>
                    </a:lnB>
                  </a:tcPr>
                </a:tc>
                <a:extLst>
                  <a:ext uri="{0D108BD9-81ED-4DB2-BD59-A6C34878D82A}">
                    <a16:rowId xmlns:a16="http://schemas.microsoft.com/office/drawing/2014/main" val="3250251835"/>
                  </a:ext>
                </a:extLst>
              </a:tr>
              <a:tr h="180230">
                <a:tc>
                  <a:txBody>
                    <a:bodyPr/>
                    <a:lstStyle/>
                    <a:p>
                      <a:pPr algn="ctr"/>
                      <a:r>
                        <a:rPr lang="en-US" sz="1800" b="1" dirty="0">
                          <a:effectLst/>
                          <a:latin typeface="Helvetica" panose="020B0604020202020204" pitchFamily="34" charset="0"/>
                          <a:cs typeface="Helvetica" panose="020B0604020202020204" pitchFamily="34" charset="0"/>
                        </a:rPr>
                        <a:t>Storage</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Gigabytes (GB)</a:t>
                      </a:r>
                    </a:p>
                  </a:txBody>
                  <a:tcPr marL="33793" marR="33793" marT="22529" marB="22529" anchor="ctr">
                    <a:lnL>
                      <a:noFill/>
                    </a:lnL>
                    <a:lnR>
                      <a:noFill/>
                    </a:lnR>
                    <a:lnT>
                      <a:noFill/>
                    </a:lnT>
                    <a:lnB>
                      <a:noFill/>
                    </a:lnB>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Terabytes (TB) / Petabytes (PB)</a:t>
                      </a:r>
                    </a:p>
                  </a:txBody>
                  <a:tcPr marL="33793" marR="33793" marT="22529" marB="22529" anchor="ctr">
                    <a:lnL>
                      <a:noFill/>
                    </a:lnL>
                    <a:lnR>
                      <a:noFill/>
                    </a:lnR>
                    <a:lnT>
                      <a:noFill/>
                    </a:lnT>
                    <a:lnB>
                      <a:noFill/>
                    </a:lnB>
                  </a:tcPr>
                </a:tc>
                <a:extLst>
                  <a:ext uri="{0D108BD9-81ED-4DB2-BD59-A6C34878D82A}">
                    <a16:rowId xmlns:a16="http://schemas.microsoft.com/office/drawing/2014/main" val="4281826262"/>
                  </a:ext>
                </a:extLst>
              </a:tr>
              <a:tr h="180230">
                <a:tc>
                  <a:txBody>
                    <a:bodyPr/>
                    <a:lstStyle/>
                    <a:p>
                      <a:pPr algn="ctr"/>
                      <a:r>
                        <a:rPr lang="en-US" sz="1800" b="1" dirty="0">
                          <a:effectLst/>
                          <a:latin typeface="Helvetica" panose="020B0604020202020204" pitchFamily="34" charset="0"/>
                          <a:cs typeface="Helvetica" panose="020B0604020202020204" pitchFamily="34" charset="0"/>
                        </a:rPr>
                        <a:t>Users</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dirty="0">
                          <a:effectLst/>
                          <a:latin typeface="Helvetica" panose="020B0604020202020204" pitchFamily="34" charset="0"/>
                          <a:cs typeface="Helvetica" panose="020B0604020202020204" pitchFamily="34" charset="0"/>
                        </a:rPr>
                        <a:t>Many</a:t>
                      </a:r>
                    </a:p>
                  </a:txBody>
                  <a:tcPr marL="33793" marR="33793" marT="22529" marB="22529" anchor="ctr">
                    <a:lnL>
                      <a:noFill/>
                    </a:lnL>
                    <a:lnR>
                      <a:noFill/>
                    </a:lnR>
                    <a:lnT>
                      <a:noFill/>
                    </a:lnT>
                    <a:lnB>
                      <a:noFill/>
                    </a:lnB>
                  </a:tcPr>
                </a:tc>
                <a:tc>
                  <a:txBody>
                    <a:bodyPr/>
                    <a:lstStyle/>
                    <a:p>
                      <a:pPr algn="ctr"/>
                      <a:r>
                        <a:rPr lang="en-US" sz="1800" dirty="0">
                          <a:effectLst/>
                          <a:latin typeface="Helvetica" panose="020B0604020202020204" pitchFamily="34" charset="0"/>
                          <a:cs typeface="Helvetica" panose="020B0604020202020204" pitchFamily="34" charset="0"/>
                        </a:rPr>
                        <a:t>Few</a:t>
                      </a:r>
                    </a:p>
                  </a:txBody>
                  <a:tcPr marL="33793" marR="33793" marT="22529" marB="22529" anchor="ctr">
                    <a:lnL>
                      <a:noFill/>
                    </a:lnL>
                    <a:lnR>
                      <a:noFill/>
                    </a:lnR>
                    <a:lnT>
                      <a:noFill/>
                    </a:lnT>
                    <a:lnB>
                      <a:noFill/>
                    </a:lnB>
                  </a:tcPr>
                </a:tc>
                <a:extLst>
                  <a:ext uri="{0D108BD9-81ED-4DB2-BD59-A6C34878D82A}">
                    <a16:rowId xmlns:a16="http://schemas.microsoft.com/office/drawing/2014/main" val="966960519"/>
                  </a:ext>
                </a:extLst>
              </a:tr>
              <a:tr h="315402">
                <a:tc>
                  <a:txBody>
                    <a:bodyPr/>
                    <a:lstStyle/>
                    <a:p>
                      <a:pPr algn="ctr"/>
                      <a:r>
                        <a:rPr lang="en-US" sz="1800" b="1" dirty="0">
                          <a:effectLst/>
                          <a:latin typeface="Helvetica" panose="020B0604020202020204" pitchFamily="34" charset="0"/>
                          <a:cs typeface="Helvetica" panose="020B0604020202020204" pitchFamily="34" charset="0"/>
                        </a:rPr>
                        <a:t>Protection</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dirty="0">
                          <a:effectLst/>
                          <a:latin typeface="Helvetica" panose="020B0604020202020204" pitchFamily="34" charset="0"/>
                          <a:cs typeface="Helvetica" panose="020B0604020202020204" pitchFamily="34" charset="0"/>
                        </a:rPr>
                        <a:t>Robust, constant data protection and fault tolerance</a:t>
                      </a:r>
                    </a:p>
                  </a:txBody>
                  <a:tcPr marL="33793" marR="33793" marT="22529" marB="22529" anchor="ctr">
                    <a:lnL>
                      <a:noFill/>
                    </a:lnL>
                    <a:lnR>
                      <a:noFill/>
                    </a:lnR>
                    <a:lnT>
                      <a:noFill/>
                    </a:lnT>
                    <a:lnB>
                      <a:noFill/>
                    </a:lnB>
                  </a:tcPr>
                </a:tc>
                <a:tc>
                  <a:txBody>
                    <a:bodyPr/>
                    <a:lstStyle/>
                    <a:p>
                      <a:pPr algn="ctr"/>
                      <a:r>
                        <a:rPr lang="en-US" sz="1800" dirty="0">
                          <a:effectLst/>
                          <a:latin typeface="Helvetica" panose="020B0604020202020204" pitchFamily="34" charset="0"/>
                          <a:cs typeface="Helvetica" panose="020B0604020202020204" pitchFamily="34" charset="0"/>
                        </a:rPr>
                        <a:t>Periodic protection</a:t>
                      </a:r>
                    </a:p>
                  </a:txBody>
                  <a:tcPr marL="33793" marR="33793" marT="22529" marB="22529" anchor="ctr">
                    <a:lnL>
                      <a:noFill/>
                    </a:lnL>
                    <a:lnR>
                      <a:noFill/>
                    </a:lnR>
                    <a:lnT>
                      <a:noFill/>
                    </a:lnT>
                    <a:lnB>
                      <a:noFill/>
                    </a:lnB>
                  </a:tcPr>
                </a:tc>
                <a:extLst>
                  <a:ext uri="{0D108BD9-81ED-4DB2-BD59-A6C34878D82A}">
                    <a16:rowId xmlns:a16="http://schemas.microsoft.com/office/drawing/2014/main" val="1784890412"/>
                  </a:ext>
                </a:extLst>
              </a:tr>
            </a:tbl>
          </a:graphicData>
        </a:graphic>
      </p:graphicFrame>
      <p:sp>
        <p:nvSpPr>
          <p:cNvPr id="5" name="Segnaposto piè di pagina 4">
            <a:extLst>
              <a:ext uri="{FF2B5EF4-FFF2-40B4-BE49-F238E27FC236}">
                <a16:creationId xmlns:a16="http://schemas.microsoft.com/office/drawing/2014/main" id="{69040428-9760-F2AC-C797-8D7E9F6ACE7F}"/>
              </a:ext>
            </a:extLst>
          </p:cNvPr>
          <p:cNvSpPr>
            <a:spLocks noGrp="1"/>
          </p:cNvSpPr>
          <p:nvPr>
            <p:ph type="ftr" sz="quarter" idx="11"/>
          </p:nvPr>
        </p:nvSpPr>
        <p:spPr/>
        <p:txBody>
          <a:bodyPr/>
          <a:lstStyle/>
          <a:p>
            <a:r>
              <a:rPr lang="it-IT" dirty="0"/>
              <a:t>Matteo Francia – University of Bologna</a:t>
            </a:r>
          </a:p>
        </p:txBody>
      </p:sp>
      <p:sp>
        <p:nvSpPr>
          <p:cNvPr id="6" name="Segnaposto numero diapositiva 5">
            <a:extLst>
              <a:ext uri="{FF2B5EF4-FFF2-40B4-BE49-F238E27FC236}">
                <a16:creationId xmlns:a16="http://schemas.microsoft.com/office/drawing/2014/main" id="{DD9E5E31-7D00-CE70-F669-3FDFDBAED9CA}"/>
              </a:ext>
            </a:extLst>
          </p:cNvPr>
          <p:cNvSpPr>
            <a:spLocks noGrp="1"/>
          </p:cNvSpPr>
          <p:nvPr>
            <p:ph type="sldNum" sz="quarter" idx="12"/>
          </p:nvPr>
        </p:nvSpPr>
        <p:spPr/>
        <p:txBody>
          <a:bodyPr/>
          <a:lstStyle/>
          <a:p>
            <a:fld id="{5DD6F1BA-2510-46FC-9346-AB1F3CA1593B}" type="slidenum">
              <a:rPr lang="it-IT" smtClean="0"/>
              <a:t>21</a:t>
            </a:fld>
            <a:endParaRPr lang="it-IT" dirty="0"/>
          </a:p>
        </p:txBody>
      </p:sp>
      <p:sp>
        <p:nvSpPr>
          <p:cNvPr id="7" name="Segnaposto contenuto 6">
            <a:extLst>
              <a:ext uri="{FF2B5EF4-FFF2-40B4-BE49-F238E27FC236}">
                <a16:creationId xmlns:a16="http://schemas.microsoft.com/office/drawing/2014/main" id="{43BA8AEC-41EB-EFEB-3CE9-382441D09C1F}"/>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713832816"/>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dirty="0"/>
              <a:t>Migration</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sz="half" idx="1"/>
          </p:nvPr>
        </p:nvSpPr>
        <p:spPr/>
        <p:txBody>
          <a:bodyPr/>
          <a:lstStyle/>
          <a:p>
            <a:r>
              <a:rPr lang="en-US" noProof="0" dirty="0"/>
              <a:t>Pay attention to the region</a:t>
            </a:r>
          </a:p>
          <a:p>
            <a:pPr lvl="1"/>
            <a:r>
              <a:rPr lang="en-US" noProof="0" dirty="0"/>
              <a:t>Different regions, different prices</a:t>
            </a:r>
          </a:p>
          <a:p>
            <a:pPr lvl="1"/>
            <a:r>
              <a:rPr lang="en-US" noProof="0" dirty="0"/>
              <a:t>Different regions, different services</a:t>
            </a:r>
          </a:p>
          <a:p>
            <a:pPr lvl="1"/>
            <a:r>
              <a:rPr lang="en-US" noProof="0" dirty="0"/>
              <a:t>Remember the GDPR and data locality</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210</a:t>
            </a:fld>
            <a:endParaRPr lang="it-IT" dirty="0"/>
          </a:p>
        </p:txBody>
      </p:sp>
      <p:pic>
        <p:nvPicPr>
          <p:cNvPr id="14" name="Segnaposto contenuto 13" descr="Immagine che contiene testo&#10;&#10;Descrizione generata automaticamente">
            <a:extLst>
              <a:ext uri="{FF2B5EF4-FFF2-40B4-BE49-F238E27FC236}">
                <a16:creationId xmlns:a16="http://schemas.microsoft.com/office/drawing/2014/main" id="{4EB4CC19-DCDC-45ED-B00F-76F6F006CBD6}"/>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420625"/>
            <a:ext cx="5181600" cy="3161337"/>
          </a:xfrm>
          <a:prstGeom prst="rect">
            <a:avLst/>
          </a:prstGeom>
          <a:ln>
            <a:noFill/>
          </a:ln>
          <a:effectLst>
            <a:outerShdw blurRad="292100" dist="139700" dir="2700000" algn="tl" rotWithShape="0">
              <a:srgbClr val="333333">
                <a:alpha val="65000"/>
              </a:srgbClr>
            </a:outerShdw>
          </a:effectLst>
        </p:spPr>
      </p:pic>
      <p:sp>
        <p:nvSpPr>
          <p:cNvPr id="2" name="Rectangle 1">
            <a:extLst>
              <a:ext uri="{FF2B5EF4-FFF2-40B4-BE49-F238E27FC236}">
                <a16:creationId xmlns:a16="http://schemas.microsoft.com/office/drawing/2014/main" id="{C3585E50-2743-4E1F-A4FF-4B59CB7DC04B}"/>
              </a:ext>
            </a:extLst>
          </p:cNvPr>
          <p:cNvSpPr/>
          <p:nvPr/>
        </p:nvSpPr>
        <p:spPr>
          <a:xfrm>
            <a:off x="6252755" y="2490651"/>
            <a:ext cx="1036320" cy="409303"/>
          </a:xfrm>
          <a:prstGeom prst="rect">
            <a:avLst/>
          </a:prstGeom>
          <a:noFill/>
          <a:ln w="28575">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57C50E04-DC27-4369-96F0-67C0E4FB4CBE}"/>
              </a:ext>
            </a:extLst>
          </p:cNvPr>
          <p:cNvSpPr/>
          <p:nvPr/>
        </p:nvSpPr>
        <p:spPr>
          <a:xfrm>
            <a:off x="6252755" y="4132217"/>
            <a:ext cx="1036320" cy="409303"/>
          </a:xfrm>
          <a:prstGeom prst="rect">
            <a:avLst/>
          </a:prstGeom>
          <a:noFill/>
          <a:ln w="28575">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 name="Straight Connector 5">
            <a:extLst>
              <a:ext uri="{FF2B5EF4-FFF2-40B4-BE49-F238E27FC236}">
                <a16:creationId xmlns:a16="http://schemas.microsoft.com/office/drawing/2014/main" id="{B8EAC068-98C9-4A20-B581-2CA5B298C789}"/>
              </a:ext>
            </a:extLst>
          </p:cNvPr>
          <p:cNvCxnSpPr/>
          <p:nvPr/>
        </p:nvCxnSpPr>
        <p:spPr>
          <a:xfrm>
            <a:off x="6992982" y="5416731"/>
            <a:ext cx="966651" cy="0"/>
          </a:xfrm>
          <a:prstGeom prst="line">
            <a:avLst/>
          </a:prstGeom>
          <a:ln w="28575">
            <a:solidFill>
              <a:srgbClr val="000000"/>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3DBE403-0170-488A-8B34-A11C4B09E9CC}"/>
              </a:ext>
            </a:extLst>
          </p:cNvPr>
          <p:cNvCxnSpPr/>
          <p:nvPr/>
        </p:nvCxnSpPr>
        <p:spPr>
          <a:xfrm>
            <a:off x="7025093" y="3801291"/>
            <a:ext cx="966651" cy="0"/>
          </a:xfrm>
          <a:prstGeom prst="line">
            <a:avLst/>
          </a:prstGeom>
          <a:ln w="28575">
            <a:solidFill>
              <a:srgbClr val="000000"/>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3243600"/>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en-US" noProof="0" dirty="0"/>
              <a:t>Migration</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a:xfrm>
            <a:off x="838200" y="1700499"/>
            <a:ext cx="10515600" cy="4351338"/>
          </a:xfrm>
        </p:spPr>
        <p:txBody>
          <a:bodyPr/>
          <a:lstStyle/>
          <a:p>
            <a:r>
              <a:rPr lang="en-US" noProof="0" dirty="0"/>
              <a:t>It makes no sense to move the cluster as-is</a:t>
            </a:r>
          </a:p>
          <a:p>
            <a:pPr lvl="1"/>
            <a:r>
              <a:rPr lang="en-US" noProof="0" dirty="0"/>
              <a:t>More machines ensure better (on-prem) scalability but higher costs</a:t>
            </a:r>
          </a:p>
          <a:p>
            <a:r>
              <a:rPr lang="en-US" noProof="0" dirty="0"/>
              <a:t>How do we proceed with the migration?</a:t>
            </a:r>
          </a:p>
          <a:p>
            <a:pPr lvl="1"/>
            <a:r>
              <a:rPr lang="en-US" noProof="0" dirty="0"/>
              <a:t>We need minimum software requirements</a:t>
            </a:r>
          </a:p>
          <a:p>
            <a:pPr lvl="1"/>
            <a:r>
              <a:rPr lang="en-US" noProof="0" dirty="0"/>
              <a:t>Try to achieve the smallest migration impact</a:t>
            </a:r>
          </a:p>
          <a:p>
            <a:pPr lvl="2"/>
            <a:r>
              <a:rPr lang="en-US" noProof="0" dirty="0"/>
              <a:t>Find the most similar cloud-based solution to a Hadoop cluster</a:t>
            </a:r>
          </a:p>
          <a:p>
            <a:pPr lvl="2"/>
            <a:r>
              <a:rPr lang="en-US" noProof="0" dirty="0"/>
              <a:t>Rethink applications (later) when you got the know-how</a:t>
            </a:r>
          </a:p>
          <a:p>
            <a:pPr lvl="1"/>
            <a:r>
              <a:rPr lang="en-US" noProof="0" dirty="0"/>
              <a:t>Identify a suitable budget, implement, refine later</a:t>
            </a:r>
          </a:p>
          <a:p>
            <a:pPr lvl="2"/>
            <a:r>
              <a:rPr lang="en-US" noProof="0" dirty="0"/>
              <a:t>Wrong refinements can do a lot of damage</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211</a:t>
            </a:fld>
            <a:endParaRPr lang="it-IT" dirty="0"/>
          </a:p>
        </p:txBody>
      </p:sp>
    </p:spTree>
    <p:extLst>
      <p:ext uri="{BB962C8B-B14F-4D97-AF65-F5344CB8AC3E}">
        <p14:creationId xmlns:p14="http://schemas.microsoft.com/office/powerpoint/2010/main" val="1160081471"/>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en-US" noProof="0" dirty="0"/>
              <a:t>Migration</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sz="half" idx="1"/>
          </p:nvPr>
        </p:nvSpPr>
        <p:spPr>
          <a:xfrm>
            <a:off x="838200" y="1825625"/>
            <a:ext cx="5181600" cy="4351338"/>
          </a:xfrm>
        </p:spPr>
        <p:txBody>
          <a:bodyPr/>
          <a:lstStyle/>
          <a:p>
            <a:r>
              <a:rPr lang="en-US" b="1" noProof="0" dirty="0"/>
              <a:t>HDFS</a:t>
            </a:r>
          </a:p>
          <a:p>
            <a:pPr lvl="1"/>
            <a:r>
              <a:rPr lang="en-US" noProof="0" dirty="0"/>
              <a:t>How much durability do we need?</a:t>
            </a:r>
          </a:p>
          <a:p>
            <a:pPr lvl="2"/>
            <a:r>
              <a:rPr lang="en-US" noProof="0" dirty="0"/>
              <a:t>HP</a:t>
            </a:r>
            <a:r>
              <a:rPr lang="en-US" baseline="-25000" noProof="0" dirty="0"/>
              <a:t>0</a:t>
            </a:r>
            <a:r>
              <a:rPr lang="en-US" noProof="0" dirty="0"/>
              <a:t>: three replicas (we stick to this)</a:t>
            </a:r>
          </a:p>
          <a:p>
            <a:pPr lvl="2"/>
            <a:r>
              <a:rPr lang="en-US" noProof="0" dirty="0"/>
              <a:t>HP</a:t>
            </a:r>
            <a:r>
              <a:rPr lang="en-US" baseline="-25000" noProof="0" dirty="0"/>
              <a:t>1</a:t>
            </a:r>
            <a:r>
              <a:rPr lang="en-US" noProof="0" dirty="0"/>
              <a:t>: decrease replicas for cold data</a:t>
            </a:r>
          </a:p>
          <a:p>
            <a:pPr lvl="2"/>
            <a:r>
              <a:rPr lang="en-US" noProof="0" dirty="0"/>
              <a:t>HP</a:t>
            </a:r>
            <a:r>
              <a:rPr lang="en-US" baseline="-25000" noProof="0" dirty="0"/>
              <a:t>2</a:t>
            </a:r>
            <a:r>
              <a:rPr lang="en-US" noProof="0" dirty="0"/>
              <a:t>: move cold data to glacier or delete id</a:t>
            </a:r>
          </a:p>
          <a:p>
            <a:pPr lvl="2"/>
            <a:r>
              <a:rPr lang="en-US" noProof="0" dirty="0"/>
              <a:t>...</a:t>
            </a:r>
          </a:p>
          <a:p>
            <a:r>
              <a:rPr lang="en-US" b="1" noProof="0" dirty="0"/>
              <a:t>HBase</a:t>
            </a:r>
            <a:r>
              <a:rPr lang="en-US" noProof="0" dirty="0"/>
              <a:t> has marginal effects on the pricing (100GB &lt;&lt; 50TB)</a:t>
            </a:r>
          </a:p>
          <a:p>
            <a:pPr lvl="1"/>
            <a:r>
              <a:rPr lang="en-US" noProof="0" dirty="0"/>
              <a:t>For simplicity, we can omit it</a:t>
            </a:r>
          </a:p>
          <a:p>
            <a:r>
              <a:rPr lang="en-US" b="1" noProof="0" dirty="0"/>
              <a:t>Overall</a:t>
            </a:r>
            <a:r>
              <a:rPr lang="en-US" noProof="0" dirty="0"/>
              <a:t>: 50TB storage/year</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212</a:t>
            </a:fld>
            <a:endParaRPr lang="it-IT" dirty="0"/>
          </a:p>
        </p:txBody>
      </p:sp>
      <p:pic>
        <p:nvPicPr>
          <p:cNvPr id="16" name="Segnaposto contenuto 15">
            <a:extLst>
              <a:ext uri="{FF2B5EF4-FFF2-40B4-BE49-F238E27FC236}">
                <a16:creationId xmlns:a16="http://schemas.microsoft.com/office/drawing/2014/main" id="{4C323244-E138-4A7A-ABF4-FD857BCC300D}"/>
              </a:ext>
            </a:extLst>
          </p:cNvPr>
          <p:cNvPicPr>
            <a:picLocks noGrp="1" noChangeAspect="1"/>
          </p:cNvPicPr>
          <p:nvPr>
            <p:ph sz="half" idx="2"/>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172200" y="3076453"/>
            <a:ext cx="5181600" cy="1849681"/>
          </a:xfrm>
          <a:prstGeom prst="rect">
            <a:avLst/>
          </a:prstGeom>
        </p:spPr>
      </p:pic>
    </p:spTree>
    <p:extLst>
      <p:ext uri="{BB962C8B-B14F-4D97-AF65-F5344CB8AC3E}">
        <p14:creationId xmlns:p14="http://schemas.microsoft.com/office/powerpoint/2010/main" val="127388690"/>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en-US" noProof="0" dirty="0"/>
              <a:t>Migration</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sz="half" idx="1"/>
          </p:nvPr>
        </p:nvSpPr>
        <p:spPr>
          <a:xfrm>
            <a:off x="838200" y="1825625"/>
            <a:ext cx="5181600" cy="4351338"/>
          </a:xfrm>
        </p:spPr>
        <p:txBody>
          <a:bodyPr/>
          <a:lstStyle/>
          <a:p>
            <a:r>
              <a:rPr lang="en-US" noProof="0" dirty="0"/>
              <a:t>Processing takes place each time that ESA provides a satellite image</a:t>
            </a:r>
          </a:p>
          <a:p>
            <a:pPr lvl="1"/>
            <a:r>
              <a:rPr lang="en-US" noProof="0" dirty="0"/>
              <a:t>Some days no images are available</a:t>
            </a:r>
          </a:p>
          <a:p>
            <a:pPr lvl="1"/>
            <a:r>
              <a:rPr lang="en-US" noProof="0" dirty="0"/>
              <a:t>Some days up to 10 images are available</a:t>
            </a:r>
          </a:p>
          <a:p>
            <a:pPr lvl="1"/>
            <a:r>
              <a:rPr lang="en-US" noProof="0" dirty="0"/>
              <a:t>Spark jobs are always executed with the same parameters</a:t>
            </a:r>
          </a:p>
          <a:p>
            <a:r>
              <a:rPr lang="en-US" b="1" noProof="0" dirty="0"/>
              <a:t>Image processing</a:t>
            </a:r>
          </a:p>
          <a:p>
            <a:pPr lvl="1"/>
            <a:r>
              <a:rPr lang="en-US" noProof="0" dirty="0"/>
              <a:t>4 machines, 2 cores, 10GB RAM at least</a:t>
            </a:r>
          </a:p>
          <a:p>
            <a:r>
              <a:rPr lang="en-US" b="1" noProof="0" dirty="0"/>
              <a:t>Weather processing</a:t>
            </a:r>
            <a:r>
              <a:rPr lang="en-US" noProof="0" dirty="0"/>
              <a:t> is negligible</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213</a:t>
            </a:fld>
            <a:endParaRPr lang="it-IT" dirty="0"/>
          </a:p>
        </p:txBody>
      </p:sp>
      <p:sp>
        <p:nvSpPr>
          <p:cNvPr id="3" name="Freeform: Shape 2">
            <a:extLst>
              <a:ext uri="{FF2B5EF4-FFF2-40B4-BE49-F238E27FC236}">
                <a16:creationId xmlns:a16="http://schemas.microsoft.com/office/drawing/2014/main" id="{5397964D-DF29-4783-85A2-95D3B684E0D0}"/>
              </a:ext>
            </a:extLst>
          </p:cNvPr>
          <p:cNvSpPr/>
          <p:nvPr/>
        </p:nvSpPr>
        <p:spPr>
          <a:xfrm>
            <a:off x="8685164" y="3626017"/>
            <a:ext cx="2663075" cy="900664"/>
          </a:xfrm>
          <a:custGeom>
            <a:avLst/>
            <a:gdLst>
              <a:gd name="connsiteX0" fmla="*/ -143 w 2663075"/>
              <a:gd name="connsiteY0" fmla="*/ -164 h 900664"/>
              <a:gd name="connsiteX1" fmla="*/ 2662933 w 2663075"/>
              <a:gd name="connsiteY1" fmla="*/ -164 h 900664"/>
              <a:gd name="connsiteX2" fmla="*/ 2662933 w 2663075"/>
              <a:gd name="connsiteY2" fmla="*/ 900500 h 900664"/>
              <a:gd name="connsiteX3" fmla="*/ -143 w 2663075"/>
              <a:gd name="connsiteY3" fmla="*/ 900500 h 900664"/>
            </a:gdLst>
            <a:ahLst/>
            <a:cxnLst>
              <a:cxn ang="0">
                <a:pos x="connsiteX0" y="connsiteY0"/>
              </a:cxn>
              <a:cxn ang="0">
                <a:pos x="connsiteX1" y="connsiteY1"/>
              </a:cxn>
              <a:cxn ang="0">
                <a:pos x="connsiteX2" y="connsiteY2"/>
              </a:cxn>
              <a:cxn ang="0">
                <a:pos x="connsiteX3" y="connsiteY3"/>
              </a:cxn>
            </a:cxnLst>
            <a:rect l="l" t="t" r="r" b="b"/>
            <a:pathLst>
              <a:path w="2663075" h="900664">
                <a:moveTo>
                  <a:pt x="-143" y="-164"/>
                </a:moveTo>
                <a:lnTo>
                  <a:pt x="2662933" y="-164"/>
                </a:lnTo>
                <a:lnTo>
                  <a:pt x="2662933" y="900500"/>
                </a:lnTo>
                <a:lnTo>
                  <a:pt x="-143" y="900500"/>
                </a:lnTo>
                <a:close/>
              </a:path>
            </a:pathLst>
          </a:custGeom>
          <a:solidFill>
            <a:srgbClr val="C9C9C9"/>
          </a:solidFill>
          <a:ln w="5560" cap="flat">
            <a:noFill/>
            <a:prstDash val="solid"/>
            <a:miter/>
          </a:ln>
        </p:spPr>
        <p:txBody>
          <a:bodyPr rtlCol="0" anchor="ctr"/>
          <a:lstStyle/>
          <a:p>
            <a:endParaRPr lang="en-US" dirty="0"/>
          </a:p>
        </p:txBody>
      </p:sp>
      <p:sp>
        <p:nvSpPr>
          <p:cNvPr id="7" name="TextBox 6">
            <a:extLst>
              <a:ext uri="{FF2B5EF4-FFF2-40B4-BE49-F238E27FC236}">
                <a16:creationId xmlns:a16="http://schemas.microsoft.com/office/drawing/2014/main" id="{D1AC2F22-0ECE-4764-9E36-802CA27BD966}"/>
              </a:ext>
            </a:extLst>
          </p:cNvPr>
          <p:cNvSpPr txBox="1"/>
          <p:nvPr/>
        </p:nvSpPr>
        <p:spPr>
          <a:xfrm>
            <a:off x="8593980" y="3591416"/>
            <a:ext cx="1233655" cy="219312"/>
          </a:xfrm>
          <a:prstGeom prst="rect">
            <a:avLst/>
          </a:prstGeom>
          <a:noFill/>
        </p:spPr>
        <p:txBody>
          <a:bodyPr wrap="none" rtlCol="0">
            <a:spAutoFit/>
          </a:bodyPr>
          <a:lstStyle/>
          <a:p>
            <a:pPr algn="l"/>
            <a:r>
              <a:rPr lang="en-US" sz="919" spc="0" baseline="0" dirty="0">
                <a:solidFill>
                  <a:srgbClr val="000000"/>
                </a:solidFill>
                <a:latin typeface="Arial"/>
                <a:cs typeface="Arial"/>
                <a:sym typeface="Arial"/>
                <a:rtl val="0"/>
              </a:rPr>
              <a:t>Weather processing</a:t>
            </a:r>
          </a:p>
        </p:txBody>
      </p:sp>
      <p:sp>
        <p:nvSpPr>
          <p:cNvPr id="8" name="TextBox 7">
            <a:extLst>
              <a:ext uri="{FF2B5EF4-FFF2-40B4-BE49-F238E27FC236}">
                <a16:creationId xmlns:a16="http://schemas.microsoft.com/office/drawing/2014/main" id="{15538A37-539A-40F3-A961-0D6BAAA2DAD6}"/>
              </a:ext>
            </a:extLst>
          </p:cNvPr>
          <p:cNvSpPr txBox="1"/>
          <p:nvPr/>
        </p:nvSpPr>
        <p:spPr>
          <a:xfrm>
            <a:off x="8860844" y="3730407"/>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11" name="TextBox 10">
            <a:extLst>
              <a:ext uri="{FF2B5EF4-FFF2-40B4-BE49-F238E27FC236}">
                <a16:creationId xmlns:a16="http://schemas.microsoft.com/office/drawing/2014/main" id="{83267B98-6A3A-41BA-B3CD-43FCA239C8C9}"/>
              </a:ext>
            </a:extLst>
          </p:cNvPr>
          <p:cNvSpPr txBox="1"/>
          <p:nvPr/>
        </p:nvSpPr>
        <p:spPr>
          <a:xfrm>
            <a:off x="8923853" y="3730407"/>
            <a:ext cx="738845" cy="208192"/>
          </a:xfrm>
          <a:prstGeom prst="rect">
            <a:avLst/>
          </a:prstGeom>
          <a:noFill/>
        </p:spPr>
        <p:txBody>
          <a:bodyPr wrap="none" rtlCol="0">
            <a:spAutoFit/>
          </a:bodyPr>
          <a:lstStyle/>
          <a:p>
            <a:pPr algn="l"/>
            <a:r>
              <a:rPr lang="en-US" sz="832" b="1" spc="0" baseline="0" dirty="0">
                <a:solidFill>
                  <a:srgbClr val="000000"/>
                </a:solidFill>
                <a:latin typeface="Arial"/>
                <a:cs typeface="Arial"/>
                <a:sym typeface="Arial"/>
                <a:rtl val="0"/>
              </a:rPr>
              <a:t>Resources</a:t>
            </a:r>
          </a:p>
        </p:txBody>
      </p:sp>
      <p:sp>
        <p:nvSpPr>
          <p:cNvPr id="12" name="TextBox 11">
            <a:extLst>
              <a:ext uri="{FF2B5EF4-FFF2-40B4-BE49-F238E27FC236}">
                <a16:creationId xmlns:a16="http://schemas.microsoft.com/office/drawing/2014/main" id="{88582700-FE2E-4C00-B50F-C4D657570F20}"/>
              </a:ext>
            </a:extLst>
          </p:cNvPr>
          <p:cNvSpPr txBox="1"/>
          <p:nvPr/>
        </p:nvSpPr>
        <p:spPr>
          <a:xfrm>
            <a:off x="9452947" y="3730407"/>
            <a:ext cx="210678"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13" name="TextBox 12">
            <a:extLst>
              <a:ext uri="{FF2B5EF4-FFF2-40B4-BE49-F238E27FC236}">
                <a16:creationId xmlns:a16="http://schemas.microsoft.com/office/drawing/2014/main" id="{CFB1BCB7-455A-450B-B354-3B5CA300FCB4}"/>
              </a:ext>
            </a:extLst>
          </p:cNvPr>
          <p:cNvSpPr txBox="1"/>
          <p:nvPr/>
        </p:nvSpPr>
        <p:spPr>
          <a:xfrm>
            <a:off x="9127707" y="3852720"/>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14" name="TextBox 13">
            <a:extLst>
              <a:ext uri="{FF2B5EF4-FFF2-40B4-BE49-F238E27FC236}">
                <a16:creationId xmlns:a16="http://schemas.microsoft.com/office/drawing/2014/main" id="{72F41A85-46BF-49F2-BBBD-A766D2803533}"/>
              </a:ext>
            </a:extLst>
          </p:cNvPr>
          <p:cNvSpPr txBox="1"/>
          <p:nvPr/>
        </p:nvSpPr>
        <p:spPr>
          <a:xfrm>
            <a:off x="9190715" y="3852720"/>
            <a:ext cx="2223274"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2 Executors (1 core and 500MB RAM each)</a:t>
            </a:r>
          </a:p>
        </p:txBody>
      </p:sp>
      <p:sp>
        <p:nvSpPr>
          <p:cNvPr id="15" name="TextBox 14">
            <a:extLst>
              <a:ext uri="{FF2B5EF4-FFF2-40B4-BE49-F238E27FC236}">
                <a16:creationId xmlns:a16="http://schemas.microsoft.com/office/drawing/2014/main" id="{84E3D946-31DC-4F4E-BE29-470BAFFE8012}"/>
              </a:ext>
            </a:extLst>
          </p:cNvPr>
          <p:cNvSpPr txBox="1"/>
          <p:nvPr/>
        </p:nvSpPr>
        <p:spPr>
          <a:xfrm>
            <a:off x="9127707" y="3980592"/>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16" name="TextBox 15">
            <a:extLst>
              <a:ext uri="{FF2B5EF4-FFF2-40B4-BE49-F238E27FC236}">
                <a16:creationId xmlns:a16="http://schemas.microsoft.com/office/drawing/2014/main" id="{868D88D6-BDCE-4923-815F-6F3565FB1FF9}"/>
              </a:ext>
            </a:extLst>
          </p:cNvPr>
          <p:cNvSpPr txBox="1"/>
          <p:nvPr/>
        </p:nvSpPr>
        <p:spPr>
          <a:xfrm>
            <a:off x="9190715" y="3980592"/>
            <a:ext cx="1561674"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Driver (1 core and 1GB RAM)</a:t>
            </a:r>
          </a:p>
        </p:txBody>
      </p:sp>
      <p:grpSp>
        <p:nvGrpSpPr>
          <p:cNvPr id="154" name="Group 153">
            <a:extLst>
              <a:ext uri="{FF2B5EF4-FFF2-40B4-BE49-F238E27FC236}">
                <a16:creationId xmlns:a16="http://schemas.microsoft.com/office/drawing/2014/main" id="{9E025582-3FC0-4900-898E-F6DC463C4790}"/>
              </a:ext>
            </a:extLst>
          </p:cNvPr>
          <p:cNvGrpSpPr/>
          <p:nvPr/>
        </p:nvGrpSpPr>
        <p:grpSpPr>
          <a:xfrm>
            <a:off x="8860844" y="4216119"/>
            <a:ext cx="1611672" cy="208192"/>
            <a:chOff x="8860844" y="4216119"/>
            <a:chExt cx="1611672" cy="208192"/>
          </a:xfrm>
        </p:grpSpPr>
        <p:sp>
          <p:nvSpPr>
            <p:cNvPr id="17" name="TextBox 16">
              <a:extLst>
                <a:ext uri="{FF2B5EF4-FFF2-40B4-BE49-F238E27FC236}">
                  <a16:creationId xmlns:a16="http://schemas.microsoft.com/office/drawing/2014/main" id="{EE4BD144-FEC2-4408-83CB-B6FF08191ECB}"/>
                </a:ext>
              </a:extLst>
            </p:cNvPr>
            <p:cNvSpPr txBox="1"/>
            <p:nvPr/>
          </p:nvSpPr>
          <p:spPr>
            <a:xfrm>
              <a:off x="8860844" y="4216119"/>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18" name="TextBox 17">
              <a:extLst>
                <a:ext uri="{FF2B5EF4-FFF2-40B4-BE49-F238E27FC236}">
                  <a16:creationId xmlns:a16="http://schemas.microsoft.com/office/drawing/2014/main" id="{CD47D92E-BF21-4280-835E-66441B8E28A8}"/>
                </a:ext>
              </a:extLst>
            </p:cNvPr>
            <p:cNvSpPr txBox="1"/>
            <p:nvPr/>
          </p:nvSpPr>
          <p:spPr>
            <a:xfrm>
              <a:off x="8923853" y="4216119"/>
              <a:ext cx="538698" cy="208192"/>
            </a:xfrm>
            <a:prstGeom prst="rect">
              <a:avLst/>
            </a:prstGeom>
            <a:noFill/>
          </p:spPr>
          <p:txBody>
            <a:bodyPr wrap="none" rtlCol="0">
              <a:spAutoFit/>
            </a:bodyPr>
            <a:lstStyle/>
            <a:p>
              <a:pPr algn="l"/>
              <a:r>
                <a:rPr lang="en-US" sz="832" b="1" spc="0" baseline="0" dirty="0">
                  <a:solidFill>
                    <a:srgbClr val="000000"/>
                  </a:solidFill>
                  <a:latin typeface="Arial"/>
                  <a:cs typeface="Arial"/>
                  <a:sym typeface="Arial"/>
                  <a:rtl val="0"/>
                </a:rPr>
                <a:t>Timing</a:t>
              </a:r>
            </a:p>
          </p:txBody>
        </p:sp>
        <p:sp>
          <p:nvSpPr>
            <p:cNvPr id="19" name="TextBox 18">
              <a:extLst>
                <a:ext uri="{FF2B5EF4-FFF2-40B4-BE49-F238E27FC236}">
                  <a16:creationId xmlns:a16="http://schemas.microsoft.com/office/drawing/2014/main" id="{7B548B06-7E99-4660-98FF-449F36272769}"/>
                </a:ext>
              </a:extLst>
            </p:cNvPr>
            <p:cNvSpPr txBox="1"/>
            <p:nvPr/>
          </p:nvSpPr>
          <p:spPr>
            <a:xfrm>
              <a:off x="9261100" y="4216119"/>
              <a:ext cx="1211416"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 0.5 m/core (1m total)</a:t>
              </a:r>
            </a:p>
          </p:txBody>
        </p:sp>
      </p:grpSp>
      <p:grpSp>
        <p:nvGrpSpPr>
          <p:cNvPr id="155" name="Group 154">
            <a:extLst>
              <a:ext uri="{FF2B5EF4-FFF2-40B4-BE49-F238E27FC236}">
                <a16:creationId xmlns:a16="http://schemas.microsoft.com/office/drawing/2014/main" id="{A9B59104-0674-4115-A7D5-76077C04D1E5}"/>
              </a:ext>
            </a:extLst>
          </p:cNvPr>
          <p:cNvGrpSpPr/>
          <p:nvPr/>
        </p:nvGrpSpPr>
        <p:grpSpPr>
          <a:xfrm>
            <a:off x="8860844" y="4094591"/>
            <a:ext cx="1518125" cy="208192"/>
            <a:chOff x="8860844" y="4887068"/>
            <a:chExt cx="1518125" cy="208192"/>
          </a:xfrm>
        </p:grpSpPr>
        <p:sp>
          <p:nvSpPr>
            <p:cNvPr id="20" name="TextBox 19">
              <a:extLst>
                <a:ext uri="{FF2B5EF4-FFF2-40B4-BE49-F238E27FC236}">
                  <a16:creationId xmlns:a16="http://schemas.microsoft.com/office/drawing/2014/main" id="{BC4C134E-B5AB-4926-8EEC-BF2307B6167F}"/>
                </a:ext>
              </a:extLst>
            </p:cNvPr>
            <p:cNvSpPr txBox="1"/>
            <p:nvPr/>
          </p:nvSpPr>
          <p:spPr>
            <a:xfrm>
              <a:off x="8860844" y="4887068"/>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21" name="TextBox 20">
              <a:extLst>
                <a:ext uri="{FF2B5EF4-FFF2-40B4-BE49-F238E27FC236}">
                  <a16:creationId xmlns:a16="http://schemas.microsoft.com/office/drawing/2014/main" id="{E320B202-542D-4F52-8C6E-93E070A43974}"/>
                </a:ext>
              </a:extLst>
            </p:cNvPr>
            <p:cNvSpPr txBox="1"/>
            <p:nvPr/>
          </p:nvSpPr>
          <p:spPr>
            <a:xfrm>
              <a:off x="8923853" y="4887068"/>
              <a:ext cx="738845" cy="208192"/>
            </a:xfrm>
            <a:prstGeom prst="rect">
              <a:avLst/>
            </a:prstGeom>
            <a:noFill/>
          </p:spPr>
          <p:txBody>
            <a:bodyPr wrap="none" rtlCol="0">
              <a:spAutoFit/>
            </a:bodyPr>
            <a:lstStyle/>
            <a:p>
              <a:pPr algn="l"/>
              <a:r>
                <a:rPr lang="en-US" sz="832" b="1" spc="0" baseline="0" dirty="0">
                  <a:solidFill>
                    <a:srgbClr val="000000"/>
                  </a:solidFill>
                  <a:latin typeface="Arial"/>
                  <a:cs typeface="Arial"/>
                  <a:sym typeface="Arial"/>
                  <a:rtl val="0"/>
                </a:rPr>
                <a:t>Frequency</a:t>
              </a:r>
            </a:p>
          </p:txBody>
        </p:sp>
        <p:sp>
          <p:nvSpPr>
            <p:cNvPr id="22" name="TextBox 21">
              <a:extLst>
                <a:ext uri="{FF2B5EF4-FFF2-40B4-BE49-F238E27FC236}">
                  <a16:creationId xmlns:a16="http://schemas.microsoft.com/office/drawing/2014/main" id="{A61DF876-45E3-4051-ABDE-464A28871D52}"/>
                </a:ext>
              </a:extLst>
            </p:cNvPr>
            <p:cNvSpPr txBox="1"/>
            <p:nvPr/>
          </p:nvSpPr>
          <p:spPr>
            <a:xfrm>
              <a:off x="9446459" y="4887068"/>
              <a:ext cx="299632"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 0</a:t>
              </a:r>
            </a:p>
          </p:txBody>
        </p:sp>
        <p:sp>
          <p:nvSpPr>
            <p:cNvPr id="23" name="TextBox 22">
              <a:extLst>
                <a:ext uri="{FF2B5EF4-FFF2-40B4-BE49-F238E27FC236}">
                  <a16:creationId xmlns:a16="http://schemas.microsoft.com/office/drawing/2014/main" id="{5994DAFE-3945-4DF4-AD60-99100E0A2E83}"/>
                </a:ext>
              </a:extLst>
            </p:cNvPr>
            <p:cNvSpPr txBox="1"/>
            <p:nvPr/>
          </p:nvSpPr>
          <p:spPr>
            <a:xfrm>
              <a:off x="9561360" y="4887068"/>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24" name="TextBox 23">
              <a:extLst>
                <a:ext uri="{FF2B5EF4-FFF2-40B4-BE49-F238E27FC236}">
                  <a16:creationId xmlns:a16="http://schemas.microsoft.com/office/drawing/2014/main" id="{3D662656-8668-4BC7-9C4F-578BA33B82B0}"/>
                </a:ext>
              </a:extLst>
            </p:cNvPr>
            <p:cNvSpPr txBox="1"/>
            <p:nvPr/>
          </p:nvSpPr>
          <p:spPr>
            <a:xfrm>
              <a:off x="9595647" y="4887068"/>
              <a:ext cx="783322"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10 times/day</a:t>
              </a:r>
            </a:p>
          </p:txBody>
        </p:sp>
      </p:grpSp>
      <p:sp>
        <p:nvSpPr>
          <p:cNvPr id="25" name="TextBox 24">
            <a:extLst>
              <a:ext uri="{FF2B5EF4-FFF2-40B4-BE49-F238E27FC236}">
                <a16:creationId xmlns:a16="http://schemas.microsoft.com/office/drawing/2014/main" id="{224E39D3-5166-44C3-A7BD-2FF677321F61}"/>
              </a:ext>
            </a:extLst>
          </p:cNvPr>
          <p:cNvSpPr txBox="1"/>
          <p:nvPr/>
        </p:nvSpPr>
        <p:spPr>
          <a:xfrm>
            <a:off x="8860844" y="4353089"/>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26" name="TextBox 25">
            <a:extLst>
              <a:ext uri="{FF2B5EF4-FFF2-40B4-BE49-F238E27FC236}">
                <a16:creationId xmlns:a16="http://schemas.microsoft.com/office/drawing/2014/main" id="{FB900DD8-CA74-4612-9758-7CF381DD8EC5}"/>
              </a:ext>
            </a:extLst>
          </p:cNvPr>
          <p:cNvSpPr txBox="1"/>
          <p:nvPr/>
        </p:nvSpPr>
        <p:spPr>
          <a:xfrm>
            <a:off x="8923853" y="4353089"/>
            <a:ext cx="321871" cy="208192"/>
          </a:xfrm>
          <a:prstGeom prst="rect">
            <a:avLst/>
          </a:prstGeom>
          <a:noFill/>
        </p:spPr>
        <p:txBody>
          <a:bodyPr wrap="none" rtlCol="0">
            <a:spAutoFit/>
          </a:bodyPr>
          <a:lstStyle/>
          <a:p>
            <a:pPr algn="l"/>
            <a:r>
              <a:rPr lang="en-US" sz="832" b="1" spc="0" baseline="0" dirty="0">
                <a:solidFill>
                  <a:srgbClr val="000000"/>
                </a:solidFill>
                <a:latin typeface="Arial"/>
                <a:cs typeface="Arial"/>
                <a:sym typeface="Arial"/>
                <a:rtl val="0"/>
              </a:rPr>
              <a:t>I/O</a:t>
            </a:r>
          </a:p>
        </p:txBody>
      </p:sp>
      <p:sp>
        <p:nvSpPr>
          <p:cNvPr id="27" name="TextBox 26">
            <a:extLst>
              <a:ext uri="{FF2B5EF4-FFF2-40B4-BE49-F238E27FC236}">
                <a16:creationId xmlns:a16="http://schemas.microsoft.com/office/drawing/2014/main" id="{FF73E4A8-5C14-4136-868B-E0DC5834BB2D}"/>
              </a:ext>
            </a:extLst>
          </p:cNvPr>
          <p:cNvSpPr txBox="1"/>
          <p:nvPr/>
        </p:nvSpPr>
        <p:spPr>
          <a:xfrm>
            <a:off x="9061918" y="4353089"/>
            <a:ext cx="360789"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 10</a:t>
            </a:r>
          </a:p>
        </p:txBody>
      </p:sp>
      <p:sp>
        <p:nvSpPr>
          <p:cNvPr id="28" name="TextBox 27">
            <a:extLst>
              <a:ext uri="{FF2B5EF4-FFF2-40B4-BE49-F238E27FC236}">
                <a16:creationId xmlns:a16="http://schemas.microsoft.com/office/drawing/2014/main" id="{700D4E0C-140F-4DE5-9037-F92FD89AED59}"/>
              </a:ext>
            </a:extLst>
          </p:cNvPr>
          <p:cNvSpPr txBox="1"/>
          <p:nvPr/>
        </p:nvSpPr>
        <p:spPr>
          <a:xfrm>
            <a:off x="9234269" y="4353089"/>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29" name="TextBox 28">
            <a:extLst>
              <a:ext uri="{FF2B5EF4-FFF2-40B4-BE49-F238E27FC236}">
                <a16:creationId xmlns:a16="http://schemas.microsoft.com/office/drawing/2014/main" id="{6F3AF864-5467-4D6D-BF44-037E943B47CF}"/>
              </a:ext>
            </a:extLst>
          </p:cNvPr>
          <p:cNvSpPr txBox="1"/>
          <p:nvPr/>
        </p:nvSpPr>
        <p:spPr>
          <a:xfrm>
            <a:off x="9268550" y="4353089"/>
            <a:ext cx="522019"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100MB</a:t>
            </a:r>
          </a:p>
        </p:txBody>
      </p:sp>
      <p:sp>
        <p:nvSpPr>
          <p:cNvPr id="30" name="Freeform: Shape 29">
            <a:extLst>
              <a:ext uri="{FF2B5EF4-FFF2-40B4-BE49-F238E27FC236}">
                <a16:creationId xmlns:a16="http://schemas.microsoft.com/office/drawing/2014/main" id="{2036654F-B632-4E57-9678-96738B57EA3A}"/>
              </a:ext>
            </a:extLst>
          </p:cNvPr>
          <p:cNvSpPr/>
          <p:nvPr/>
        </p:nvSpPr>
        <p:spPr>
          <a:xfrm>
            <a:off x="8685164" y="2669756"/>
            <a:ext cx="2663075" cy="895104"/>
          </a:xfrm>
          <a:custGeom>
            <a:avLst/>
            <a:gdLst>
              <a:gd name="connsiteX0" fmla="*/ -143 w 2663075"/>
              <a:gd name="connsiteY0" fmla="*/ -164 h 895104"/>
              <a:gd name="connsiteX1" fmla="*/ 2662933 w 2663075"/>
              <a:gd name="connsiteY1" fmla="*/ -164 h 895104"/>
              <a:gd name="connsiteX2" fmla="*/ 2662933 w 2663075"/>
              <a:gd name="connsiteY2" fmla="*/ 894941 h 895104"/>
              <a:gd name="connsiteX3" fmla="*/ -143 w 2663075"/>
              <a:gd name="connsiteY3" fmla="*/ 894941 h 895104"/>
            </a:gdLst>
            <a:ahLst/>
            <a:cxnLst>
              <a:cxn ang="0">
                <a:pos x="connsiteX0" y="connsiteY0"/>
              </a:cxn>
              <a:cxn ang="0">
                <a:pos x="connsiteX1" y="connsiteY1"/>
              </a:cxn>
              <a:cxn ang="0">
                <a:pos x="connsiteX2" y="connsiteY2"/>
              </a:cxn>
              <a:cxn ang="0">
                <a:pos x="connsiteX3" y="connsiteY3"/>
              </a:cxn>
            </a:cxnLst>
            <a:rect l="l" t="t" r="r" b="b"/>
            <a:pathLst>
              <a:path w="2663075" h="895104">
                <a:moveTo>
                  <a:pt x="-143" y="-164"/>
                </a:moveTo>
                <a:lnTo>
                  <a:pt x="2662933" y="-164"/>
                </a:lnTo>
                <a:lnTo>
                  <a:pt x="2662933" y="894941"/>
                </a:lnTo>
                <a:lnTo>
                  <a:pt x="-143" y="894941"/>
                </a:lnTo>
                <a:close/>
              </a:path>
            </a:pathLst>
          </a:custGeom>
          <a:solidFill>
            <a:srgbClr val="E7E6E6"/>
          </a:solidFill>
          <a:ln w="5560" cap="flat">
            <a:noFill/>
            <a:prstDash val="solid"/>
            <a:miter/>
          </a:ln>
        </p:spPr>
        <p:txBody>
          <a:bodyPr rtlCol="0" anchor="ctr"/>
          <a:lstStyle/>
          <a:p>
            <a:endParaRPr lang="en-US" dirty="0"/>
          </a:p>
        </p:txBody>
      </p:sp>
      <p:sp>
        <p:nvSpPr>
          <p:cNvPr id="31" name="TextBox 30">
            <a:extLst>
              <a:ext uri="{FF2B5EF4-FFF2-40B4-BE49-F238E27FC236}">
                <a16:creationId xmlns:a16="http://schemas.microsoft.com/office/drawing/2014/main" id="{5FD7255A-F3A5-430F-A7EA-0DAC30F17090}"/>
              </a:ext>
            </a:extLst>
          </p:cNvPr>
          <p:cNvSpPr txBox="1"/>
          <p:nvPr/>
        </p:nvSpPr>
        <p:spPr>
          <a:xfrm>
            <a:off x="8593980" y="2635155"/>
            <a:ext cx="1100223" cy="219312"/>
          </a:xfrm>
          <a:prstGeom prst="rect">
            <a:avLst/>
          </a:prstGeom>
          <a:noFill/>
        </p:spPr>
        <p:txBody>
          <a:bodyPr wrap="none" rtlCol="0">
            <a:spAutoFit/>
          </a:bodyPr>
          <a:lstStyle/>
          <a:p>
            <a:pPr algn="l"/>
            <a:r>
              <a:rPr lang="en-US" sz="919" spc="0" baseline="0" dirty="0">
                <a:solidFill>
                  <a:srgbClr val="000000"/>
                </a:solidFill>
                <a:latin typeface="Arial"/>
                <a:cs typeface="Arial"/>
                <a:sym typeface="Arial"/>
                <a:rtl val="0"/>
              </a:rPr>
              <a:t>Image processing</a:t>
            </a:r>
          </a:p>
        </p:txBody>
      </p:sp>
      <p:sp>
        <p:nvSpPr>
          <p:cNvPr id="32" name="TextBox 31">
            <a:extLst>
              <a:ext uri="{FF2B5EF4-FFF2-40B4-BE49-F238E27FC236}">
                <a16:creationId xmlns:a16="http://schemas.microsoft.com/office/drawing/2014/main" id="{5AB78BC0-84E5-4BB0-9724-CB165BE5EAE5}"/>
              </a:ext>
            </a:extLst>
          </p:cNvPr>
          <p:cNvSpPr txBox="1"/>
          <p:nvPr/>
        </p:nvSpPr>
        <p:spPr>
          <a:xfrm>
            <a:off x="8860844" y="2774147"/>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33" name="TextBox 32">
            <a:extLst>
              <a:ext uri="{FF2B5EF4-FFF2-40B4-BE49-F238E27FC236}">
                <a16:creationId xmlns:a16="http://schemas.microsoft.com/office/drawing/2014/main" id="{DFA2EA71-8923-42B0-B654-E3E77DAA82D6}"/>
              </a:ext>
            </a:extLst>
          </p:cNvPr>
          <p:cNvSpPr txBox="1"/>
          <p:nvPr/>
        </p:nvSpPr>
        <p:spPr>
          <a:xfrm>
            <a:off x="8923853" y="2774147"/>
            <a:ext cx="738845" cy="208192"/>
          </a:xfrm>
          <a:prstGeom prst="rect">
            <a:avLst/>
          </a:prstGeom>
          <a:noFill/>
        </p:spPr>
        <p:txBody>
          <a:bodyPr wrap="none" rtlCol="0">
            <a:spAutoFit/>
          </a:bodyPr>
          <a:lstStyle/>
          <a:p>
            <a:pPr algn="l"/>
            <a:r>
              <a:rPr lang="en-US" sz="832" b="1" spc="0" baseline="0" dirty="0">
                <a:solidFill>
                  <a:srgbClr val="000000"/>
                </a:solidFill>
                <a:latin typeface="Arial"/>
                <a:cs typeface="Arial"/>
                <a:sym typeface="Arial"/>
                <a:rtl val="0"/>
              </a:rPr>
              <a:t>Resources</a:t>
            </a:r>
          </a:p>
        </p:txBody>
      </p:sp>
      <p:sp>
        <p:nvSpPr>
          <p:cNvPr id="34" name="TextBox 33">
            <a:extLst>
              <a:ext uri="{FF2B5EF4-FFF2-40B4-BE49-F238E27FC236}">
                <a16:creationId xmlns:a16="http://schemas.microsoft.com/office/drawing/2014/main" id="{F9AA75BF-E87D-4613-AB03-94B82539B587}"/>
              </a:ext>
            </a:extLst>
          </p:cNvPr>
          <p:cNvSpPr txBox="1"/>
          <p:nvPr/>
        </p:nvSpPr>
        <p:spPr>
          <a:xfrm>
            <a:off x="9452947" y="2774147"/>
            <a:ext cx="238476"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 </a:t>
            </a:r>
          </a:p>
        </p:txBody>
      </p:sp>
      <p:sp>
        <p:nvSpPr>
          <p:cNvPr id="35" name="TextBox 34">
            <a:extLst>
              <a:ext uri="{FF2B5EF4-FFF2-40B4-BE49-F238E27FC236}">
                <a16:creationId xmlns:a16="http://schemas.microsoft.com/office/drawing/2014/main" id="{745F1359-35D8-4A50-86B1-B0E1D6611154}"/>
              </a:ext>
            </a:extLst>
          </p:cNvPr>
          <p:cNvSpPr txBox="1"/>
          <p:nvPr/>
        </p:nvSpPr>
        <p:spPr>
          <a:xfrm>
            <a:off x="9127707" y="2896459"/>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36" name="TextBox 35">
            <a:extLst>
              <a:ext uri="{FF2B5EF4-FFF2-40B4-BE49-F238E27FC236}">
                <a16:creationId xmlns:a16="http://schemas.microsoft.com/office/drawing/2014/main" id="{4FFFC9DA-5C3F-4B2E-B3AA-7ACE3D30DD83}"/>
              </a:ext>
            </a:extLst>
          </p:cNvPr>
          <p:cNvSpPr txBox="1"/>
          <p:nvPr/>
        </p:nvSpPr>
        <p:spPr>
          <a:xfrm>
            <a:off x="9190715" y="2896459"/>
            <a:ext cx="2217714"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4 Executors (2 cores and 10GB RAM each)</a:t>
            </a:r>
          </a:p>
        </p:txBody>
      </p:sp>
      <p:sp>
        <p:nvSpPr>
          <p:cNvPr id="37" name="TextBox 36">
            <a:extLst>
              <a:ext uri="{FF2B5EF4-FFF2-40B4-BE49-F238E27FC236}">
                <a16:creationId xmlns:a16="http://schemas.microsoft.com/office/drawing/2014/main" id="{D1EDE387-F6A4-4611-8353-BF0056CE4F2A}"/>
              </a:ext>
            </a:extLst>
          </p:cNvPr>
          <p:cNvSpPr txBox="1"/>
          <p:nvPr/>
        </p:nvSpPr>
        <p:spPr>
          <a:xfrm>
            <a:off x="9127707" y="3024331"/>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38" name="TextBox 37">
            <a:extLst>
              <a:ext uri="{FF2B5EF4-FFF2-40B4-BE49-F238E27FC236}">
                <a16:creationId xmlns:a16="http://schemas.microsoft.com/office/drawing/2014/main" id="{00AA6423-E6BF-43FE-A929-FCC26C7F0C9C}"/>
              </a:ext>
            </a:extLst>
          </p:cNvPr>
          <p:cNvSpPr txBox="1"/>
          <p:nvPr/>
        </p:nvSpPr>
        <p:spPr>
          <a:xfrm>
            <a:off x="9190715" y="3024331"/>
            <a:ext cx="167842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Driver (2 cores and 20GB RAM)</a:t>
            </a:r>
          </a:p>
        </p:txBody>
      </p:sp>
      <p:sp>
        <p:nvSpPr>
          <p:cNvPr id="39" name="TextBox 38">
            <a:extLst>
              <a:ext uri="{FF2B5EF4-FFF2-40B4-BE49-F238E27FC236}">
                <a16:creationId xmlns:a16="http://schemas.microsoft.com/office/drawing/2014/main" id="{45CD3007-5554-4281-81FA-C54C23ACDB23}"/>
              </a:ext>
            </a:extLst>
          </p:cNvPr>
          <p:cNvSpPr txBox="1"/>
          <p:nvPr/>
        </p:nvSpPr>
        <p:spPr>
          <a:xfrm>
            <a:off x="8860844" y="3146644"/>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40" name="TextBox 39">
            <a:extLst>
              <a:ext uri="{FF2B5EF4-FFF2-40B4-BE49-F238E27FC236}">
                <a16:creationId xmlns:a16="http://schemas.microsoft.com/office/drawing/2014/main" id="{8916E876-AC63-4749-BEB9-7E18F33E2764}"/>
              </a:ext>
            </a:extLst>
          </p:cNvPr>
          <p:cNvSpPr txBox="1"/>
          <p:nvPr/>
        </p:nvSpPr>
        <p:spPr>
          <a:xfrm>
            <a:off x="8923853" y="3146644"/>
            <a:ext cx="738845" cy="208192"/>
          </a:xfrm>
          <a:prstGeom prst="rect">
            <a:avLst/>
          </a:prstGeom>
          <a:noFill/>
        </p:spPr>
        <p:txBody>
          <a:bodyPr wrap="none" rtlCol="0">
            <a:spAutoFit/>
          </a:bodyPr>
          <a:lstStyle/>
          <a:p>
            <a:pPr algn="l"/>
            <a:r>
              <a:rPr lang="en-US" sz="832" b="1" spc="0" baseline="0" dirty="0">
                <a:solidFill>
                  <a:srgbClr val="000000"/>
                </a:solidFill>
                <a:latin typeface="Arial"/>
                <a:cs typeface="Arial"/>
                <a:sym typeface="Arial"/>
                <a:rtl val="0"/>
              </a:rPr>
              <a:t>Frequency</a:t>
            </a:r>
          </a:p>
        </p:txBody>
      </p:sp>
      <p:sp>
        <p:nvSpPr>
          <p:cNvPr id="41" name="TextBox 40">
            <a:extLst>
              <a:ext uri="{FF2B5EF4-FFF2-40B4-BE49-F238E27FC236}">
                <a16:creationId xmlns:a16="http://schemas.microsoft.com/office/drawing/2014/main" id="{BBF9A094-3DB7-4739-A3E8-03A58A08EF13}"/>
              </a:ext>
            </a:extLst>
          </p:cNvPr>
          <p:cNvSpPr txBox="1"/>
          <p:nvPr/>
        </p:nvSpPr>
        <p:spPr>
          <a:xfrm>
            <a:off x="9446459" y="3146644"/>
            <a:ext cx="299632"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 0</a:t>
            </a:r>
          </a:p>
        </p:txBody>
      </p:sp>
      <p:sp>
        <p:nvSpPr>
          <p:cNvPr id="42" name="TextBox 41">
            <a:extLst>
              <a:ext uri="{FF2B5EF4-FFF2-40B4-BE49-F238E27FC236}">
                <a16:creationId xmlns:a16="http://schemas.microsoft.com/office/drawing/2014/main" id="{CACE3F0F-5A0D-4E11-8508-234C85CE4BE0}"/>
              </a:ext>
            </a:extLst>
          </p:cNvPr>
          <p:cNvSpPr txBox="1"/>
          <p:nvPr/>
        </p:nvSpPr>
        <p:spPr>
          <a:xfrm>
            <a:off x="9561360" y="3146644"/>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43" name="TextBox 42">
            <a:extLst>
              <a:ext uri="{FF2B5EF4-FFF2-40B4-BE49-F238E27FC236}">
                <a16:creationId xmlns:a16="http://schemas.microsoft.com/office/drawing/2014/main" id="{51704077-32A9-4ADD-BFD8-D2761ED52365}"/>
              </a:ext>
            </a:extLst>
          </p:cNvPr>
          <p:cNvSpPr txBox="1"/>
          <p:nvPr/>
        </p:nvSpPr>
        <p:spPr>
          <a:xfrm>
            <a:off x="9595647" y="3146644"/>
            <a:ext cx="783322"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10 times/day</a:t>
            </a:r>
          </a:p>
        </p:txBody>
      </p:sp>
      <p:sp>
        <p:nvSpPr>
          <p:cNvPr id="44" name="TextBox 43">
            <a:extLst>
              <a:ext uri="{FF2B5EF4-FFF2-40B4-BE49-F238E27FC236}">
                <a16:creationId xmlns:a16="http://schemas.microsoft.com/office/drawing/2014/main" id="{BF29BC36-72B5-461A-9626-79E3BAAD4EF3}"/>
              </a:ext>
            </a:extLst>
          </p:cNvPr>
          <p:cNvSpPr txBox="1"/>
          <p:nvPr/>
        </p:nvSpPr>
        <p:spPr>
          <a:xfrm>
            <a:off x="8860844" y="3268956"/>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45" name="TextBox 44">
            <a:extLst>
              <a:ext uri="{FF2B5EF4-FFF2-40B4-BE49-F238E27FC236}">
                <a16:creationId xmlns:a16="http://schemas.microsoft.com/office/drawing/2014/main" id="{4D0690F5-5E30-4914-898C-996110429641}"/>
              </a:ext>
            </a:extLst>
          </p:cNvPr>
          <p:cNvSpPr txBox="1"/>
          <p:nvPr/>
        </p:nvSpPr>
        <p:spPr>
          <a:xfrm>
            <a:off x="8923853" y="3268956"/>
            <a:ext cx="538698" cy="208192"/>
          </a:xfrm>
          <a:prstGeom prst="rect">
            <a:avLst/>
          </a:prstGeom>
          <a:noFill/>
        </p:spPr>
        <p:txBody>
          <a:bodyPr wrap="none" rtlCol="0">
            <a:spAutoFit/>
          </a:bodyPr>
          <a:lstStyle/>
          <a:p>
            <a:pPr algn="l"/>
            <a:r>
              <a:rPr lang="en-US" sz="832" b="1" spc="0" baseline="0" dirty="0">
                <a:solidFill>
                  <a:srgbClr val="000000"/>
                </a:solidFill>
                <a:latin typeface="Arial"/>
                <a:cs typeface="Arial"/>
                <a:sym typeface="Arial"/>
                <a:rtl val="0"/>
              </a:rPr>
              <a:t>Timing</a:t>
            </a:r>
          </a:p>
        </p:txBody>
      </p:sp>
      <p:sp>
        <p:nvSpPr>
          <p:cNvPr id="46" name="TextBox 45">
            <a:extLst>
              <a:ext uri="{FF2B5EF4-FFF2-40B4-BE49-F238E27FC236}">
                <a16:creationId xmlns:a16="http://schemas.microsoft.com/office/drawing/2014/main" id="{98040256-B8EA-4E1E-BF1A-63BA7FC1DBCA}"/>
              </a:ext>
            </a:extLst>
          </p:cNvPr>
          <p:cNvSpPr txBox="1"/>
          <p:nvPr/>
        </p:nvSpPr>
        <p:spPr>
          <a:xfrm>
            <a:off x="9261100" y="3268956"/>
            <a:ext cx="1122462"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 15m/core (2h total)</a:t>
            </a:r>
          </a:p>
        </p:txBody>
      </p:sp>
      <p:sp>
        <p:nvSpPr>
          <p:cNvPr id="47" name="TextBox 46">
            <a:extLst>
              <a:ext uri="{FF2B5EF4-FFF2-40B4-BE49-F238E27FC236}">
                <a16:creationId xmlns:a16="http://schemas.microsoft.com/office/drawing/2014/main" id="{3A371005-4403-48A3-B678-F5D39ACBA577}"/>
              </a:ext>
            </a:extLst>
          </p:cNvPr>
          <p:cNvSpPr txBox="1"/>
          <p:nvPr/>
        </p:nvSpPr>
        <p:spPr>
          <a:xfrm>
            <a:off x="8860844" y="3396828"/>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48" name="TextBox 47">
            <a:extLst>
              <a:ext uri="{FF2B5EF4-FFF2-40B4-BE49-F238E27FC236}">
                <a16:creationId xmlns:a16="http://schemas.microsoft.com/office/drawing/2014/main" id="{FB627AD5-A11C-4BE7-94EB-6327E3F29298}"/>
              </a:ext>
            </a:extLst>
          </p:cNvPr>
          <p:cNvSpPr txBox="1"/>
          <p:nvPr/>
        </p:nvSpPr>
        <p:spPr>
          <a:xfrm>
            <a:off x="8923853" y="3396828"/>
            <a:ext cx="321871" cy="208192"/>
          </a:xfrm>
          <a:prstGeom prst="rect">
            <a:avLst/>
          </a:prstGeom>
          <a:noFill/>
        </p:spPr>
        <p:txBody>
          <a:bodyPr wrap="none" rtlCol="0">
            <a:spAutoFit/>
          </a:bodyPr>
          <a:lstStyle/>
          <a:p>
            <a:pPr algn="l"/>
            <a:r>
              <a:rPr lang="en-US" sz="832" b="1" spc="0" baseline="0" dirty="0">
                <a:solidFill>
                  <a:srgbClr val="000000"/>
                </a:solidFill>
                <a:latin typeface="Arial"/>
                <a:cs typeface="Arial"/>
                <a:sym typeface="Arial"/>
                <a:rtl val="0"/>
              </a:rPr>
              <a:t>I/O</a:t>
            </a:r>
          </a:p>
        </p:txBody>
      </p:sp>
      <p:sp>
        <p:nvSpPr>
          <p:cNvPr id="49" name="TextBox 48">
            <a:extLst>
              <a:ext uri="{FF2B5EF4-FFF2-40B4-BE49-F238E27FC236}">
                <a16:creationId xmlns:a16="http://schemas.microsoft.com/office/drawing/2014/main" id="{57F90F41-DFDE-4F0A-83EA-A7229B9EEDDF}"/>
              </a:ext>
            </a:extLst>
          </p:cNvPr>
          <p:cNvSpPr txBox="1"/>
          <p:nvPr/>
        </p:nvSpPr>
        <p:spPr>
          <a:xfrm>
            <a:off x="9061918" y="3396828"/>
            <a:ext cx="455303"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 1GB</a:t>
            </a:r>
          </a:p>
        </p:txBody>
      </p:sp>
      <p:sp>
        <p:nvSpPr>
          <p:cNvPr id="50" name="TextBox 49">
            <a:extLst>
              <a:ext uri="{FF2B5EF4-FFF2-40B4-BE49-F238E27FC236}">
                <a16:creationId xmlns:a16="http://schemas.microsoft.com/office/drawing/2014/main" id="{ECE7CD65-EDED-42CD-9AE4-2D3992A7E309}"/>
              </a:ext>
            </a:extLst>
          </p:cNvPr>
          <p:cNvSpPr txBox="1"/>
          <p:nvPr/>
        </p:nvSpPr>
        <p:spPr>
          <a:xfrm>
            <a:off x="9326926" y="3396828"/>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51" name="TextBox 50">
            <a:extLst>
              <a:ext uri="{FF2B5EF4-FFF2-40B4-BE49-F238E27FC236}">
                <a16:creationId xmlns:a16="http://schemas.microsoft.com/office/drawing/2014/main" id="{DA9BBB05-8E2F-4433-85B4-C5EEEFCB47CF}"/>
              </a:ext>
            </a:extLst>
          </p:cNvPr>
          <p:cNvSpPr txBox="1"/>
          <p:nvPr/>
        </p:nvSpPr>
        <p:spPr>
          <a:xfrm>
            <a:off x="9361213" y="3396828"/>
            <a:ext cx="460862"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10GB</a:t>
            </a:r>
          </a:p>
        </p:txBody>
      </p:sp>
      <p:sp>
        <p:nvSpPr>
          <p:cNvPr id="52" name="Freeform: Shape 51">
            <a:extLst>
              <a:ext uri="{FF2B5EF4-FFF2-40B4-BE49-F238E27FC236}">
                <a16:creationId xmlns:a16="http://schemas.microsoft.com/office/drawing/2014/main" id="{D0F35D1B-C723-4900-A69A-50AEFEF21C48}"/>
              </a:ext>
            </a:extLst>
          </p:cNvPr>
          <p:cNvSpPr/>
          <p:nvPr/>
        </p:nvSpPr>
        <p:spPr>
          <a:xfrm flipV="1">
            <a:off x="8230736" y="3122860"/>
            <a:ext cx="454869" cy="459255"/>
          </a:xfrm>
          <a:custGeom>
            <a:avLst/>
            <a:gdLst>
              <a:gd name="connsiteX0" fmla="*/ 3004 w 454869"/>
              <a:gd name="connsiteY0" fmla="*/ 89 h 459255"/>
              <a:gd name="connsiteX1" fmla="*/ 13437 w 454869"/>
              <a:gd name="connsiteY1" fmla="*/ 10623 h 459255"/>
              <a:gd name="connsiteX2" fmla="*/ 10803 w 454869"/>
              <a:gd name="connsiteY2" fmla="*/ 13231 h 459255"/>
              <a:gd name="connsiteX3" fmla="*/ 371 w 454869"/>
              <a:gd name="connsiteY3" fmla="*/ 2697 h 459255"/>
              <a:gd name="connsiteX4" fmla="*/ 21261 w 454869"/>
              <a:gd name="connsiteY4" fmla="*/ 18523 h 459255"/>
              <a:gd name="connsiteX5" fmla="*/ 31694 w 454869"/>
              <a:gd name="connsiteY5" fmla="*/ 29057 h 459255"/>
              <a:gd name="connsiteX6" fmla="*/ 29060 w 454869"/>
              <a:gd name="connsiteY6" fmla="*/ 31665 h 459255"/>
              <a:gd name="connsiteX7" fmla="*/ 18628 w 454869"/>
              <a:gd name="connsiteY7" fmla="*/ 21131 h 459255"/>
              <a:gd name="connsiteX8" fmla="*/ 39518 w 454869"/>
              <a:gd name="connsiteY8" fmla="*/ 36957 h 459255"/>
              <a:gd name="connsiteX9" fmla="*/ 49951 w 454869"/>
              <a:gd name="connsiteY9" fmla="*/ 47491 h 459255"/>
              <a:gd name="connsiteX10" fmla="*/ 47318 w 454869"/>
              <a:gd name="connsiteY10" fmla="*/ 50099 h 459255"/>
              <a:gd name="connsiteX11" fmla="*/ 36885 w 454869"/>
              <a:gd name="connsiteY11" fmla="*/ 39565 h 459255"/>
              <a:gd name="connsiteX12" fmla="*/ 57776 w 454869"/>
              <a:gd name="connsiteY12" fmla="*/ 55391 h 459255"/>
              <a:gd name="connsiteX13" fmla="*/ 68208 w 454869"/>
              <a:gd name="connsiteY13" fmla="*/ 65925 h 459255"/>
              <a:gd name="connsiteX14" fmla="*/ 65575 w 454869"/>
              <a:gd name="connsiteY14" fmla="*/ 68533 h 459255"/>
              <a:gd name="connsiteX15" fmla="*/ 55142 w 454869"/>
              <a:gd name="connsiteY15" fmla="*/ 58000 h 459255"/>
              <a:gd name="connsiteX16" fmla="*/ 76033 w 454869"/>
              <a:gd name="connsiteY16" fmla="*/ 73826 h 459255"/>
              <a:gd name="connsiteX17" fmla="*/ 86465 w 454869"/>
              <a:gd name="connsiteY17" fmla="*/ 84360 h 459255"/>
              <a:gd name="connsiteX18" fmla="*/ 83832 w 454869"/>
              <a:gd name="connsiteY18" fmla="*/ 86968 h 459255"/>
              <a:gd name="connsiteX19" fmla="*/ 73399 w 454869"/>
              <a:gd name="connsiteY19" fmla="*/ 76434 h 459255"/>
              <a:gd name="connsiteX20" fmla="*/ 94290 w 454869"/>
              <a:gd name="connsiteY20" fmla="*/ 92260 h 459255"/>
              <a:gd name="connsiteX21" fmla="*/ 104723 w 454869"/>
              <a:gd name="connsiteY21" fmla="*/ 102794 h 459255"/>
              <a:gd name="connsiteX22" fmla="*/ 102089 w 454869"/>
              <a:gd name="connsiteY22" fmla="*/ 105402 h 459255"/>
              <a:gd name="connsiteX23" fmla="*/ 91656 w 454869"/>
              <a:gd name="connsiteY23" fmla="*/ 94868 h 459255"/>
              <a:gd name="connsiteX24" fmla="*/ 112547 w 454869"/>
              <a:gd name="connsiteY24" fmla="*/ 110694 h 459255"/>
              <a:gd name="connsiteX25" fmla="*/ 122980 w 454869"/>
              <a:gd name="connsiteY25" fmla="*/ 121228 h 459255"/>
              <a:gd name="connsiteX26" fmla="*/ 120346 w 454869"/>
              <a:gd name="connsiteY26" fmla="*/ 123836 h 459255"/>
              <a:gd name="connsiteX27" fmla="*/ 109914 w 454869"/>
              <a:gd name="connsiteY27" fmla="*/ 113303 h 459255"/>
              <a:gd name="connsiteX28" fmla="*/ 130804 w 454869"/>
              <a:gd name="connsiteY28" fmla="*/ 129128 h 459255"/>
              <a:gd name="connsiteX29" fmla="*/ 141237 w 454869"/>
              <a:gd name="connsiteY29" fmla="*/ 139662 h 459255"/>
              <a:gd name="connsiteX30" fmla="*/ 138604 w 454869"/>
              <a:gd name="connsiteY30" fmla="*/ 142271 h 459255"/>
              <a:gd name="connsiteX31" fmla="*/ 128171 w 454869"/>
              <a:gd name="connsiteY31" fmla="*/ 131737 h 459255"/>
              <a:gd name="connsiteX32" fmla="*/ 149062 w 454869"/>
              <a:gd name="connsiteY32" fmla="*/ 147563 h 459255"/>
              <a:gd name="connsiteX33" fmla="*/ 159494 w 454869"/>
              <a:gd name="connsiteY33" fmla="*/ 158097 h 459255"/>
              <a:gd name="connsiteX34" fmla="*/ 156861 w 454869"/>
              <a:gd name="connsiteY34" fmla="*/ 160705 h 459255"/>
              <a:gd name="connsiteX35" fmla="*/ 146428 w 454869"/>
              <a:gd name="connsiteY35" fmla="*/ 150171 h 459255"/>
              <a:gd name="connsiteX36" fmla="*/ 167319 w 454869"/>
              <a:gd name="connsiteY36" fmla="*/ 165997 h 459255"/>
              <a:gd name="connsiteX37" fmla="*/ 177752 w 454869"/>
              <a:gd name="connsiteY37" fmla="*/ 176531 h 459255"/>
              <a:gd name="connsiteX38" fmla="*/ 175118 w 454869"/>
              <a:gd name="connsiteY38" fmla="*/ 179139 h 459255"/>
              <a:gd name="connsiteX39" fmla="*/ 164685 w 454869"/>
              <a:gd name="connsiteY39" fmla="*/ 168605 h 459255"/>
              <a:gd name="connsiteX40" fmla="*/ 185576 w 454869"/>
              <a:gd name="connsiteY40" fmla="*/ 184431 h 459255"/>
              <a:gd name="connsiteX41" fmla="*/ 196008 w 454869"/>
              <a:gd name="connsiteY41" fmla="*/ 194965 h 459255"/>
              <a:gd name="connsiteX42" fmla="*/ 193375 w 454869"/>
              <a:gd name="connsiteY42" fmla="*/ 197573 h 459255"/>
              <a:gd name="connsiteX43" fmla="*/ 182943 w 454869"/>
              <a:gd name="connsiteY43" fmla="*/ 187039 h 459255"/>
              <a:gd name="connsiteX44" fmla="*/ 203833 w 454869"/>
              <a:gd name="connsiteY44" fmla="*/ 202865 h 459255"/>
              <a:gd name="connsiteX45" fmla="*/ 214266 w 454869"/>
              <a:gd name="connsiteY45" fmla="*/ 213399 h 459255"/>
              <a:gd name="connsiteX46" fmla="*/ 211632 w 454869"/>
              <a:gd name="connsiteY46" fmla="*/ 216007 h 459255"/>
              <a:gd name="connsiteX47" fmla="*/ 201199 w 454869"/>
              <a:gd name="connsiteY47" fmla="*/ 205473 h 459255"/>
              <a:gd name="connsiteX48" fmla="*/ 222090 w 454869"/>
              <a:gd name="connsiteY48" fmla="*/ 221299 h 459255"/>
              <a:gd name="connsiteX49" fmla="*/ 232523 w 454869"/>
              <a:gd name="connsiteY49" fmla="*/ 231833 h 459255"/>
              <a:gd name="connsiteX50" fmla="*/ 229889 w 454869"/>
              <a:gd name="connsiteY50" fmla="*/ 234441 h 459255"/>
              <a:gd name="connsiteX51" fmla="*/ 219457 w 454869"/>
              <a:gd name="connsiteY51" fmla="*/ 223907 h 459255"/>
              <a:gd name="connsiteX52" fmla="*/ 240348 w 454869"/>
              <a:gd name="connsiteY52" fmla="*/ 239734 h 459255"/>
              <a:gd name="connsiteX53" fmla="*/ 250780 w 454869"/>
              <a:gd name="connsiteY53" fmla="*/ 250267 h 459255"/>
              <a:gd name="connsiteX54" fmla="*/ 248147 w 454869"/>
              <a:gd name="connsiteY54" fmla="*/ 252876 h 459255"/>
              <a:gd name="connsiteX55" fmla="*/ 237714 w 454869"/>
              <a:gd name="connsiteY55" fmla="*/ 242342 h 459255"/>
              <a:gd name="connsiteX56" fmla="*/ 258605 w 454869"/>
              <a:gd name="connsiteY56" fmla="*/ 258168 h 459255"/>
              <a:gd name="connsiteX57" fmla="*/ 269037 w 454869"/>
              <a:gd name="connsiteY57" fmla="*/ 268702 h 459255"/>
              <a:gd name="connsiteX58" fmla="*/ 266404 w 454869"/>
              <a:gd name="connsiteY58" fmla="*/ 271310 h 459255"/>
              <a:gd name="connsiteX59" fmla="*/ 255971 w 454869"/>
              <a:gd name="connsiteY59" fmla="*/ 260776 h 459255"/>
              <a:gd name="connsiteX60" fmla="*/ 276862 w 454869"/>
              <a:gd name="connsiteY60" fmla="*/ 276602 h 459255"/>
              <a:gd name="connsiteX61" fmla="*/ 287295 w 454869"/>
              <a:gd name="connsiteY61" fmla="*/ 287136 h 459255"/>
              <a:gd name="connsiteX62" fmla="*/ 284661 w 454869"/>
              <a:gd name="connsiteY62" fmla="*/ 289744 h 459255"/>
              <a:gd name="connsiteX63" fmla="*/ 274228 w 454869"/>
              <a:gd name="connsiteY63" fmla="*/ 279210 h 459255"/>
              <a:gd name="connsiteX64" fmla="*/ 295119 w 454869"/>
              <a:gd name="connsiteY64" fmla="*/ 295037 h 459255"/>
              <a:gd name="connsiteX65" fmla="*/ 305552 w 454869"/>
              <a:gd name="connsiteY65" fmla="*/ 305570 h 459255"/>
              <a:gd name="connsiteX66" fmla="*/ 302918 w 454869"/>
              <a:gd name="connsiteY66" fmla="*/ 308178 h 459255"/>
              <a:gd name="connsiteX67" fmla="*/ 292486 w 454869"/>
              <a:gd name="connsiteY67" fmla="*/ 297645 h 459255"/>
              <a:gd name="connsiteX68" fmla="*/ 313376 w 454869"/>
              <a:gd name="connsiteY68" fmla="*/ 313471 h 459255"/>
              <a:gd name="connsiteX69" fmla="*/ 323809 w 454869"/>
              <a:gd name="connsiteY69" fmla="*/ 324005 h 459255"/>
              <a:gd name="connsiteX70" fmla="*/ 321176 w 454869"/>
              <a:gd name="connsiteY70" fmla="*/ 326613 h 459255"/>
              <a:gd name="connsiteX71" fmla="*/ 310743 w 454869"/>
              <a:gd name="connsiteY71" fmla="*/ 316079 h 459255"/>
              <a:gd name="connsiteX72" fmla="*/ 331633 w 454869"/>
              <a:gd name="connsiteY72" fmla="*/ 331905 h 459255"/>
              <a:gd name="connsiteX73" fmla="*/ 342066 w 454869"/>
              <a:gd name="connsiteY73" fmla="*/ 342439 h 459255"/>
              <a:gd name="connsiteX74" fmla="*/ 339432 w 454869"/>
              <a:gd name="connsiteY74" fmla="*/ 345047 h 459255"/>
              <a:gd name="connsiteX75" fmla="*/ 329000 w 454869"/>
              <a:gd name="connsiteY75" fmla="*/ 334513 h 459255"/>
              <a:gd name="connsiteX76" fmla="*/ 349891 w 454869"/>
              <a:gd name="connsiteY76" fmla="*/ 350339 h 459255"/>
              <a:gd name="connsiteX77" fmla="*/ 360323 w 454869"/>
              <a:gd name="connsiteY77" fmla="*/ 360873 h 459255"/>
              <a:gd name="connsiteX78" fmla="*/ 357690 w 454869"/>
              <a:gd name="connsiteY78" fmla="*/ 363481 h 459255"/>
              <a:gd name="connsiteX79" fmla="*/ 347257 w 454869"/>
              <a:gd name="connsiteY79" fmla="*/ 352947 h 459255"/>
              <a:gd name="connsiteX80" fmla="*/ 368148 w 454869"/>
              <a:gd name="connsiteY80" fmla="*/ 368773 h 459255"/>
              <a:gd name="connsiteX81" fmla="*/ 378581 w 454869"/>
              <a:gd name="connsiteY81" fmla="*/ 379307 h 459255"/>
              <a:gd name="connsiteX82" fmla="*/ 375947 w 454869"/>
              <a:gd name="connsiteY82" fmla="*/ 381916 h 459255"/>
              <a:gd name="connsiteX83" fmla="*/ 365515 w 454869"/>
              <a:gd name="connsiteY83" fmla="*/ 371382 h 459255"/>
              <a:gd name="connsiteX84" fmla="*/ 386405 w 454869"/>
              <a:gd name="connsiteY84" fmla="*/ 387208 h 459255"/>
              <a:gd name="connsiteX85" fmla="*/ 396838 w 454869"/>
              <a:gd name="connsiteY85" fmla="*/ 397741 h 459255"/>
              <a:gd name="connsiteX86" fmla="*/ 394205 w 454869"/>
              <a:gd name="connsiteY86" fmla="*/ 400350 h 459255"/>
              <a:gd name="connsiteX87" fmla="*/ 383772 w 454869"/>
              <a:gd name="connsiteY87" fmla="*/ 389816 h 459255"/>
              <a:gd name="connsiteX88" fmla="*/ 404662 w 454869"/>
              <a:gd name="connsiteY88" fmla="*/ 405642 h 459255"/>
              <a:gd name="connsiteX89" fmla="*/ 415095 w 454869"/>
              <a:gd name="connsiteY89" fmla="*/ 416176 h 459255"/>
              <a:gd name="connsiteX90" fmla="*/ 412461 w 454869"/>
              <a:gd name="connsiteY90" fmla="*/ 418784 h 459255"/>
              <a:gd name="connsiteX91" fmla="*/ 402029 w 454869"/>
              <a:gd name="connsiteY91" fmla="*/ 408250 h 459255"/>
              <a:gd name="connsiteX92" fmla="*/ 422920 w 454869"/>
              <a:gd name="connsiteY92" fmla="*/ 424076 h 459255"/>
              <a:gd name="connsiteX93" fmla="*/ 433352 w 454869"/>
              <a:gd name="connsiteY93" fmla="*/ 434610 h 459255"/>
              <a:gd name="connsiteX94" fmla="*/ 430719 w 454869"/>
              <a:gd name="connsiteY94" fmla="*/ 437218 h 459255"/>
              <a:gd name="connsiteX95" fmla="*/ 420286 w 454869"/>
              <a:gd name="connsiteY95" fmla="*/ 426684 h 459255"/>
              <a:gd name="connsiteX96" fmla="*/ 441176 w 454869"/>
              <a:gd name="connsiteY96" fmla="*/ 442510 h 459255"/>
              <a:gd name="connsiteX97" fmla="*/ 451609 w 454869"/>
              <a:gd name="connsiteY97" fmla="*/ 453044 h 459255"/>
              <a:gd name="connsiteX98" fmla="*/ 448976 w 454869"/>
              <a:gd name="connsiteY98" fmla="*/ 455652 h 459255"/>
              <a:gd name="connsiteX99" fmla="*/ 438543 w 454869"/>
              <a:gd name="connsiteY99" fmla="*/ 445118 h 459255"/>
              <a:gd name="connsiteX100" fmla="*/ 441583 w 454869"/>
              <a:gd name="connsiteY100" fmla="*/ 406409 h 459255"/>
              <a:gd name="connsiteX101" fmla="*/ 455240 w 454869"/>
              <a:gd name="connsiteY101" fmla="*/ 459344 h 459255"/>
              <a:gd name="connsiteX102" fmla="*/ 402440 w 454869"/>
              <a:gd name="connsiteY102" fmla="*/ 445176 h 459255"/>
              <a:gd name="connsiteX103" fmla="*/ 401130 w 454869"/>
              <a:gd name="connsiteY103" fmla="*/ 442906 h 459255"/>
              <a:gd name="connsiteX104" fmla="*/ 403400 w 454869"/>
              <a:gd name="connsiteY104" fmla="*/ 441596 h 459255"/>
              <a:gd name="connsiteX105" fmla="*/ 453132 w 454869"/>
              <a:gd name="connsiteY105" fmla="*/ 454941 h 459255"/>
              <a:gd name="connsiteX106" fmla="*/ 450858 w 454869"/>
              <a:gd name="connsiteY106" fmla="*/ 457194 h 459255"/>
              <a:gd name="connsiteX107" fmla="*/ 437994 w 454869"/>
              <a:gd name="connsiteY107" fmla="*/ 407335 h 459255"/>
              <a:gd name="connsiteX108" fmla="*/ 439326 w 454869"/>
              <a:gd name="connsiteY108" fmla="*/ 405078 h 459255"/>
              <a:gd name="connsiteX109" fmla="*/ 441583 w 454869"/>
              <a:gd name="connsiteY109" fmla="*/ 406409 h 459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Lst>
            <a:rect l="l" t="t" r="r" b="b"/>
            <a:pathLst>
              <a:path w="454869" h="459255">
                <a:moveTo>
                  <a:pt x="3004" y="89"/>
                </a:moveTo>
                <a:lnTo>
                  <a:pt x="13437" y="10623"/>
                </a:lnTo>
                <a:lnTo>
                  <a:pt x="10803" y="13231"/>
                </a:lnTo>
                <a:lnTo>
                  <a:pt x="371" y="2697"/>
                </a:lnTo>
                <a:close/>
                <a:moveTo>
                  <a:pt x="21261" y="18523"/>
                </a:moveTo>
                <a:lnTo>
                  <a:pt x="31694" y="29057"/>
                </a:lnTo>
                <a:lnTo>
                  <a:pt x="29060" y="31665"/>
                </a:lnTo>
                <a:lnTo>
                  <a:pt x="18628" y="21131"/>
                </a:lnTo>
                <a:close/>
                <a:moveTo>
                  <a:pt x="39518" y="36957"/>
                </a:moveTo>
                <a:lnTo>
                  <a:pt x="49951" y="47491"/>
                </a:lnTo>
                <a:lnTo>
                  <a:pt x="47318" y="50099"/>
                </a:lnTo>
                <a:lnTo>
                  <a:pt x="36885" y="39565"/>
                </a:lnTo>
                <a:close/>
                <a:moveTo>
                  <a:pt x="57776" y="55391"/>
                </a:moveTo>
                <a:lnTo>
                  <a:pt x="68208" y="65925"/>
                </a:lnTo>
                <a:lnTo>
                  <a:pt x="65575" y="68533"/>
                </a:lnTo>
                <a:lnTo>
                  <a:pt x="55142" y="58000"/>
                </a:lnTo>
                <a:close/>
                <a:moveTo>
                  <a:pt x="76033" y="73826"/>
                </a:moveTo>
                <a:lnTo>
                  <a:pt x="86465" y="84360"/>
                </a:lnTo>
                <a:lnTo>
                  <a:pt x="83832" y="86968"/>
                </a:lnTo>
                <a:lnTo>
                  <a:pt x="73399" y="76434"/>
                </a:lnTo>
                <a:close/>
                <a:moveTo>
                  <a:pt x="94290" y="92260"/>
                </a:moveTo>
                <a:lnTo>
                  <a:pt x="104723" y="102794"/>
                </a:lnTo>
                <a:lnTo>
                  <a:pt x="102089" y="105402"/>
                </a:lnTo>
                <a:lnTo>
                  <a:pt x="91656" y="94868"/>
                </a:lnTo>
                <a:close/>
                <a:moveTo>
                  <a:pt x="112547" y="110694"/>
                </a:moveTo>
                <a:lnTo>
                  <a:pt x="122980" y="121228"/>
                </a:lnTo>
                <a:lnTo>
                  <a:pt x="120346" y="123836"/>
                </a:lnTo>
                <a:lnTo>
                  <a:pt x="109914" y="113303"/>
                </a:lnTo>
                <a:close/>
                <a:moveTo>
                  <a:pt x="130804" y="129128"/>
                </a:moveTo>
                <a:lnTo>
                  <a:pt x="141237" y="139662"/>
                </a:lnTo>
                <a:lnTo>
                  <a:pt x="138604" y="142271"/>
                </a:lnTo>
                <a:lnTo>
                  <a:pt x="128171" y="131737"/>
                </a:lnTo>
                <a:close/>
                <a:moveTo>
                  <a:pt x="149062" y="147563"/>
                </a:moveTo>
                <a:lnTo>
                  <a:pt x="159494" y="158097"/>
                </a:lnTo>
                <a:lnTo>
                  <a:pt x="156861" y="160705"/>
                </a:lnTo>
                <a:lnTo>
                  <a:pt x="146428" y="150171"/>
                </a:lnTo>
                <a:close/>
                <a:moveTo>
                  <a:pt x="167319" y="165997"/>
                </a:moveTo>
                <a:lnTo>
                  <a:pt x="177752" y="176531"/>
                </a:lnTo>
                <a:lnTo>
                  <a:pt x="175118" y="179139"/>
                </a:lnTo>
                <a:lnTo>
                  <a:pt x="164685" y="168605"/>
                </a:lnTo>
                <a:close/>
                <a:moveTo>
                  <a:pt x="185576" y="184431"/>
                </a:moveTo>
                <a:lnTo>
                  <a:pt x="196008" y="194965"/>
                </a:lnTo>
                <a:lnTo>
                  <a:pt x="193375" y="197573"/>
                </a:lnTo>
                <a:lnTo>
                  <a:pt x="182943" y="187039"/>
                </a:lnTo>
                <a:close/>
                <a:moveTo>
                  <a:pt x="203833" y="202865"/>
                </a:moveTo>
                <a:lnTo>
                  <a:pt x="214266" y="213399"/>
                </a:lnTo>
                <a:lnTo>
                  <a:pt x="211632" y="216007"/>
                </a:lnTo>
                <a:lnTo>
                  <a:pt x="201199" y="205473"/>
                </a:lnTo>
                <a:close/>
                <a:moveTo>
                  <a:pt x="222090" y="221299"/>
                </a:moveTo>
                <a:lnTo>
                  <a:pt x="232523" y="231833"/>
                </a:lnTo>
                <a:lnTo>
                  <a:pt x="229889" y="234441"/>
                </a:lnTo>
                <a:lnTo>
                  <a:pt x="219457" y="223907"/>
                </a:lnTo>
                <a:close/>
                <a:moveTo>
                  <a:pt x="240348" y="239734"/>
                </a:moveTo>
                <a:lnTo>
                  <a:pt x="250780" y="250267"/>
                </a:lnTo>
                <a:lnTo>
                  <a:pt x="248147" y="252876"/>
                </a:lnTo>
                <a:lnTo>
                  <a:pt x="237714" y="242342"/>
                </a:lnTo>
                <a:close/>
                <a:moveTo>
                  <a:pt x="258605" y="258168"/>
                </a:moveTo>
                <a:lnTo>
                  <a:pt x="269037" y="268702"/>
                </a:lnTo>
                <a:lnTo>
                  <a:pt x="266404" y="271310"/>
                </a:lnTo>
                <a:lnTo>
                  <a:pt x="255971" y="260776"/>
                </a:lnTo>
                <a:close/>
                <a:moveTo>
                  <a:pt x="276862" y="276602"/>
                </a:moveTo>
                <a:lnTo>
                  <a:pt x="287295" y="287136"/>
                </a:lnTo>
                <a:lnTo>
                  <a:pt x="284661" y="289744"/>
                </a:lnTo>
                <a:lnTo>
                  <a:pt x="274228" y="279210"/>
                </a:lnTo>
                <a:close/>
                <a:moveTo>
                  <a:pt x="295119" y="295037"/>
                </a:moveTo>
                <a:lnTo>
                  <a:pt x="305552" y="305570"/>
                </a:lnTo>
                <a:lnTo>
                  <a:pt x="302918" y="308178"/>
                </a:lnTo>
                <a:lnTo>
                  <a:pt x="292486" y="297645"/>
                </a:lnTo>
                <a:close/>
                <a:moveTo>
                  <a:pt x="313376" y="313471"/>
                </a:moveTo>
                <a:lnTo>
                  <a:pt x="323809" y="324005"/>
                </a:lnTo>
                <a:lnTo>
                  <a:pt x="321176" y="326613"/>
                </a:lnTo>
                <a:lnTo>
                  <a:pt x="310743" y="316079"/>
                </a:lnTo>
                <a:close/>
                <a:moveTo>
                  <a:pt x="331633" y="331905"/>
                </a:moveTo>
                <a:lnTo>
                  <a:pt x="342066" y="342439"/>
                </a:lnTo>
                <a:lnTo>
                  <a:pt x="339432" y="345047"/>
                </a:lnTo>
                <a:lnTo>
                  <a:pt x="329000" y="334513"/>
                </a:lnTo>
                <a:close/>
                <a:moveTo>
                  <a:pt x="349891" y="350339"/>
                </a:moveTo>
                <a:lnTo>
                  <a:pt x="360323" y="360873"/>
                </a:lnTo>
                <a:lnTo>
                  <a:pt x="357690" y="363481"/>
                </a:lnTo>
                <a:lnTo>
                  <a:pt x="347257" y="352947"/>
                </a:lnTo>
                <a:close/>
                <a:moveTo>
                  <a:pt x="368148" y="368773"/>
                </a:moveTo>
                <a:lnTo>
                  <a:pt x="378581" y="379307"/>
                </a:lnTo>
                <a:lnTo>
                  <a:pt x="375947" y="381916"/>
                </a:lnTo>
                <a:lnTo>
                  <a:pt x="365515" y="371382"/>
                </a:lnTo>
                <a:close/>
                <a:moveTo>
                  <a:pt x="386405" y="387208"/>
                </a:moveTo>
                <a:lnTo>
                  <a:pt x="396838" y="397741"/>
                </a:lnTo>
                <a:lnTo>
                  <a:pt x="394205" y="400350"/>
                </a:lnTo>
                <a:lnTo>
                  <a:pt x="383772" y="389816"/>
                </a:lnTo>
                <a:close/>
                <a:moveTo>
                  <a:pt x="404662" y="405642"/>
                </a:moveTo>
                <a:lnTo>
                  <a:pt x="415095" y="416176"/>
                </a:lnTo>
                <a:lnTo>
                  <a:pt x="412461" y="418784"/>
                </a:lnTo>
                <a:lnTo>
                  <a:pt x="402029" y="408250"/>
                </a:lnTo>
                <a:close/>
                <a:moveTo>
                  <a:pt x="422920" y="424076"/>
                </a:moveTo>
                <a:lnTo>
                  <a:pt x="433352" y="434610"/>
                </a:lnTo>
                <a:lnTo>
                  <a:pt x="430719" y="437218"/>
                </a:lnTo>
                <a:lnTo>
                  <a:pt x="420286" y="426684"/>
                </a:lnTo>
                <a:close/>
                <a:moveTo>
                  <a:pt x="441176" y="442510"/>
                </a:moveTo>
                <a:lnTo>
                  <a:pt x="451609" y="453044"/>
                </a:lnTo>
                <a:lnTo>
                  <a:pt x="448976" y="455652"/>
                </a:lnTo>
                <a:lnTo>
                  <a:pt x="438543" y="445118"/>
                </a:lnTo>
                <a:close/>
                <a:moveTo>
                  <a:pt x="441583" y="406409"/>
                </a:moveTo>
                <a:lnTo>
                  <a:pt x="455240" y="459344"/>
                </a:lnTo>
                <a:lnTo>
                  <a:pt x="402440" y="445176"/>
                </a:lnTo>
                <a:cubicBezTo>
                  <a:pt x="401451" y="444911"/>
                  <a:pt x="400865" y="443895"/>
                  <a:pt x="401130" y="442906"/>
                </a:cubicBezTo>
                <a:cubicBezTo>
                  <a:pt x="401395" y="441918"/>
                  <a:pt x="402412" y="441331"/>
                  <a:pt x="403400" y="441596"/>
                </a:cubicBezTo>
                <a:lnTo>
                  <a:pt x="453132" y="454941"/>
                </a:lnTo>
                <a:lnTo>
                  <a:pt x="450858" y="457194"/>
                </a:lnTo>
                <a:lnTo>
                  <a:pt x="437994" y="407335"/>
                </a:lnTo>
                <a:cubicBezTo>
                  <a:pt x="437738" y="406344"/>
                  <a:pt x="438334" y="405333"/>
                  <a:pt x="439326" y="405078"/>
                </a:cubicBezTo>
                <a:cubicBezTo>
                  <a:pt x="440316" y="404822"/>
                  <a:pt x="441327" y="405418"/>
                  <a:pt x="441583" y="406409"/>
                </a:cubicBezTo>
                <a:close/>
              </a:path>
            </a:pathLst>
          </a:custGeom>
          <a:solidFill>
            <a:srgbClr val="000000"/>
          </a:solidFill>
          <a:ln w="5560"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7796ACCB-F5F1-49DE-B243-66CCB50A29E8}"/>
              </a:ext>
            </a:extLst>
          </p:cNvPr>
          <p:cNvSpPr/>
          <p:nvPr/>
        </p:nvSpPr>
        <p:spPr>
          <a:xfrm>
            <a:off x="8230679" y="3577520"/>
            <a:ext cx="454924" cy="502982"/>
          </a:xfrm>
          <a:custGeom>
            <a:avLst/>
            <a:gdLst>
              <a:gd name="connsiteX0" fmla="*/ 2604 w 454924"/>
              <a:gd name="connsiteY0" fmla="*/ -164 h 502982"/>
              <a:gd name="connsiteX1" fmla="*/ 12550 w 454924"/>
              <a:gd name="connsiteY1" fmla="*/ 10833 h 502982"/>
              <a:gd name="connsiteX2" fmla="*/ 9798 w 454924"/>
              <a:gd name="connsiteY2" fmla="*/ 13318 h 502982"/>
              <a:gd name="connsiteX3" fmla="*/ -143 w 454924"/>
              <a:gd name="connsiteY3" fmla="*/ 2321 h 502982"/>
              <a:gd name="connsiteX4" fmla="*/ 20005 w 454924"/>
              <a:gd name="connsiteY4" fmla="*/ 19078 h 502982"/>
              <a:gd name="connsiteX5" fmla="*/ 29946 w 454924"/>
              <a:gd name="connsiteY5" fmla="*/ 30081 h 502982"/>
              <a:gd name="connsiteX6" fmla="*/ 27194 w 454924"/>
              <a:gd name="connsiteY6" fmla="*/ 32566 h 502982"/>
              <a:gd name="connsiteX7" fmla="*/ 17253 w 454924"/>
              <a:gd name="connsiteY7" fmla="*/ 21563 h 502982"/>
              <a:gd name="connsiteX8" fmla="*/ 37401 w 454924"/>
              <a:gd name="connsiteY8" fmla="*/ 38326 h 502982"/>
              <a:gd name="connsiteX9" fmla="*/ 47342 w 454924"/>
              <a:gd name="connsiteY9" fmla="*/ 49328 h 502982"/>
              <a:gd name="connsiteX10" fmla="*/ 44596 w 454924"/>
              <a:gd name="connsiteY10" fmla="*/ 51813 h 502982"/>
              <a:gd name="connsiteX11" fmla="*/ 34655 w 454924"/>
              <a:gd name="connsiteY11" fmla="*/ 40811 h 502982"/>
              <a:gd name="connsiteX12" fmla="*/ 54803 w 454924"/>
              <a:gd name="connsiteY12" fmla="*/ 57573 h 502982"/>
              <a:gd name="connsiteX13" fmla="*/ 64744 w 454924"/>
              <a:gd name="connsiteY13" fmla="*/ 68570 h 502982"/>
              <a:gd name="connsiteX14" fmla="*/ 61992 w 454924"/>
              <a:gd name="connsiteY14" fmla="*/ 71055 h 502982"/>
              <a:gd name="connsiteX15" fmla="*/ 52051 w 454924"/>
              <a:gd name="connsiteY15" fmla="*/ 60058 h 502982"/>
              <a:gd name="connsiteX16" fmla="*/ 72199 w 454924"/>
              <a:gd name="connsiteY16" fmla="*/ 76820 h 502982"/>
              <a:gd name="connsiteX17" fmla="*/ 82140 w 454924"/>
              <a:gd name="connsiteY17" fmla="*/ 87817 h 502982"/>
              <a:gd name="connsiteX18" fmla="*/ 79394 w 454924"/>
              <a:gd name="connsiteY18" fmla="*/ 90303 h 502982"/>
              <a:gd name="connsiteX19" fmla="*/ 69447 w 454924"/>
              <a:gd name="connsiteY19" fmla="*/ 79306 h 502982"/>
              <a:gd name="connsiteX20" fmla="*/ 89595 w 454924"/>
              <a:gd name="connsiteY20" fmla="*/ 96068 h 502982"/>
              <a:gd name="connsiteX21" fmla="*/ 99542 w 454924"/>
              <a:gd name="connsiteY21" fmla="*/ 107065 h 502982"/>
              <a:gd name="connsiteX22" fmla="*/ 96790 w 454924"/>
              <a:gd name="connsiteY22" fmla="*/ 109550 h 502982"/>
              <a:gd name="connsiteX23" fmla="*/ 86849 w 454924"/>
              <a:gd name="connsiteY23" fmla="*/ 98553 h 502982"/>
              <a:gd name="connsiteX24" fmla="*/ 106997 w 454924"/>
              <a:gd name="connsiteY24" fmla="*/ 115316 h 502982"/>
              <a:gd name="connsiteX25" fmla="*/ 116938 w 454924"/>
              <a:gd name="connsiteY25" fmla="*/ 126313 h 502982"/>
              <a:gd name="connsiteX26" fmla="*/ 114186 w 454924"/>
              <a:gd name="connsiteY26" fmla="*/ 128798 h 502982"/>
              <a:gd name="connsiteX27" fmla="*/ 104245 w 454924"/>
              <a:gd name="connsiteY27" fmla="*/ 117801 h 502982"/>
              <a:gd name="connsiteX28" fmla="*/ 124393 w 454924"/>
              <a:gd name="connsiteY28" fmla="*/ 134563 h 502982"/>
              <a:gd name="connsiteX29" fmla="*/ 134334 w 454924"/>
              <a:gd name="connsiteY29" fmla="*/ 145560 h 502982"/>
              <a:gd name="connsiteX30" fmla="*/ 131588 w 454924"/>
              <a:gd name="connsiteY30" fmla="*/ 148045 h 502982"/>
              <a:gd name="connsiteX31" fmla="*/ 121647 w 454924"/>
              <a:gd name="connsiteY31" fmla="*/ 137048 h 502982"/>
              <a:gd name="connsiteX32" fmla="*/ 141795 w 454924"/>
              <a:gd name="connsiteY32" fmla="*/ 153811 h 502982"/>
              <a:gd name="connsiteX33" fmla="*/ 151736 w 454924"/>
              <a:gd name="connsiteY33" fmla="*/ 164808 h 502982"/>
              <a:gd name="connsiteX34" fmla="*/ 148984 w 454924"/>
              <a:gd name="connsiteY34" fmla="*/ 167293 h 502982"/>
              <a:gd name="connsiteX35" fmla="*/ 139043 w 454924"/>
              <a:gd name="connsiteY35" fmla="*/ 156296 h 502982"/>
              <a:gd name="connsiteX36" fmla="*/ 159191 w 454924"/>
              <a:gd name="connsiteY36" fmla="*/ 173053 h 502982"/>
              <a:gd name="connsiteX37" fmla="*/ 169132 w 454924"/>
              <a:gd name="connsiteY37" fmla="*/ 184055 h 502982"/>
              <a:gd name="connsiteX38" fmla="*/ 166385 w 454924"/>
              <a:gd name="connsiteY38" fmla="*/ 186540 h 502982"/>
              <a:gd name="connsiteX39" fmla="*/ 156439 w 454924"/>
              <a:gd name="connsiteY39" fmla="*/ 175543 h 502982"/>
              <a:gd name="connsiteX40" fmla="*/ 176588 w 454924"/>
              <a:gd name="connsiteY40" fmla="*/ 192300 h 502982"/>
              <a:gd name="connsiteX41" fmla="*/ 186534 w 454924"/>
              <a:gd name="connsiteY41" fmla="*/ 203303 h 502982"/>
              <a:gd name="connsiteX42" fmla="*/ 183782 w 454924"/>
              <a:gd name="connsiteY42" fmla="*/ 205788 h 502982"/>
              <a:gd name="connsiteX43" fmla="*/ 173841 w 454924"/>
              <a:gd name="connsiteY43" fmla="*/ 194785 h 502982"/>
              <a:gd name="connsiteX44" fmla="*/ 193989 w 454924"/>
              <a:gd name="connsiteY44" fmla="*/ 211548 h 502982"/>
              <a:gd name="connsiteX45" fmla="*/ 203930 w 454924"/>
              <a:gd name="connsiteY45" fmla="*/ 222545 h 502982"/>
              <a:gd name="connsiteX46" fmla="*/ 201178 w 454924"/>
              <a:gd name="connsiteY46" fmla="*/ 225035 h 502982"/>
              <a:gd name="connsiteX47" fmla="*/ 191237 w 454924"/>
              <a:gd name="connsiteY47" fmla="*/ 214033 h 502982"/>
              <a:gd name="connsiteX48" fmla="*/ 211385 w 454924"/>
              <a:gd name="connsiteY48" fmla="*/ 230795 h 502982"/>
              <a:gd name="connsiteX49" fmla="*/ 221326 w 454924"/>
              <a:gd name="connsiteY49" fmla="*/ 241792 h 502982"/>
              <a:gd name="connsiteX50" fmla="*/ 218579 w 454924"/>
              <a:gd name="connsiteY50" fmla="*/ 244277 h 502982"/>
              <a:gd name="connsiteX51" fmla="*/ 208639 w 454924"/>
              <a:gd name="connsiteY51" fmla="*/ 233280 h 502982"/>
              <a:gd name="connsiteX52" fmla="*/ 228787 w 454924"/>
              <a:gd name="connsiteY52" fmla="*/ 250043 h 502982"/>
              <a:gd name="connsiteX53" fmla="*/ 238728 w 454924"/>
              <a:gd name="connsiteY53" fmla="*/ 261040 h 502982"/>
              <a:gd name="connsiteX54" fmla="*/ 235976 w 454924"/>
              <a:gd name="connsiteY54" fmla="*/ 263525 h 502982"/>
              <a:gd name="connsiteX55" fmla="*/ 226035 w 454924"/>
              <a:gd name="connsiteY55" fmla="*/ 252528 h 502982"/>
              <a:gd name="connsiteX56" fmla="*/ 246183 w 454924"/>
              <a:gd name="connsiteY56" fmla="*/ 269290 h 502982"/>
              <a:gd name="connsiteX57" fmla="*/ 256124 w 454924"/>
              <a:gd name="connsiteY57" fmla="*/ 280287 h 502982"/>
              <a:gd name="connsiteX58" fmla="*/ 253378 w 454924"/>
              <a:gd name="connsiteY58" fmla="*/ 282772 h 502982"/>
              <a:gd name="connsiteX59" fmla="*/ 243431 w 454924"/>
              <a:gd name="connsiteY59" fmla="*/ 271775 h 502982"/>
              <a:gd name="connsiteX60" fmla="*/ 263579 w 454924"/>
              <a:gd name="connsiteY60" fmla="*/ 288538 h 502982"/>
              <a:gd name="connsiteX61" fmla="*/ 273526 w 454924"/>
              <a:gd name="connsiteY61" fmla="*/ 299535 h 502982"/>
              <a:gd name="connsiteX62" fmla="*/ 270774 w 454924"/>
              <a:gd name="connsiteY62" fmla="*/ 302020 h 502982"/>
              <a:gd name="connsiteX63" fmla="*/ 260833 w 454924"/>
              <a:gd name="connsiteY63" fmla="*/ 291023 h 502982"/>
              <a:gd name="connsiteX64" fmla="*/ 280981 w 454924"/>
              <a:gd name="connsiteY64" fmla="*/ 307785 h 502982"/>
              <a:gd name="connsiteX65" fmla="*/ 290922 w 454924"/>
              <a:gd name="connsiteY65" fmla="*/ 318782 h 502982"/>
              <a:gd name="connsiteX66" fmla="*/ 288170 w 454924"/>
              <a:gd name="connsiteY66" fmla="*/ 321267 h 502982"/>
              <a:gd name="connsiteX67" fmla="*/ 278229 w 454924"/>
              <a:gd name="connsiteY67" fmla="*/ 310271 h 502982"/>
              <a:gd name="connsiteX68" fmla="*/ 298377 w 454924"/>
              <a:gd name="connsiteY68" fmla="*/ 327033 h 502982"/>
              <a:gd name="connsiteX69" fmla="*/ 308318 w 454924"/>
              <a:gd name="connsiteY69" fmla="*/ 338030 h 502982"/>
              <a:gd name="connsiteX70" fmla="*/ 305572 w 454924"/>
              <a:gd name="connsiteY70" fmla="*/ 340515 h 502982"/>
              <a:gd name="connsiteX71" fmla="*/ 295631 w 454924"/>
              <a:gd name="connsiteY71" fmla="*/ 329518 h 502982"/>
              <a:gd name="connsiteX72" fmla="*/ 315779 w 454924"/>
              <a:gd name="connsiteY72" fmla="*/ 346275 h 502982"/>
              <a:gd name="connsiteX73" fmla="*/ 325720 w 454924"/>
              <a:gd name="connsiteY73" fmla="*/ 357277 h 502982"/>
              <a:gd name="connsiteX74" fmla="*/ 322968 w 454924"/>
              <a:gd name="connsiteY74" fmla="*/ 359762 h 502982"/>
              <a:gd name="connsiteX75" fmla="*/ 313027 w 454924"/>
              <a:gd name="connsiteY75" fmla="*/ 348760 h 502982"/>
              <a:gd name="connsiteX76" fmla="*/ 333175 w 454924"/>
              <a:gd name="connsiteY76" fmla="*/ 365522 h 502982"/>
              <a:gd name="connsiteX77" fmla="*/ 343116 w 454924"/>
              <a:gd name="connsiteY77" fmla="*/ 376519 h 502982"/>
              <a:gd name="connsiteX78" fmla="*/ 340369 w 454924"/>
              <a:gd name="connsiteY78" fmla="*/ 379010 h 502982"/>
              <a:gd name="connsiteX79" fmla="*/ 330423 w 454924"/>
              <a:gd name="connsiteY79" fmla="*/ 368007 h 502982"/>
              <a:gd name="connsiteX80" fmla="*/ 350571 w 454924"/>
              <a:gd name="connsiteY80" fmla="*/ 384770 h 502982"/>
              <a:gd name="connsiteX81" fmla="*/ 360518 w 454924"/>
              <a:gd name="connsiteY81" fmla="*/ 395767 h 502982"/>
              <a:gd name="connsiteX82" fmla="*/ 357766 w 454924"/>
              <a:gd name="connsiteY82" fmla="*/ 398252 h 502982"/>
              <a:gd name="connsiteX83" fmla="*/ 347825 w 454924"/>
              <a:gd name="connsiteY83" fmla="*/ 387255 h 502982"/>
              <a:gd name="connsiteX84" fmla="*/ 367973 w 454924"/>
              <a:gd name="connsiteY84" fmla="*/ 404017 h 502982"/>
              <a:gd name="connsiteX85" fmla="*/ 377914 w 454924"/>
              <a:gd name="connsiteY85" fmla="*/ 415014 h 502982"/>
              <a:gd name="connsiteX86" fmla="*/ 375162 w 454924"/>
              <a:gd name="connsiteY86" fmla="*/ 417500 h 502982"/>
              <a:gd name="connsiteX87" fmla="*/ 365221 w 454924"/>
              <a:gd name="connsiteY87" fmla="*/ 406503 h 502982"/>
              <a:gd name="connsiteX88" fmla="*/ 385369 w 454924"/>
              <a:gd name="connsiteY88" fmla="*/ 423265 h 502982"/>
              <a:gd name="connsiteX89" fmla="*/ 395310 w 454924"/>
              <a:gd name="connsiteY89" fmla="*/ 434262 h 502982"/>
              <a:gd name="connsiteX90" fmla="*/ 392563 w 454924"/>
              <a:gd name="connsiteY90" fmla="*/ 436747 h 502982"/>
              <a:gd name="connsiteX91" fmla="*/ 382623 w 454924"/>
              <a:gd name="connsiteY91" fmla="*/ 425750 h 502982"/>
              <a:gd name="connsiteX92" fmla="*/ 402771 w 454924"/>
              <a:gd name="connsiteY92" fmla="*/ 442512 h 502982"/>
              <a:gd name="connsiteX93" fmla="*/ 412712 w 454924"/>
              <a:gd name="connsiteY93" fmla="*/ 453509 h 502982"/>
              <a:gd name="connsiteX94" fmla="*/ 409960 w 454924"/>
              <a:gd name="connsiteY94" fmla="*/ 455995 h 502982"/>
              <a:gd name="connsiteX95" fmla="*/ 400019 w 454924"/>
              <a:gd name="connsiteY95" fmla="*/ 444997 h 502982"/>
              <a:gd name="connsiteX96" fmla="*/ 420167 w 454924"/>
              <a:gd name="connsiteY96" fmla="*/ 461760 h 502982"/>
              <a:gd name="connsiteX97" fmla="*/ 430108 w 454924"/>
              <a:gd name="connsiteY97" fmla="*/ 472757 h 502982"/>
              <a:gd name="connsiteX98" fmla="*/ 427361 w 454924"/>
              <a:gd name="connsiteY98" fmla="*/ 475242 h 502982"/>
              <a:gd name="connsiteX99" fmla="*/ 417415 w 454924"/>
              <a:gd name="connsiteY99" fmla="*/ 464245 h 502982"/>
              <a:gd name="connsiteX100" fmla="*/ 437563 w 454924"/>
              <a:gd name="connsiteY100" fmla="*/ 481007 h 502982"/>
              <a:gd name="connsiteX101" fmla="*/ 447509 w 454924"/>
              <a:gd name="connsiteY101" fmla="*/ 492004 h 502982"/>
              <a:gd name="connsiteX102" fmla="*/ 444757 w 454924"/>
              <a:gd name="connsiteY102" fmla="*/ 494490 h 502982"/>
              <a:gd name="connsiteX103" fmla="*/ 434817 w 454924"/>
              <a:gd name="connsiteY103" fmla="*/ 483493 h 502982"/>
              <a:gd name="connsiteX104" fmla="*/ 443551 w 454924"/>
              <a:gd name="connsiteY104" fmla="*/ 449312 h 502982"/>
              <a:gd name="connsiteX105" fmla="*/ 454781 w 454924"/>
              <a:gd name="connsiteY105" fmla="*/ 502818 h 502982"/>
              <a:gd name="connsiteX106" fmla="*/ 402682 w 454924"/>
              <a:gd name="connsiteY106" fmla="*/ 486256 h 502982"/>
              <a:gd name="connsiteX107" fmla="*/ 401481 w 454924"/>
              <a:gd name="connsiteY107" fmla="*/ 483932 h 502982"/>
              <a:gd name="connsiteX108" fmla="*/ 403805 w 454924"/>
              <a:gd name="connsiteY108" fmla="*/ 482725 h 502982"/>
              <a:gd name="connsiteX109" fmla="*/ 452880 w 454924"/>
              <a:gd name="connsiteY109" fmla="*/ 498320 h 502982"/>
              <a:gd name="connsiteX110" fmla="*/ 450506 w 454924"/>
              <a:gd name="connsiteY110" fmla="*/ 500466 h 502982"/>
              <a:gd name="connsiteX111" fmla="*/ 439926 w 454924"/>
              <a:gd name="connsiteY111" fmla="*/ 450074 h 502982"/>
              <a:gd name="connsiteX112" fmla="*/ 441360 w 454924"/>
              <a:gd name="connsiteY112" fmla="*/ 447883 h 502982"/>
              <a:gd name="connsiteX113" fmla="*/ 443551 w 454924"/>
              <a:gd name="connsiteY113" fmla="*/ 449312 h 502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454924" h="502982">
                <a:moveTo>
                  <a:pt x="2604" y="-164"/>
                </a:moveTo>
                <a:lnTo>
                  <a:pt x="12550" y="10833"/>
                </a:lnTo>
                <a:lnTo>
                  <a:pt x="9798" y="13318"/>
                </a:lnTo>
                <a:lnTo>
                  <a:pt x="-143" y="2321"/>
                </a:lnTo>
                <a:close/>
                <a:moveTo>
                  <a:pt x="20005" y="19078"/>
                </a:moveTo>
                <a:lnTo>
                  <a:pt x="29946" y="30081"/>
                </a:lnTo>
                <a:lnTo>
                  <a:pt x="27194" y="32566"/>
                </a:lnTo>
                <a:lnTo>
                  <a:pt x="17253" y="21563"/>
                </a:lnTo>
                <a:close/>
                <a:moveTo>
                  <a:pt x="37401" y="38326"/>
                </a:moveTo>
                <a:lnTo>
                  <a:pt x="47342" y="49328"/>
                </a:lnTo>
                <a:lnTo>
                  <a:pt x="44596" y="51813"/>
                </a:lnTo>
                <a:lnTo>
                  <a:pt x="34655" y="40811"/>
                </a:lnTo>
                <a:close/>
                <a:moveTo>
                  <a:pt x="54803" y="57573"/>
                </a:moveTo>
                <a:lnTo>
                  <a:pt x="64744" y="68570"/>
                </a:lnTo>
                <a:lnTo>
                  <a:pt x="61992" y="71055"/>
                </a:lnTo>
                <a:lnTo>
                  <a:pt x="52051" y="60058"/>
                </a:lnTo>
                <a:close/>
                <a:moveTo>
                  <a:pt x="72199" y="76820"/>
                </a:moveTo>
                <a:lnTo>
                  <a:pt x="82140" y="87817"/>
                </a:lnTo>
                <a:lnTo>
                  <a:pt x="79394" y="90303"/>
                </a:lnTo>
                <a:lnTo>
                  <a:pt x="69447" y="79306"/>
                </a:lnTo>
                <a:close/>
                <a:moveTo>
                  <a:pt x="89595" y="96068"/>
                </a:moveTo>
                <a:lnTo>
                  <a:pt x="99542" y="107065"/>
                </a:lnTo>
                <a:lnTo>
                  <a:pt x="96790" y="109550"/>
                </a:lnTo>
                <a:lnTo>
                  <a:pt x="86849" y="98553"/>
                </a:lnTo>
                <a:close/>
                <a:moveTo>
                  <a:pt x="106997" y="115316"/>
                </a:moveTo>
                <a:lnTo>
                  <a:pt x="116938" y="126313"/>
                </a:lnTo>
                <a:lnTo>
                  <a:pt x="114186" y="128798"/>
                </a:lnTo>
                <a:lnTo>
                  <a:pt x="104245" y="117801"/>
                </a:lnTo>
                <a:close/>
                <a:moveTo>
                  <a:pt x="124393" y="134563"/>
                </a:moveTo>
                <a:lnTo>
                  <a:pt x="134334" y="145560"/>
                </a:lnTo>
                <a:lnTo>
                  <a:pt x="131588" y="148045"/>
                </a:lnTo>
                <a:lnTo>
                  <a:pt x="121647" y="137048"/>
                </a:lnTo>
                <a:close/>
                <a:moveTo>
                  <a:pt x="141795" y="153811"/>
                </a:moveTo>
                <a:lnTo>
                  <a:pt x="151736" y="164808"/>
                </a:lnTo>
                <a:lnTo>
                  <a:pt x="148984" y="167293"/>
                </a:lnTo>
                <a:lnTo>
                  <a:pt x="139043" y="156296"/>
                </a:lnTo>
                <a:close/>
                <a:moveTo>
                  <a:pt x="159191" y="173053"/>
                </a:moveTo>
                <a:lnTo>
                  <a:pt x="169132" y="184055"/>
                </a:lnTo>
                <a:lnTo>
                  <a:pt x="166385" y="186540"/>
                </a:lnTo>
                <a:lnTo>
                  <a:pt x="156439" y="175543"/>
                </a:lnTo>
                <a:close/>
                <a:moveTo>
                  <a:pt x="176588" y="192300"/>
                </a:moveTo>
                <a:lnTo>
                  <a:pt x="186534" y="203303"/>
                </a:lnTo>
                <a:lnTo>
                  <a:pt x="183782" y="205788"/>
                </a:lnTo>
                <a:lnTo>
                  <a:pt x="173841" y="194785"/>
                </a:lnTo>
                <a:close/>
                <a:moveTo>
                  <a:pt x="193989" y="211548"/>
                </a:moveTo>
                <a:lnTo>
                  <a:pt x="203930" y="222545"/>
                </a:lnTo>
                <a:lnTo>
                  <a:pt x="201178" y="225035"/>
                </a:lnTo>
                <a:lnTo>
                  <a:pt x="191237" y="214033"/>
                </a:lnTo>
                <a:close/>
                <a:moveTo>
                  <a:pt x="211385" y="230795"/>
                </a:moveTo>
                <a:lnTo>
                  <a:pt x="221326" y="241792"/>
                </a:lnTo>
                <a:lnTo>
                  <a:pt x="218579" y="244277"/>
                </a:lnTo>
                <a:lnTo>
                  <a:pt x="208639" y="233280"/>
                </a:lnTo>
                <a:close/>
                <a:moveTo>
                  <a:pt x="228787" y="250043"/>
                </a:moveTo>
                <a:lnTo>
                  <a:pt x="238728" y="261040"/>
                </a:lnTo>
                <a:lnTo>
                  <a:pt x="235976" y="263525"/>
                </a:lnTo>
                <a:lnTo>
                  <a:pt x="226035" y="252528"/>
                </a:lnTo>
                <a:close/>
                <a:moveTo>
                  <a:pt x="246183" y="269290"/>
                </a:moveTo>
                <a:lnTo>
                  <a:pt x="256124" y="280287"/>
                </a:lnTo>
                <a:lnTo>
                  <a:pt x="253378" y="282772"/>
                </a:lnTo>
                <a:lnTo>
                  <a:pt x="243431" y="271775"/>
                </a:lnTo>
                <a:close/>
                <a:moveTo>
                  <a:pt x="263579" y="288538"/>
                </a:moveTo>
                <a:lnTo>
                  <a:pt x="273526" y="299535"/>
                </a:lnTo>
                <a:lnTo>
                  <a:pt x="270774" y="302020"/>
                </a:lnTo>
                <a:lnTo>
                  <a:pt x="260833" y="291023"/>
                </a:lnTo>
                <a:close/>
                <a:moveTo>
                  <a:pt x="280981" y="307785"/>
                </a:moveTo>
                <a:lnTo>
                  <a:pt x="290922" y="318782"/>
                </a:lnTo>
                <a:lnTo>
                  <a:pt x="288170" y="321267"/>
                </a:lnTo>
                <a:lnTo>
                  <a:pt x="278229" y="310271"/>
                </a:lnTo>
                <a:close/>
                <a:moveTo>
                  <a:pt x="298377" y="327033"/>
                </a:moveTo>
                <a:lnTo>
                  <a:pt x="308318" y="338030"/>
                </a:lnTo>
                <a:lnTo>
                  <a:pt x="305572" y="340515"/>
                </a:lnTo>
                <a:lnTo>
                  <a:pt x="295631" y="329518"/>
                </a:lnTo>
                <a:close/>
                <a:moveTo>
                  <a:pt x="315779" y="346275"/>
                </a:moveTo>
                <a:lnTo>
                  <a:pt x="325720" y="357277"/>
                </a:lnTo>
                <a:lnTo>
                  <a:pt x="322968" y="359762"/>
                </a:lnTo>
                <a:lnTo>
                  <a:pt x="313027" y="348760"/>
                </a:lnTo>
                <a:close/>
                <a:moveTo>
                  <a:pt x="333175" y="365522"/>
                </a:moveTo>
                <a:lnTo>
                  <a:pt x="343116" y="376519"/>
                </a:lnTo>
                <a:lnTo>
                  <a:pt x="340369" y="379010"/>
                </a:lnTo>
                <a:lnTo>
                  <a:pt x="330423" y="368007"/>
                </a:lnTo>
                <a:close/>
                <a:moveTo>
                  <a:pt x="350571" y="384770"/>
                </a:moveTo>
                <a:lnTo>
                  <a:pt x="360518" y="395767"/>
                </a:lnTo>
                <a:lnTo>
                  <a:pt x="357766" y="398252"/>
                </a:lnTo>
                <a:lnTo>
                  <a:pt x="347825" y="387255"/>
                </a:lnTo>
                <a:close/>
                <a:moveTo>
                  <a:pt x="367973" y="404017"/>
                </a:moveTo>
                <a:lnTo>
                  <a:pt x="377914" y="415014"/>
                </a:lnTo>
                <a:lnTo>
                  <a:pt x="375162" y="417500"/>
                </a:lnTo>
                <a:lnTo>
                  <a:pt x="365221" y="406503"/>
                </a:lnTo>
                <a:close/>
                <a:moveTo>
                  <a:pt x="385369" y="423265"/>
                </a:moveTo>
                <a:lnTo>
                  <a:pt x="395310" y="434262"/>
                </a:lnTo>
                <a:lnTo>
                  <a:pt x="392563" y="436747"/>
                </a:lnTo>
                <a:lnTo>
                  <a:pt x="382623" y="425750"/>
                </a:lnTo>
                <a:close/>
                <a:moveTo>
                  <a:pt x="402771" y="442512"/>
                </a:moveTo>
                <a:lnTo>
                  <a:pt x="412712" y="453509"/>
                </a:lnTo>
                <a:lnTo>
                  <a:pt x="409960" y="455995"/>
                </a:lnTo>
                <a:lnTo>
                  <a:pt x="400019" y="444997"/>
                </a:lnTo>
                <a:close/>
                <a:moveTo>
                  <a:pt x="420167" y="461760"/>
                </a:moveTo>
                <a:lnTo>
                  <a:pt x="430108" y="472757"/>
                </a:lnTo>
                <a:lnTo>
                  <a:pt x="427361" y="475242"/>
                </a:lnTo>
                <a:lnTo>
                  <a:pt x="417415" y="464245"/>
                </a:lnTo>
                <a:close/>
                <a:moveTo>
                  <a:pt x="437563" y="481007"/>
                </a:moveTo>
                <a:lnTo>
                  <a:pt x="447509" y="492004"/>
                </a:lnTo>
                <a:lnTo>
                  <a:pt x="444757" y="494490"/>
                </a:lnTo>
                <a:lnTo>
                  <a:pt x="434817" y="483493"/>
                </a:lnTo>
                <a:close/>
                <a:moveTo>
                  <a:pt x="443551" y="449312"/>
                </a:moveTo>
                <a:lnTo>
                  <a:pt x="454781" y="502818"/>
                </a:lnTo>
                <a:lnTo>
                  <a:pt x="402682" y="486256"/>
                </a:lnTo>
                <a:cubicBezTo>
                  <a:pt x="401709" y="485950"/>
                  <a:pt x="401170" y="484905"/>
                  <a:pt x="401481" y="483932"/>
                </a:cubicBezTo>
                <a:cubicBezTo>
                  <a:pt x="401787" y="482953"/>
                  <a:pt x="402832" y="482414"/>
                  <a:pt x="403805" y="482725"/>
                </a:cubicBezTo>
                <a:lnTo>
                  <a:pt x="452880" y="498320"/>
                </a:lnTo>
                <a:lnTo>
                  <a:pt x="450506" y="500466"/>
                </a:lnTo>
                <a:lnTo>
                  <a:pt x="439926" y="450074"/>
                </a:lnTo>
                <a:cubicBezTo>
                  <a:pt x="439715" y="449073"/>
                  <a:pt x="440354" y="448094"/>
                  <a:pt x="441360" y="447883"/>
                </a:cubicBezTo>
                <a:cubicBezTo>
                  <a:pt x="442361" y="447672"/>
                  <a:pt x="443340" y="448311"/>
                  <a:pt x="443551" y="449312"/>
                </a:cubicBezTo>
                <a:close/>
              </a:path>
            </a:pathLst>
          </a:custGeom>
          <a:solidFill>
            <a:srgbClr val="000000"/>
          </a:solidFill>
          <a:ln w="5560"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755379C4-D0C4-4FBC-8860-60FC73B597BF}"/>
              </a:ext>
            </a:extLst>
          </p:cNvPr>
          <p:cNvSpPr/>
          <p:nvPr/>
        </p:nvSpPr>
        <p:spPr>
          <a:xfrm rot="10800000" flipV="1">
            <a:off x="6325089" y="4974233"/>
            <a:ext cx="707" cy="258344"/>
          </a:xfrm>
          <a:custGeom>
            <a:avLst/>
            <a:gdLst>
              <a:gd name="connsiteX0" fmla="*/ 27 w 707"/>
              <a:gd name="connsiteY0" fmla="*/ 422 h 258344"/>
              <a:gd name="connsiteX1" fmla="*/ 735 w 707"/>
              <a:gd name="connsiteY1" fmla="*/ 258766 h 258344"/>
            </a:gdLst>
            <a:ahLst/>
            <a:cxnLst>
              <a:cxn ang="0">
                <a:pos x="connsiteX0" y="connsiteY0"/>
              </a:cxn>
              <a:cxn ang="0">
                <a:pos x="connsiteX1" y="connsiteY1"/>
              </a:cxn>
            </a:cxnLst>
            <a:rect l="l" t="t" r="r" b="b"/>
            <a:pathLst>
              <a:path w="707" h="258344">
                <a:moveTo>
                  <a:pt x="27" y="422"/>
                </a:moveTo>
                <a:lnTo>
                  <a:pt x="735" y="258766"/>
                </a:lnTo>
              </a:path>
            </a:pathLst>
          </a:custGeom>
          <a:noFill/>
          <a:ln w="3706" cap="flat">
            <a:solidFill>
              <a:srgbClr val="3B3838"/>
            </a:solidFill>
            <a:prstDash val="dash"/>
            <a:miter/>
          </a:ln>
        </p:spPr>
        <p:txBody>
          <a:bodyPr rtlCol="0" anchor="ctr"/>
          <a:lstStyle/>
          <a:p>
            <a:endParaRPr lang="en-US" dirty="0"/>
          </a:p>
        </p:txBody>
      </p:sp>
      <p:sp>
        <p:nvSpPr>
          <p:cNvPr id="55" name="TextBox 54">
            <a:extLst>
              <a:ext uri="{FF2B5EF4-FFF2-40B4-BE49-F238E27FC236}">
                <a16:creationId xmlns:a16="http://schemas.microsoft.com/office/drawing/2014/main" id="{F2DA4BC2-BF3C-429A-94F9-2A83A33E0651}"/>
              </a:ext>
            </a:extLst>
          </p:cNvPr>
          <p:cNvSpPr txBox="1"/>
          <p:nvPr/>
        </p:nvSpPr>
        <p:spPr>
          <a:xfrm>
            <a:off x="6656084" y="2712991"/>
            <a:ext cx="649891" cy="241550"/>
          </a:xfrm>
          <a:prstGeom prst="rect">
            <a:avLst/>
          </a:prstGeom>
          <a:noFill/>
        </p:spPr>
        <p:txBody>
          <a:bodyPr wrap="none" rtlCol="0">
            <a:spAutoFit/>
          </a:bodyPr>
          <a:lstStyle/>
          <a:p>
            <a:pPr algn="l"/>
            <a:r>
              <a:rPr lang="en-US" sz="1051" spc="0" baseline="0" dirty="0">
                <a:solidFill>
                  <a:srgbClr val="000000"/>
                </a:solidFill>
                <a:latin typeface="Arial"/>
                <a:cs typeface="Arial"/>
                <a:sym typeface="Arial"/>
                <a:rtl val="0"/>
              </a:rPr>
              <a:t>Hadoop</a:t>
            </a:r>
          </a:p>
        </p:txBody>
      </p:sp>
      <p:sp>
        <p:nvSpPr>
          <p:cNvPr id="56" name="TextBox 55">
            <a:extLst>
              <a:ext uri="{FF2B5EF4-FFF2-40B4-BE49-F238E27FC236}">
                <a16:creationId xmlns:a16="http://schemas.microsoft.com/office/drawing/2014/main" id="{4CC456E2-C170-400A-9822-D63F2288BAC0}"/>
              </a:ext>
            </a:extLst>
          </p:cNvPr>
          <p:cNvSpPr txBox="1"/>
          <p:nvPr/>
        </p:nvSpPr>
        <p:spPr>
          <a:xfrm>
            <a:off x="7160160" y="2712991"/>
            <a:ext cx="610973" cy="241550"/>
          </a:xfrm>
          <a:prstGeom prst="rect">
            <a:avLst/>
          </a:prstGeom>
          <a:noFill/>
        </p:spPr>
        <p:txBody>
          <a:bodyPr wrap="none" rtlCol="0">
            <a:spAutoFit/>
          </a:bodyPr>
          <a:lstStyle/>
          <a:p>
            <a:pPr algn="l"/>
            <a:r>
              <a:rPr lang="en-US" sz="1051" spc="0" baseline="0" dirty="0">
                <a:solidFill>
                  <a:srgbClr val="000000"/>
                </a:solidFill>
                <a:latin typeface="Arial"/>
                <a:cs typeface="Arial"/>
                <a:sym typeface="Arial"/>
                <a:rtl val="0"/>
              </a:rPr>
              <a:t>Cluster</a:t>
            </a:r>
          </a:p>
        </p:txBody>
      </p:sp>
      <p:sp>
        <p:nvSpPr>
          <p:cNvPr id="57" name="Freeform: Shape 56">
            <a:extLst>
              <a:ext uri="{FF2B5EF4-FFF2-40B4-BE49-F238E27FC236}">
                <a16:creationId xmlns:a16="http://schemas.microsoft.com/office/drawing/2014/main" id="{9AE24C9A-E159-4ED2-A356-C2B29065AF9D}"/>
              </a:ext>
            </a:extLst>
          </p:cNvPr>
          <p:cNvSpPr/>
          <p:nvPr/>
        </p:nvSpPr>
        <p:spPr>
          <a:xfrm>
            <a:off x="6219457" y="4023532"/>
            <a:ext cx="2012595" cy="177908"/>
          </a:xfrm>
          <a:custGeom>
            <a:avLst/>
            <a:gdLst>
              <a:gd name="connsiteX0" fmla="*/ -143 w 2012595"/>
              <a:gd name="connsiteY0" fmla="*/ -164 h 177908"/>
              <a:gd name="connsiteX1" fmla="*/ 2012453 w 2012595"/>
              <a:gd name="connsiteY1" fmla="*/ -164 h 177908"/>
              <a:gd name="connsiteX2" fmla="*/ 2012453 w 2012595"/>
              <a:gd name="connsiteY2" fmla="*/ 177745 h 177908"/>
              <a:gd name="connsiteX3" fmla="*/ -143 w 2012595"/>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2012595" h="177908">
                <a:moveTo>
                  <a:pt x="-143" y="-164"/>
                </a:moveTo>
                <a:lnTo>
                  <a:pt x="2012453" y="-164"/>
                </a:lnTo>
                <a:lnTo>
                  <a:pt x="2012453" y="177745"/>
                </a:lnTo>
                <a:lnTo>
                  <a:pt x="-143" y="177745"/>
                </a:lnTo>
                <a:close/>
              </a:path>
            </a:pathLst>
          </a:custGeom>
          <a:noFill/>
          <a:ln w="7413" cap="flat">
            <a:solidFill>
              <a:srgbClr val="000000"/>
            </a:solidFill>
            <a:prstDash val="solid"/>
            <a:miter/>
          </a:ln>
        </p:spPr>
        <p:txBody>
          <a:bodyPr rtlCol="0" anchor="ctr"/>
          <a:lstStyle/>
          <a:p>
            <a:endParaRPr lang="en-US" dirty="0"/>
          </a:p>
        </p:txBody>
      </p:sp>
      <p:sp>
        <p:nvSpPr>
          <p:cNvPr id="58" name="TextBox 57">
            <a:extLst>
              <a:ext uri="{FF2B5EF4-FFF2-40B4-BE49-F238E27FC236}">
                <a16:creationId xmlns:a16="http://schemas.microsoft.com/office/drawing/2014/main" id="{38BF2EB5-3917-436E-B256-911F61B4A6E3}"/>
              </a:ext>
            </a:extLst>
          </p:cNvPr>
          <p:cNvSpPr txBox="1"/>
          <p:nvPr/>
        </p:nvSpPr>
        <p:spPr>
          <a:xfrm>
            <a:off x="6951674" y="3991711"/>
            <a:ext cx="544257" cy="241550"/>
          </a:xfrm>
          <a:prstGeom prst="rect">
            <a:avLst/>
          </a:prstGeom>
          <a:noFill/>
        </p:spPr>
        <p:txBody>
          <a:bodyPr wrap="none" rtlCol="0">
            <a:spAutoFit/>
          </a:bodyPr>
          <a:lstStyle/>
          <a:p>
            <a:pPr algn="l"/>
            <a:r>
              <a:rPr lang="en-US" sz="1051" spc="0" baseline="0" dirty="0">
                <a:solidFill>
                  <a:srgbClr val="000000"/>
                </a:solidFill>
                <a:latin typeface="Arial"/>
                <a:cs typeface="Arial"/>
                <a:sym typeface="Arial"/>
                <a:rtl val="0"/>
              </a:rPr>
              <a:t>HDFS</a:t>
            </a:r>
          </a:p>
        </p:txBody>
      </p:sp>
      <p:sp>
        <p:nvSpPr>
          <p:cNvPr id="59" name="Freeform: Shape 58">
            <a:extLst>
              <a:ext uri="{FF2B5EF4-FFF2-40B4-BE49-F238E27FC236}">
                <a16:creationId xmlns:a16="http://schemas.microsoft.com/office/drawing/2014/main" id="{3DB2D3CB-07C8-43A3-AD74-D2073F1BFDE1}"/>
              </a:ext>
            </a:extLst>
          </p:cNvPr>
          <p:cNvSpPr/>
          <p:nvPr/>
        </p:nvSpPr>
        <p:spPr>
          <a:xfrm>
            <a:off x="6219457" y="3756669"/>
            <a:ext cx="2012595" cy="177908"/>
          </a:xfrm>
          <a:custGeom>
            <a:avLst/>
            <a:gdLst>
              <a:gd name="connsiteX0" fmla="*/ -143 w 2012595"/>
              <a:gd name="connsiteY0" fmla="*/ -164 h 177908"/>
              <a:gd name="connsiteX1" fmla="*/ 2012453 w 2012595"/>
              <a:gd name="connsiteY1" fmla="*/ -164 h 177908"/>
              <a:gd name="connsiteX2" fmla="*/ 2012453 w 2012595"/>
              <a:gd name="connsiteY2" fmla="*/ 177745 h 177908"/>
              <a:gd name="connsiteX3" fmla="*/ -143 w 2012595"/>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2012595" h="177908">
                <a:moveTo>
                  <a:pt x="-143" y="-164"/>
                </a:moveTo>
                <a:lnTo>
                  <a:pt x="2012453" y="-164"/>
                </a:lnTo>
                <a:lnTo>
                  <a:pt x="2012453" y="177745"/>
                </a:lnTo>
                <a:lnTo>
                  <a:pt x="-143" y="177745"/>
                </a:lnTo>
                <a:close/>
              </a:path>
            </a:pathLst>
          </a:custGeom>
          <a:noFill/>
          <a:ln w="7413" cap="flat">
            <a:solidFill>
              <a:srgbClr val="000000"/>
            </a:solidFill>
            <a:prstDash val="solid"/>
            <a:miter/>
          </a:ln>
        </p:spPr>
        <p:txBody>
          <a:bodyPr rtlCol="0" anchor="ctr"/>
          <a:lstStyle/>
          <a:p>
            <a:endParaRPr lang="en-US" dirty="0"/>
          </a:p>
        </p:txBody>
      </p:sp>
      <p:sp>
        <p:nvSpPr>
          <p:cNvPr id="60" name="TextBox 59">
            <a:extLst>
              <a:ext uri="{FF2B5EF4-FFF2-40B4-BE49-F238E27FC236}">
                <a16:creationId xmlns:a16="http://schemas.microsoft.com/office/drawing/2014/main" id="{7E250AA4-5360-445C-A3E8-5B0F3FA12CC7}"/>
              </a:ext>
            </a:extLst>
          </p:cNvPr>
          <p:cNvSpPr txBox="1"/>
          <p:nvPr/>
        </p:nvSpPr>
        <p:spPr>
          <a:xfrm>
            <a:off x="6933138" y="3724848"/>
            <a:ext cx="577615" cy="241550"/>
          </a:xfrm>
          <a:prstGeom prst="rect">
            <a:avLst/>
          </a:prstGeom>
          <a:noFill/>
        </p:spPr>
        <p:txBody>
          <a:bodyPr wrap="none" rtlCol="0">
            <a:spAutoFit/>
          </a:bodyPr>
          <a:lstStyle/>
          <a:p>
            <a:pPr algn="l"/>
            <a:r>
              <a:rPr lang="en-US" sz="1051" spc="0" baseline="0" dirty="0">
                <a:solidFill>
                  <a:srgbClr val="000000"/>
                </a:solidFill>
                <a:latin typeface="Arial"/>
                <a:cs typeface="Arial"/>
                <a:sym typeface="Arial"/>
                <a:rtl val="0"/>
              </a:rPr>
              <a:t>HBase</a:t>
            </a:r>
          </a:p>
        </p:txBody>
      </p:sp>
      <p:sp>
        <p:nvSpPr>
          <p:cNvPr id="61" name="Freeform: Shape 60">
            <a:extLst>
              <a:ext uri="{FF2B5EF4-FFF2-40B4-BE49-F238E27FC236}">
                <a16:creationId xmlns:a16="http://schemas.microsoft.com/office/drawing/2014/main" id="{2D096DBC-A7D1-495A-A9A2-760256E3C270}"/>
              </a:ext>
            </a:extLst>
          </p:cNvPr>
          <p:cNvSpPr/>
          <p:nvPr/>
        </p:nvSpPr>
        <p:spPr>
          <a:xfrm>
            <a:off x="6219457" y="3489805"/>
            <a:ext cx="583763" cy="177908"/>
          </a:xfrm>
          <a:custGeom>
            <a:avLst/>
            <a:gdLst>
              <a:gd name="connsiteX0" fmla="*/ -143 w 583763"/>
              <a:gd name="connsiteY0" fmla="*/ -164 h 177908"/>
              <a:gd name="connsiteX1" fmla="*/ 583621 w 583763"/>
              <a:gd name="connsiteY1" fmla="*/ -164 h 177908"/>
              <a:gd name="connsiteX2" fmla="*/ 583621 w 583763"/>
              <a:gd name="connsiteY2" fmla="*/ 177745 h 177908"/>
              <a:gd name="connsiteX3" fmla="*/ -143 w 583763"/>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583763" h="177908">
                <a:moveTo>
                  <a:pt x="-143" y="-164"/>
                </a:moveTo>
                <a:lnTo>
                  <a:pt x="583621" y="-164"/>
                </a:lnTo>
                <a:lnTo>
                  <a:pt x="583621" y="177745"/>
                </a:lnTo>
                <a:lnTo>
                  <a:pt x="-143" y="177745"/>
                </a:lnTo>
                <a:close/>
              </a:path>
            </a:pathLst>
          </a:custGeom>
          <a:noFill/>
          <a:ln w="7413" cap="flat">
            <a:solidFill>
              <a:srgbClr val="000000"/>
            </a:solidFill>
            <a:prstDash val="solid"/>
            <a:miter/>
          </a:ln>
        </p:spPr>
        <p:txBody>
          <a:bodyPr rtlCol="0" anchor="ctr"/>
          <a:lstStyle/>
          <a:p>
            <a:endParaRPr lang="en-US" dirty="0"/>
          </a:p>
        </p:txBody>
      </p:sp>
      <p:sp>
        <p:nvSpPr>
          <p:cNvPr id="62" name="TextBox 61">
            <a:extLst>
              <a:ext uri="{FF2B5EF4-FFF2-40B4-BE49-F238E27FC236}">
                <a16:creationId xmlns:a16="http://schemas.microsoft.com/office/drawing/2014/main" id="{A8C9F881-8F7E-41AA-B93A-7A3D98B11B21}"/>
              </a:ext>
            </a:extLst>
          </p:cNvPr>
          <p:cNvSpPr txBox="1"/>
          <p:nvPr/>
        </p:nvSpPr>
        <p:spPr>
          <a:xfrm>
            <a:off x="6207119" y="3457984"/>
            <a:ext cx="599854" cy="241550"/>
          </a:xfrm>
          <a:prstGeom prst="rect">
            <a:avLst/>
          </a:prstGeom>
          <a:noFill/>
        </p:spPr>
        <p:txBody>
          <a:bodyPr wrap="none" rtlCol="0">
            <a:spAutoFit/>
          </a:bodyPr>
          <a:lstStyle/>
          <a:p>
            <a:pPr algn="l"/>
            <a:r>
              <a:rPr lang="en-US" sz="1051" spc="0" baseline="0" dirty="0">
                <a:solidFill>
                  <a:srgbClr val="000000"/>
                </a:solidFill>
                <a:latin typeface="Arial"/>
                <a:cs typeface="Arial"/>
                <a:sym typeface="Arial"/>
                <a:rtl val="0"/>
              </a:rPr>
              <a:t>Docker</a:t>
            </a:r>
          </a:p>
        </p:txBody>
      </p:sp>
      <p:sp>
        <p:nvSpPr>
          <p:cNvPr id="63" name="Freeform: Shape 62">
            <a:extLst>
              <a:ext uri="{FF2B5EF4-FFF2-40B4-BE49-F238E27FC236}">
                <a16:creationId xmlns:a16="http://schemas.microsoft.com/office/drawing/2014/main" id="{A7B09428-9E39-4067-A810-65D6BDDE7607}"/>
              </a:ext>
            </a:extLst>
          </p:cNvPr>
          <p:cNvSpPr/>
          <p:nvPr/>
        </p:nvSpPr>
        <p:spPr>
          <a:xfrm>
            <a:off x="6219457" y="3256300"/>
            <a:ext cx="583763" cy="177908"/>
          </a:xfrm>
          <a:custGeom>
            <a:avLst/>
            <a:gdLst>
              <a:gd name="connsiteX0" fmla="*/ -143 w 583763"/>
              <a:gd name="connsiteY0" fmla="*/ -164 h 177908"/>
              <a:gd name="connsiteX1" fmla="*/ 583621 w 583763"/>
              <a:gd name="connsiteY1" fmla="*/ -164 h 177908"/>
              <a:gd name="connsiteX2" fmla="*/ 583621 w 583763"/>
              <a:gd name="connsiteY2" fmla="*/ 177745 h 177908"/>
              <a:gd name="connsiteX3" fmla="*/ -143 w 583763"/>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583763" h="177908">
                <a:moveTo>
                  <a:pt x="-143" y="-164"/>
                </a:moveTo>
                <a:lnTo>
                  <a:pt x="583621" y="-164"/>
                </a:lnTo>
                <a:lnTo>
                  <a:pt x="583621" y="177745"/>
                </a:lnTo>
                <a:lnTo>
                  <a:pt x="-143" y="177745"/>
                </a:lnTo>
                <a:close/>
              </a:path>
            </a:pathLst>
          </a:custGeom>
          <a:noFill/>
          <a:ln w="7413" cap="flat">
            <a:solidFill>
              <a:srgbClr val="000000"/>
            </a:solidFill>
            <a:prstDash val="solid"/>
            <a:miter/>
          </a:ln>
        </p:spPr>
        <p:txBody>
          <a:bodyPr rtlCol="0" anchor="ctr"/>
          <a:lstStyle/>
          <a:p>
            <a:endParaRPr lang="en-US" dirty="0"/>
          </a:p>
        </p:txBody>
      </p:sp>
      <p:sp>
        <p:nvSpPr>
          <p:cNvPr id="64" name="TextBox 63">
            <a:extLst>
              <a:ext uri="{FF2B5EF4-FFF2-40B4-BE49-F238E27FC236}">
                <a16:creationId xmlns:a16="http://schemas.microsoft.com/office/drawing/2014/main" id="{77742B61-9B31-466A-BF4B-137CF3B79669}"/>
              </a:ext>
            </a:extLst>
          </p:cNvPr>
          <p:cNvSpPr txBox="1"/>
          <p:nvPr/>
        </p:nvSpPr>
        <p:spPr>
          <a:xfrm>
            <a:off x="6210828" y="3218919"/>
            <a:ext cx="605413" cy="241550"/>
          </a:xfrm>
          <a:prstGeom prst="rect">
            <a:avLst/>
          </a:prstGeom>
          <a:noFill/>
        </p:spPr>
        <p:txBody>
          <a:bodyPr wrap="none" rtlCol="0">
            <a:spAutoFit/>
          </a:bodyPr>
          <a:lstStyle/>
          <a:p>
            <a:pPr algn="l"/>
            <a:r>
              <a:rPr lang="en-US" sz="1051" spc="0" baseline="0" dirty="0">
                <a:solidFill>
                  <a:srgbClr val="000000"/>
                </a:solidFill>
                <a:latin typeface="Arial"/>
                <a:cs typeface="Arial"/>
                <a:sym typeface="Arial"/>
                <a:rtl val="0"/>
              </a:rPr>
              <a:t>Python</a:t>
            </a:r>
          </a:p>
        </p:txBody>
      </p:sp>
      <p:sp>
        <p:nvSpPr>
          <p:cNvPr id="65" name="Freeform: Shape 64">
            <a:extLst>
              <a:ext uri="{FF2B5EF4-FFF2-40B4-BE49-F238E27FC236}">
                <a16:creationId xmlns:a16="http://schemas.microsoft.com/office/drawing/2014/main" id="{F17CB966-4D0B-4E5D-8321-524C835A6E50}"/>
              </a:ext>
            </a:extLst>
          </p:cNvPr>
          <p:cNvSpPr/>
          <p:nvPr/>
        </p:nvSpPr>
        <p:spPr>
          <a:xfrm>
            <a:off x="6892175" y="3489805"/>
            <a:ext cx="1339877" cy="177908"/>
          </a:xfrm>
          <a:custGeom>
            <a:avLst/>
            <a:gdLst>
              <a:gd name="connsiteX0" fmla="*/ -143 w 1339877"/>
              <a:gd name="connsiteY0" fmla="*/ -164 h 177908"/>
              <a:gd name="connsiteX1" fmla="*/ 1339734 w 1339877"/>
              <a:gd name="connsiteY1" fmla="*/ -164 h 177908"/>
              <a:gd name="connsiteX2" fmla="*/ 1339734 w 1339877"/>
              <a:gd name="connsiteY2" fmla="*/ 177745 h 177908"/>
              <a:gd name="connsiteX3" fmla="*/ -143 w 1339877"/>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1339877" h="177908">
                <a:moveTo>
                  <a:pt x="-143" y="-164"/>
                </a:moveTo>
                <a:lnTo>
                  <a:pt x="1339734" y="-164"/>
                </a:lnTo>
                <a:lnTo>
                  <a:pt x="1339734" y="177745"/>
                </a:lnTo>
                <a:lnTo>
                  <a:pt x="-143" y="177745"/>
                </a:lnTo>
                <a:close/>
              </a:path>
            </a:pathLst>
          </a:custGeom>
          <a:solidFill>
            <a:srgbClr val="FFC000"/>
          </a:solidFill>
          <a:ln w="7413" cap="flat">
            <a:solidFill>
              <a:srgbClr val="000000"/>
            </a:solidFill>
            <a:prstDash val="solid"/>
            <a:miter/>
          </a:ln>
        </p:spPr>
        <p:txBody>
          <a:bodyPr rtlCol="0" anchor="ctr"/>
          <a:lstStyle/>
          <a:p>
            <a:endParaRPr lang="en-US" dirty="0"/>
          </a:p>
        </p:txBody>
      </p:sp>
      <p:sp>
        <p:nvSpPr>
          <p:cNvPr id="66" name="TextBox 65">
            <a:extLst>
              <a:ext uri="{FF2B5EF4-FFF2-40B4-BE49-F238E27FC236}">
                <a16:creationId xmlns:a16="http://schemas.microsoft.com/office/drawing/2014/main" id="{423E3ED8-8230-4E4E-97E2-E6B2AA429492}"/>
              </a:ext>
            </a:extLst>
          </p:cNvPr>
          <p:cNvSpPr txBox="1"/>
          <p:nvPr/>
        </p:nvSpPr>
        <p:spPr>
          <a:xfrm>
            <a:off x="7295400" y="3457984"/>
            <a:ext cx="533138" cy="241550"/>
          </a:xfrm>
          <a:prstGeom prst="rect">
            <a:avLst/>
          </a:prstGeom>
          <a:noFill/>
        </p:spPr>
        <p:txBody>
          <a:bodyPr wrap="none" rtlCol="0">
            <a:spAutoFit/>
          </a:bodyPr>
          <a:lstStyle/>
          <a:p>
            <a:pPr algn="l"/>
            <a:r>
              <a:rPr lang="en-US" sz="1051" spc="0" baseline="0" dirty="0">
                <a:solidFill>
                  <a:srgbClr val="000000"/>
                </a:solidFill>
                <a:latin typeface="Arial"/>
                <a:cs typeface="Arial"/>
                <a:sym typeface="Arial"/>
                <a:rtl val="0"/>
              </a:rPr>
              <a:t>Spark</a:t>
            </a:r>
          </a:p>
        </p:txBody>
      </p:sp>
      <p:sp>
        <p:nvSpPr>
          <p:cNvPr id="67" name="Freeform: Shape 66">
            <a:extLst>
              <a:ext uri="{FF2B5EF4-FFF2-40B4-BE49-F238E27FC236}">
                <a16:creationId xmlns:a16="http://schemas.microsoft.com/office/drawing/2014/main" id="{A1B1DD99-EEC3-4D9D-9D8E-F8DE7E9A14D2}"/>
              </a:ext>
            </a:extLst>
          </p:cNvPr>
          <p:cNvSpPr/>
          <p:nvPr/>
        </p:nvSpPr>
        <p:spPr>
          <a:xfrm>
            <a:off x="6219457" y="3022794"/>
            <a:ext cx="2012595" cy="177908"/>
          </a:xfrm>
          <a:custGeom>
            <a:avLst/>
            <a:gdLst>
              <a:gd name="connsiteX0" fmla="*/ -143 w 2012595"/>
              <a:gd name="connsiteY0" fmla="*/ -164 h 177908"/>
              <a:gd name="connsiteX1" fmla="*/ 2012453 w 2012595"/>
              <a:gd name="connsiteY1" fmla="*/ -164 h 177908"/>
              <a:gd name="connsiteX2" fmla="*/ 2012453 w 2012595"/>
              <a:gd name="connsiteY2" fmla="*/ 177745 h 177908"/>
              <a:gd name="connsiteX3" fmla="*/ -143 w 2012595"/>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2012595" h="177908">
                <a:moveTo>
                  <a:pt x="-143" y="-164"/>
                </a:moveTo>
                <a:lnTo>
                  <a:pt x="2012453" y="-164"/>
                </a:lnTo>
                <a:lnTo>
                  <a:pt x="2012453" y="177745"/>
                </a:lnTo>
                <a:lnTo>
                  <a:pt x="-143" y="177745"/>
                </a:lnTo>
                <a:close/>
              </a:path>
            </a:pathLst>
          </a:custGeom>
          <a:solidFill>
            <a:srgbClr val="FFC000"/>
          </a:solidFill>
          <a:ln w="7413" cap="flat">
            <a:solidFill>
              <a:srgbClr val="000000"/>
            </a:solidFill>
            <a:prstDash val="solid"/>
            <a:miter/>
          </a:ln>
        </p:spPr>
        <p:txBody>
          <a:bodyPr rtlCol="0" anchor="ctr"/>
          <a:lstStyle/>
          <a:p>
            <a:endParaRPr lang="en-US" dirty="0"/>
          </a:p>
        </p:txBody>
      </p:sp>
      <p:sp>
        <p:nvSpPr>
          <p:cNvPr id="68" name="TextBox 67">
            <a:extLst>
              <a:ext uri="{FF2B5EF4-FFF2-40B4-BE49-F238E27FC236}">
                <a16:creationId xmlns:a16="http://schemas.microsoft.com/office/drawing/2014/main" id="{F15AAC49-EC40-46AB-B561-96B6879142F9}"/>
              </a:ext>
            </a:extLst>
          </p:cNvPr>
          <p:cNvSpPr txBox="1"/>
          <p:nvPr/>
        </p:nvSpPr>
        <p:spPr>
          <a:xfrm>
            <a:off x="6959085" y="2990973"/>
            <a:ext cx="527578" cy="241550"/>
          </a:xfrm>
          <a:prstGeom prst="rect">
            <a:avLst/>
          </a:prstGeom>
          <a:noFill/>
        </p:spPr>
        <p:txBody>
          <a:bodyPr wrap="none" rtlCol="0">
            <a:spAutoFit/>
          </a:bodyPr>
          <a:lstStyle/>
          <a:p>
            <a:pPr algn="l"/>
            <a:r>
              <a:rPr lang="en-US" sz="1051" spc="0" baseline="0" dirty="0">
                <a:solidFill>
                  <a:srgbClr val="000000"/>
                </a:solidFill>
                <a:latin typeface="Arial"/>
                <a:cs typeface="Arial"/>
                <a:sym typeface="Arial"/>
                <a:rtl val="0"/>
              </a:rPr>
              <a:t>Oozie</a:t>
            </a:r>
          </a:p>
        </p:txBody>
      </p:sp>
      <p:grpSp>
        <p:nvGrpSpPr>
          <p:cNvPr id="69" name="Segnaposto contenuto 5">
            <a:extLst>
              <a:ext uri="{FF2B5EF4-FFF2-40B4-BE49-F238E27FC236}">
                <a16:creationId xmlns:a16="http://schemas.microsoft.com/office/drawing/2014/main" id="{C181EA0C-95BF-450E-9AE3-E37E361B144A}"/>
              </a:ext>
            </a:extLst>
          </p:cNvPr>
          <p:cNvGrpSpPr/>
          <p:nvPr/>
        </p:nvGrpSpPr>
        <p:grpSpPr>
          <a:xfrm>
            <a:off x="6236692" y="4354332"/>
            <a:ext cx="176797" cy="294667"/>
            <a:chOff x="6236692" y="4354332"/>
            <a:chExt cx="176797" cy="294667"/>
          </a:xfrm>
          <a:solidFill>
            <a:srgbClr val="3B3838"/>
          </a:solidFill>
        </p:grpSpPr>
        <p:sp>
          <p:nvSpPr>
            <p:cNvPr id="70" name="Freeform: Shape 69">
              <a:extLst>
                <a:ext uri="{FF2B5EF4-FFF2-40B4-BE49-F238E27FC236}">
                  <a16:creationId xmlns:a16="http://schemas.microsoft.com/office/drawing/2014/main" id="{4262274D-9F88-447E-8CBF-DEDF7AB29A64}"/>
                </a:ext>
              </a:extLst>
            </p:cNvPr>
            <p:cNvSpPr/>
            <p:nvPr/>
          </p:nvSpPr>
          <p:spPr>
            <a:xfrm>
              <a:off x="6236692"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71" name="Freeform: Shape 70">
              <a:extLst>
                <a:ext uri="{FF2B5EF4-FFF2-40B4-BE49-F238E27FC236}">
                  <a16:creationId xmlns:a16="http://schemas.microsoft.com/office/drawing/2014/main" id="{4FE7713A-6429-4F57-8061-AD7A35692C11}"/>
                </a:ext>
              </a:extLst>
            </p:cNvPr>
            <p:cNvSpPr/>
            <p:nvPr/>
          </p:nvSpPr>
          <p:spPr>
            <a:xfrm>
              <a:off x="6368278"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dirty="0"/>
            </a:p>
          </p:txBody>
        </p:sp>
      </p:grpSp>
      <p:grpSp>
        <p:nvGrpSpPr>
          <p:cNvPr id="72" name="Segnaposto contenuto 5">
            <a:extLst>
              <a:ext uri="{FF2B5EF4-FFF2-40B4-BE49-F238E27FC236}">
                <a16:creationId xmlns:a16="http://schemas.microsoft.com/office/drawing/2014/main" id="{C181EA0C-95BF-450E-9AE3-E37E361B144A}"/>
              </a:ext>
            </a:extLst>
          </p:cNvPr>
          <p:cNvGrpSpPr/>
          <p:nvPr/>
        </p:nvGrpSpPr>
        <p:grpSpPr>
          <a:xfrm>
            <a:off x="6464637" y="4354332"/>
            <a:ext cx="176797" cy="294667"/>
            <a:chOff x="6464637" y="4354332"/>
            <a:chExt cx="176797" cy="294667"/>
          </a:xfrm>
          <a:solidFill>
            <a:srgbClr val="3B3838"/>
          </a:solidFill>
        </p:grpSpPr>
        <p:sp>
          <p:nvSpPr>
            <p:cNvPr id="73" name="Freeform: Shape 72">
              <a:extLst>
                <a:ext uri="{FF2B5EF4-FFF2-40B4-BE49-F238E27FC236}">
                  <a16:creationId xmlns:a16="http://schemas.microsoft.com/office/drawing/2014/main" id="{0C4DDDAD-41C3-48A2-97DB-718AFED5AE44}"/>
                </a:ext>
              </a:extLst>
            </p:cNvPr>
            <p:cNvSpPr/>
            <p:nvPr/>
          </p:nvSpPr>
          <p:spPr>
            <a:xfrm>
              <a:off x="6464637"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74" name="Freeform: Shape 73">
              <a:extLst>
                <a:ext uri="{FF2B5EF4-FFF2-40B4-BE49-F238E27FC236}">
                  <a16:creationId xmlns:a16="http://schemas.microsoft.com/office/drawing/2014/main" id="{7B384B9D-6ADE-43D8-8598-AAD3DE6563B4}"/>
                </a:ext>
              </a:extLst>
            </p:cNvPr>
            <p:cNvSpPr/>
            <p:nvPr/>
          </p:nvSpPr>
          <p:spPr>
            <a:xfrm>
              <a:off x="6596223"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dirty="0"/>
            </a:p>
          </p:txBody>
        </p:sp>
      </p:grpSp>
      <p:grpSp>
        <p:nvGrpSpPr>
          <p:cNvPr id="75" name="Segnaposto contenuto 5">
            <a:extLst>
              <a:ext uri="{FF2B5EF4-FFF2-40B4-BE49-F238E27FC236}">
                <a16:creationId xmlns:a16="http://schemas.microsoft.com/office/drawing/2014/main" id="{C181EA0C-95BF-450E-9AE3-E37E361B144A}"/>
              </a:ext>
            </a:extLst>
          </p:cNvPr>
          <p:cNvGrpSpPr/>
          <p:nvPr/>
        </p:nvGrpSpPr>
        <p:grpSpPr>
          <a:xfrm>
            <a:off x="6692583" y="4354332"/>
            <a:ext cx="176797" cy="294667"/>
            <a:chOff x="6692583" y="4354332"/>
            <a:chExt cx="176797" cy="294667"/>
          </a:xfrm>
          <a:solidFill>
            <a:srgbClr val="3B3838"/>
          </a:solidFill>
        </p:grpSpPr>
        <p:sp>
          <p:nvSpPr>
            <p:cNvPr id="76" name="Freeform: Shape 75">
              <a:extLst>
                <a:ext uri="{FF2B5EF4-FFF2-40B4-BE49-F238E27FC236}">
                  <a16:creationId xmlns:a16="http://schemas.microsoft.com/office/drawing/2014/main" id="{1199DBB5-8D04-48BC-9A7A-363A04E0887D}"/>
                </a:ext>
              </a:extLst>
            </p:cNvPr>
            <p:cNvSpPr/>
            <p:nvPr/>
          </p:nvSpPr>
          <p:spPr>
            <a:xfrm>
              <a:off x="6692583"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77" name="Freeform: Shape 76">
              <a:extLst>
                <a:ext uri="{FF2B5EF4-FFF2-40B4-BE49-F238E27FC236}">
                  <a16:creationId xmlns:a16="http://schemas.microsoft.com/office/drawing/2014/main" id="{A8A74CF2-4D88-4D69-9DD4-72C9BAF09586}"/>
                </a:ext>
              </a:extLst>
            </p:cNvPr>
            <p:cNvSpPr/>
            <p:nvPr/>
          </p:nvSpPr>
          <p:spPr>
            <a:xfrm>
              <a:off x="6824169"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dirty="0"/>
            </a:p>
          </p:txBody>
        </p:sp>
      </p:grpSp>
      <p:grpSp>
        <p:nvGrpSpPr>
          <p:cNvPr id="78" name="Segnaposto contenuto 5">
            <a:extLst>
              <a:ext uri="{FF2B5EF4-FFF2-40B4-BE49-F238E27FC236}">
                <a16:creationId xmlns:a16="http://schemas.microsoft.com/office/drawing/2014/main" id="{C181EA0C-95BF-450E-9AE3-E37E361B144A}"/>
              </a:ext>
            </a:extLst>
          </p:cNvPr>
          <p:cNvGrpSpPr/>
          <p:nvPr/>
        </p:nvGrpSpPr>
        <p:grpSpPr>
          <a:xfrm>
            <a:off x="6920529" y="4354332"/>
            <a:ext cx="176797" cy="294667"/>
            <a:chOff x="6920529" y="4354332"/>
            <a:chExt cx="176797" cy="294667"/>
          </a:xfrm>
          <a:solidFill>
            <a:srgbClr val="3B3838"/>
          </a:solidFill>
        </p:grpSpPr>
        <p:sp>
          <p:nvSpPr>
            <p:cNvPr id="79" name="Freeform: Shape 78">
              <a:extLst>
                <a:ext uri="{FF2B5EF4-FFF2-40B4-BE49-F238E27FC236}">
                  <a16:creationId xmlns:a16="http://schemas.microsoft.com/office/drawing/2014/main" id="{ED2DB70E-91AF-4187-962F-3A82D1249631}"/>
                </a:ext>
              </a:extLst>
            </p:cNvPr>
            <p:cNvSpPr/>
            <p:nvPr/>
          </p:nvSpPr>
          <p:spPr>
            <a:xfrm>
              <a:off x="6920529"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80" name="Freeform: Shape 79">
              <a:extLst>
                <a:ext uri="{FF2B5EF4-FFF2-40B4-BE49-F238E27FC236}">
                  <a16:creationId xmlns:a16="http://schemas.microsoft.com/office/drawing/2014/main" id="{41FE6ABA-9DE2-43EE-9C48-D1266A899BC4}"/>
                </a:ext>
              </a:extLst>
            </p:cNvPr>
            <p:cNvSpPr/>
            <p:nvPr/>
          </p:nvSpPr>
          <p:spPr>
            <a:xfrm>
              <a:off x="7052115"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dirty="0"/>
            </a:p>
          </p:txBody>
        </p:sp>
      </p:grpSp>
      <p:grpSp>
        <p:nvGrpSpPr>
          <p:cNvPr id="81" name="Segnaposto contenuto 5">
            <a:extLst>
              <a:ext uri="{FF2B5EF4-FFF2-40B4-BE49-F238E27FC236}">
                <a16:creationId xmlns:a16="http://schemas.microsoft.com/office/drawing/2014/main" id="{C181EA0C-95BF-450E-9AE3-E37E361B144A}"/>
              </a:ext>
            </a:extLst>
          </p:cNvPr>
          <p:cNvGrpSpPr/>
          <p:nvPr/>
        </p:nvGrpSpPr>
        <p:grpSpPr>
          <a:xfrm>
            <a:off x="7148475" y="4354332"/>
            <a:ext cx="176797" cy="294667"/>
            <a:chOff x="7148475" y="4354332"/>
            <a:chExt cx="176797" cy="294667"/>
          </a:xfrm>
          <a:solidFill>
            <a:srgbClr val="3B3838"/>
          </a:solidFill>
        </p:grpSpPr>
        <p:sp>
          <p:nvSpPr>
            <p:cNvPr id="82" name="Freeform: Shape 81">
              <a:extLst>
                <a:ext uri="{FF2B5EF4-FFF2-40B4-BE49-F238E27FC236}">
                  <a16:creationId xmlns:a16="http://schemas.microsoft.com/office/drawing/2014/main" id="{24156157-BAA3-45C9-A907-86BA033B82C0}"/>
                </a:ext>
              </a:extLst>
            </p:cNvPr>
            <p:cNvSpPr/>
            <p:nvPr/>
          </p:nvSpPr>
          <p:spPr>
            <a:xfrm>
              <a:off x="7148475"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83" name="Freeform: Shape 82">
              <a:extLst>
                <a:ext uri="{FF2B5EF4-FFF2-40B4-BE49-F238E27FC236}">
                  <a16:creationId xmlns:a16="http://schemas.microsoft.com/office/drawing/2014/main" id="{09179D3D-5484-42BD-ABAA-703B3D4CAB77}"/>
                </a:ext>
              </a:extLst>
            </p:cNvPr>
            <p:cNvSpPr/>
            <p:nvPr/>
          </p:nvSpPr>
          <p:spPr>
            <a:xfrm>
              <a:off x="7280061"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dirty="0"/>
            </a:p>
          </p:txBody>
        </p:sp>
      </p:grpSp>
      <p:grpSp>
        <p:nvGrpSpPr>
          <p:cNvPr id="84" name="Segnaposto contenuto 5">
            <a:extLst>
              <a:ext uri="{FF2B5EF4-FFF2-40B4-BE49-F238E27FC236}">
                <a16:creationId xmlns:a16="http://schemas.microsoft.com/office/drawing/2014/main" id="{C181EA0C-95BF-450E-9AE3-E37E361B144A}"/>
              </a:ext>
            </a:extLst>
          </p:cNvPr>
          <p:cNvGrpSpPr/>
          <p:nvPr/>
        </p:nvGrpSpPr>
        <p:grpSpPr>
          <a:xfrm>
            <a:off x="7604367" y="4354332"/>
            <a:ext cx="176797" cy="294667"/>
            <a:chOff x="7604367" y="4354332"/>
            <a:chExt cx="176797" cy="294667"/>
          </a:xfrm>
          <a:solidFill>
            <a:srgbClr val="3B3838"/>
          </a:solidFill>
        </p:grpSpPr>
        <p:sp>
          <p:nvSpPr>
            <p:cNvPr id="85" name="Freeform: Shape 84">
              <a:extLst>
                <a:ext uri="{FF2B5EF4-FFF2-40B4-BE49-F238E27FC236}">
                  <a16:creationId xmlns:a16="http://schemas.microsoft.com/office/drawing/2014/main" id="{EE7062BF-F1D0-4D05-948B-1DB495270710}"/>
                </a:ext>
              </a:extLst>
            </p:cNvPr>
            <p:cNvSpPr/>
            <p:nvPr/>
          </p:nvSpPr>
          <p:spPr>
            <a:xfrm>
              <a:off x="7604367"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86" name="Freeform: Shape 85">
              <a:extLst>
                <a:ext uri="{FF2B5EF4-FFF2-40B4-BE49-F238E27FC236}">
                  <a16:creationId xmlns:a16="http://schemas.microsoft.com/office/drawing/2014/main" id="{FB06025D-DCBF-4C4A-AF34-8309577C5799}"/>
                </a:ext>
              </a:extLst>
            </p:cNvPr>
            <p:cNvSpPr/>
            <p:nvPr/>
          </p:nvSpPr>
          <p:spPr>
            <a:xfrm>
              <a:off x="7735953"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dirty="0"/>
            </a:p>
          </p:txBody>
        </p:sp>
      </p:grpSp>
      <p:grpSp>
        <p:nvGrpSpPr>
          <p:cNvPr id="87" name="Segnaposto contenuto 5">
            <a:extLst>
              <a:ext uri="{FF2B5EF4-FFF2-40B4-BE49-F238E27FC236}">
                <a16:creationId xmlns:a16="http://schemas.microsoft.com/office/drawing/2014/main" id="{C181EA0C-95BF-450E-9AE3-E37E361B144A}"/>
              </a:ext>
            </a:extLst>
          </p:cNvPr>
          <p:cNvGrpSpPr/>
          <p:nvPr/>
        </p:nvGrpSpPr>
        <p:grpSpPr>
          <a:xfrm>
            <a:off x="7376421" y="4354332"/>
            <a:ext cx="176797" cy="294667"/>
            <a:chOff x="7376421" y="4354332"/>
            <a:chExt cx="176797" cy="294667"/>
          </a:xfrm>
          <a:solidFill>
            <a:srgbClr val="3B3838"/>
          </a:solidFill>
        </p:grpSpPr>
        <p:sp>
          <p:nvSpPr>
            <p:cNvPr id="88" name="Freeform: Shape 87">
              <a:extLst>
                <a:ext uri="{FF2B5EF4-FFF2-40B4-BE49-F238E27FC236}">
                  <a16:creationId xmlns:a16="http://schemas.microsoft.com/office/drawing/2014/main" id="{3A61BBB9-45B5-4025-A326-BCDFD9B71BAF}"/>
                </a:ext>
              </a:extLst>
            </p:cNvPr>
            <p:cNvSpPr/>
            <p:nvPr/>
          </p:nvSpPr>
          <p:spPr>
            <a:xfrm>
              <a:off x="7376421"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89" name="Freeform: Shape 88">
              <a:extLst>
                <a:ext uri="{FF2B5EF4-FFF2-40B4-BE49-F238E27FC236}">
                  <a16:creationId xmlns:a16="http://schemas.microsoft.com/office/drawing/2014/main" id="{30B07B79-74C2-449F-842D-434504F84451}"/>
                </a:ext>
              </a:extLst>
            </p:cNvPr>
            <p:cNvSpPr/>
            <p:nvPr/>
          </p:nvSpPr>
          <p:spPr>
            <a:xfrm>
              <a:off x="7508007"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dirty="0"/>
            </a:p>
          </p:txBody>
        </p:sp>
      </p:grpSp>
      <p:grpSp>
        <p:nvGrpSpPr>
          <p:cNvPr id="90" name="Segnaposto contenuto 5">
            <a:extLst>
              <a:ext uri="{FF2B5EF4-FFF2-40B4-BE49-F238E27FC236}">
                <a16:creationId xmlns:a16="http://schemas.microsoft.com/office/drawing/2014/main" id="{C181EA0C-95BF-450E-9AE3-E37E361B144A}"/>
              </a:ext>
            </a:extLst>
          </p:cNvPr>
          <p:cNvGrpSpPr/>
          <p:nvPr/>
        </p:nvGrpSpPr>
        <p:grpSpPr>
          <a:xfrm>
            <a:off x="7832313" y="4354332"/>
            <a:ext cx="176797" cy="294667"/>
            <a:chOff x="7832313" y="4354332"/>
            <a:chExt cx="176797" cy="294667"/>
          </a:xfrm>
          <a:solidFill>
            <a:srgbClr val="3B3838"/>
          </a:solidFill>
        </p:grpSpPr>
        <p:sp>
          <p:nvSpPr>
            <p:cNvPr id="91" name="Freeform: Shape 90">
              <a:extLst>
                <a:ext uri="{FF2B5EF4-FFF2-40B4-BE49-F238E27FC236}">
                  <a16:creationId xmlns:a16="http://schemas.microsoft.com/office/drawing/2014/main" id="{18C7E45F-4D23-4F98-8466-51B06D6FB0C6}"/>
                </a:ext>
              </a:extLst>
            </p:cNvPr>
            <p:cNvSpPr/>
            <p:nvPr/>
          </p:nvSpPr>
          <p:spPr>
            <a:xfrm>
              <a:off x="7832313"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92" name="Freeform: Shape 91">
              <a:extLst>
                <a:ext uri="{FF2B5EF4-FFF2-40B4-BE49-F238E27FC236}">
                  <a16:creationId xmlns:a16="http://schemas.microsoft.com/office/drawing/2014/main" id="{D2CDF243-E88B-454A-830F-0CAE1168CCDC}"/>
                </a:ext>
              </a:extLst>
            </p:cNvPr>
            <p:cNvSpPr/>
            <p:nvPr/>
          </p:nvSpPr>
          <p:spPr>
            <a:xfrm>
              <a:off x="7963899"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dirty="0"/>
            </a:p>
          </p:txBody>
        </p:sp>
      </p:grpSp>
      <p:grpSp>
        <p:nvGrpSpPr>
          <p:cNvPr id="93" name="Segnaposto contenuto 5">
            <a:extLst>
              <a:ext uri="{FF2B5EF4-FFF2-40B4-BE49-F238E27FC236}">
                <a16:creationId xmlns:a16="http://schemas.microsoft.com/office/drawing/2014/main" id="{C181EA0C-95BF-450E-9AE3-E37E361B144A}"/>
              </a:ext>
            </a:extLst>
          </p:cNvPr>
          <p:cNvGrpSpPr/>
          <p:nvPr/>
        </p:nvGrpSpPr>
        <p:grpSpPr>
          <a:xfrm>
            <a:off x="8060259" y="4354332"/>
            <a:ext cx="176797" cy="294667"/>
            <a:chOff x="8060259" y="4354332"/>
            <a:chExt cx="176797" cy="294667"/>
          </a:xfrm>
          <a:solidFill>
            <a:srgbClr val="3B3838"/>
          </a:solidFill>
        </p:grpSpPr>
        <p:sp>
          <p:nvSpPr>
            <p:cNvPr id="94" name="Freeform: Shape 93">
              <a:extLst>
                <a:ext uri="{FF2B5EF4-FFF2-40B4-BE49-F238E27FC236}">
                  <a16:creationId xmlns:a16="http://schemas.microsoft.com/office/drawing/2014/main" id="{607FA630-3CDE-401F-A8CD-F3A0B879437B}"/>
                </a:ext>
              </a:extLst>
            </p:cNvPr>
            <p:cNvSpPr/>
            <p:nvPr/>
          </p:nvSpPr>
          <p:spPr>
            <a:xfrm>
              <a:off x="8060259"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95" name="Freeform: Shape 94">
              <a:extLst>
                <a:ext uri="{FF2B5EF4-FFF2-40B4-BE49-F238E27FC236}">
                  <a16:creationId xmlns:a16="http://schemas.microsoft.com/office/drawing/2014/main" id="{432A9CAD-747C-4184-A4E8-1F8029EEB157}"/>
                </a:ext>
              </a:extLst>
            </p:cNvPr>
            <p:cNvSpPr/>
            <p:nvPr/>
          </p:nvSpPr>
          <p:spPr>
            <a:xfrm>
              <a:off x="8191845"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dirty="0"/>
            </a:p>
          </p:txBody>
        </p:sp>
      </p:grpSp>
      <p:grpSp>
        <p:nvGrpSpPr>
          <p:cNvPr id="96" name="Segnaposto contenuto 5">
            <a:extLst>
              <a:ext uri="{FF2B5EF4-FFF2-40B4-BE49-F238E27FC236}">
                <a16:creationId xmlns:a16="http://schemas.microsoft.com/office/drawing/2014/main" id="{C181EA0C-95BF-450E-9AE3-E37E361B144A}"/>
              </a:ext>
            </a:extLst>
          </p:cNvPr>
          <p:cNvGrpSpPr/>
          <p:nvPr/>
        </p:nvGrpSpPr>
        <p:grpSpPr>
          <a:xfrm>
            <a:off x="6236692" y="4676792"/>
            <a:ext cx="176797" cy="294667"/>
            <a:chOff x="6236692" y="4676792"/>
            <a:chExt cx="176797" cy="294667"/>
          </a:xfrm>
          <a:solidFill>
            <a:srgbClr val="3B3838"/>
          </a:solidFill>
        </p:grpSpPr>
        <p:sp>
          <p:nvSpPr>
            <p:cNvPr id="97" name="Freeform: Shape 96">
              <a:extLst>
                <a:ext uri="{FF2B5EF4-FFF2-40B4-BE49-F238E27FC236}">
                  <a16:creationId xmlns:a16="http://schemas.microsoft.com/office/drawing/2014/main" id="{4595E416-1AAF-4CE8-9552-A9F706210EF4}"/>
                </a:ext>
              </a:extLst>
            </p:cNvPr>
            <p:cNvSpPr/>
            <p:nvPr/>
          </p:nvSpPr>
          <p:spPr>
            <a:xfrm>
              <a:off x="6236692"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98" name="Freeform: Shape 97">
              <a:extLst>
                <a:ext uri="{FF2B5EF4-FFF2-40B4-BE49-F238E27FC236}">
                  <a16:creationId xmlns:a16="http://schemas.microsoft.com/office/drawing/2014/main" id="{D301F5F9-9126-405C-8287-5A91AAE13B34}"/>
                </a:ext>
              </a:extLst>
            </p:cNvPr>
            <p:cNvSpPr/>
            <p:nvPr/>
          </p:nvSpPr>
          <p:spPr>
            <a:xfrm>
              <a:off x="6368278"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dirty="0"/>
            </a:p>
          </p:txBody>
        </p:sp>
      </p:grpSp>
      <p:grpSp>
        <p:nvGrpSpPr>
          <p:cNvPr id="99" name="Segnaposto contenuto 5">
            <a:extLst>
              <a:ext uri="{FF2B5EF4-FFF2-40B4-BE49-F238E27FC236}">
                <a16:creationId xmlns:a16="http://schemas.microsoft.com/office/drawing/2014/main" id="{C181EA0C-95BF-450E-9AE3-E37E361B144A}"/>
              </a:ext>
            </a:extLst>
          </p:cNvPr>
          <p:cNvGrpSpPr/>
          <p:nvPr/>
        </p:nvGrpSpPr>
        <p:grpSpPr>
          <a:xfrm>
            <a:off x="6464637" y="4676792"/>
            <a:ext cx="176797" cy="294667"/>
            <a:chOff x="6464637" y="4676792"/>
            <a:chExt cx="176797" cy="294667"/>
          </a:xfrm>
          <a:solidFill>
            <a:srgbClr val="3B3838"/>
          </a:solidFill>
        </p:grpSpPr>
        <p:sp>
          <p:nvSpPr>
            <p:cNvPr id="100" name="Freeform: Shape 99">
              <a:extLst>
                <a:ext uri="{FF2B5EF4-FFF2-40B4-BE49-F238E27FC236}">
                  <a16:creationId xmlns:a16="http://schemas.microsoft.com/office/drawing/2014/main" id="{08C9DDAA-D172-4012-AD53-D1016195FC55}"/>
                </a:ext>
              </a:extLst>
            </p:cNvPr>
            <p:cNvSpPr/>
            <p:nvPr/>
          </p:nvSpPr>
          <p:spPr>
            <a:xfrm>
              <a:off x="6464637"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101" name="Freeform: Shape 100">
              <a:extLst>
                <a:ext uri="{FF2B5EF4-FFF2-40B4-BE49-F238E27FC236}">
                  <a16:creationId xmlns:a16="http://schemas.microsoft.com/office/drawing/2014/main" id="{9612A5B2-56CF-41C2-AA2D-4090DB6ACB9F}"/>
                </a:ext>
              </a:extLst>
            </p:cNvPr>
            <p:cNvSpPr/>
            <p:nvPr/>
          </p:nvSpPr>
          <p:spPr>
            <a:xfrm>
              <a:off x="6596223"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dirty="0"/>
            </a:p>
          </p:txBody>
        </p:sp>
      </p:grpSp>
      <p:grpSp>
        <p:nvGrpSpPr>
          <p:cNvPr id="102" name="Segnaposto contenuto 5">
            <a:extLst>
              <a:ext uri="{FF2B5EF4-FFF2-40B4-BE49-F238E27FC236}">
                <a16:creationId xmlns:a16="http://schemas.microsoft.com/office/drawing/2014/main" id="{C181EA0C-95BF-450E-9AE3-E37E361B144A}"/>
              </a:ext>
            </a:extLst>
          </p:cNvPr>
          <p:cNvGrpSpPr/>
          <p:nvPr/>
        </p:nvGrpSpPr>
        <p:grpSpPr>
          <a:xfrm>
            <a:off x="6692583" y="4676792"/>
            <a:ext cx="176797" cy="294667"/>
            <a:chOff x="6692583" y="4676792"/>
            <a:chExt cx="176797" cy="294667"/>
          </a:xfrm>
          <a:solidFill>
            <a:srgbClr val="3B3838"/>
          </a:solidFill>
        </p:grpSpPr>
        <p:sp>
          <p:nvSpPr>
            <p:cNvPr id="103" name="Freeform: Shape 102">
              <a:extLst>
                <a:ext uri="{FF2B5EF4-FFF2-40B4-BE49-F238E27FC236}">
                  <a16:creationId xmlns:a16="http://schemas.microsoft.com/office/drawing/2014/main" id="{53D4ECD4-FBEA-4B6B-9658-D3A076CA0E48}"/>
                </a:ext>
              </a:extLst>
            </p:cNvPr>
            <p:cNvSpPr/>
            <p:nvPr/>
          </p:nvSpPr>
          <p:spPr>
            <a:xfrm>
              <a:off x="6692583"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104" name="Freeform: Shape 103">
              <a:extLst>
                <a:ext uri="{FF2B5EF4-FFF2-40B4-BE49-F238E27FC236}">
                  <a16:creationId xmlns:a16="http://schemas.microsoft.com/office/drawing/2014/main" id="{C9B1FAE3-78FB-4AC8-9862-57AA4208C355}"/>
                </a:ext>
              </a:extLst>
            </p:cNvPr>
            <p:cNvSpPr/>
            <p:nvPr/>
          </p:nvSpPr>
          <p:spPr>
            <a:xfrm>
              <a:off x="6824169"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dirty="0"/>
            </a:p>
          </p:txBody>
        </p:sp>
      </p:grpSp>
      <p:grpSp>
        <p:nvGrpSpPr>
          <p:cNvPr id="105" name="Segnaposto contenuto 5">
            <a:extLst>
              <a:ext uri="{FF2B5EF4-FFF2-40B4-BE49-F238E27FC236}">
                <a16:creationId xmlns:a16="http://schemas.microsoft.com/office/drawing/2014/main" id="{C181EA0C-95BF-450E-9AE3-E37E361B144A}"/>
              </a:ext>
            </a:extLst>
          </p:cNvPr>
          <p:cNvGrpSpPr/>
          <p:nvPr/>
        </p:nvGrpSpPr>
        <p:grpSpPr>
          <a:xfrm>
            <a:off x="6920529" y="4676792"/>
            <a:ext cx="176797" cy="294667"/>
            <a:chOff x="6920529" y="4676792"/>
            <a:chExt cx="176797" cy="294667"/>
          </a:xfrm>
          <a:solidFill>
            <a:srgbClr val="3B3838"/>
          </a:solidFill>
        </p:grpSpPr>
        <p:sp>
          <p:nvSpPr>
            <p:cNvPr id="106" name="Freeform: Shape 105">
              <a:extLst>
                <a:ext uri="{FF2B5EF4-FFF2-40B4-BE49-F238E27FC236}">
                  <a16:creationId xmlns:a16="http://schemas.microsoft.com/office/drawing/2014/main" id="{2CA12645-9739-4863-AA75-F48F2D31D1E0}"/>
                </a:ext>
              </a:extLst>
            </p:cNvPr>
            <p:cNvSpPr/>
            <p:nvPr/>
          </p:nvSpPr>
          <p:spPr>
            <a:xfrm>
              <a:off x="6920529"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107" name="Freeform: Shape 106">
              <a:extLst>
                <a:ext uri="{FF2B5EF4-FFF2-40B4-BE49-F238E27FC236}">
                  <a16:creationId xmlns:a16="http://schemas.microsoft.com/office/drawing/2014/main" id="{8A0626A5-3F14-4770-B267-FFC00F3E4456}"/>
                </a:ext>
              </a:extLst>
            </p:cNvPr>
            <p:cNvSpPr/>
            <p:nvPr/>
          </p:nvSpPr>
          <p:spPr>
            <a:xfrm>
              <a:off x="7052115"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dirty="0"/>
            </a:p>
          </p:txBody>
        </p:sp>
      </p:grpSp>
      <p:grpSp>
        <p:nvGrpSpPr>
          <p:cNvPr id="108" name="Segnaposto contenuto 5">
            <a:extLst>
              <a:ext uri="{FF2B5EF4-FFF2-40B4-BE49-F238E27FC236}">
                <a16:creationId xmlns:a16="http://schemas.microsoft.com/office/drawing/2014/main" id="{C181EA0C-95BF-450E-9AE3-E37E361B144A}"/>
              </a:ext>
            </a:extLst>
          </p:cNvPr>
          <p:cNvGrpSpPr/>
          <p:nvPr/>
        </p:nvGrpSpPr>
        <p:grpSpPr>
          <a:xfrm>
            <a:off x="7148475" y="4676792"/>
            <a:ext cx="176797" cy="294667"/>
            <a:chOff x="7148475" y="4676792"/>
            <a:chExt cx="176797" cy="294667"/>
          </a:xfrm>
          <a:solidFill>
            <a:srgbClr val="3B3838"/>
          </a:solidFill>
        </p:grpSpPr>
        <p:sp>
          <p:nvSpPr>
            <p:cNvPr id="109" name="Freeform: Shape 108">
              <a:extLst>
                <a:ext uri="{FF2B5EF4-FFF2-40B4-BE49-F238E27FC236}">
                  <a16:creationId xmlns:a16="http://schemas.microsoft.com/office/drawing/2014/main" id="{F43A05E2-BCD0-48D8-85C2-FC19FC758222}"/>
                </a:ext>
              </a:extLst>
            </p:cNvPr>
            <p:cNvSpPr/>
            <p:nvPr/>
          </p:nvSpPr>
          <p:spPr>
            <a:xfrm>
              <a:off x="7148475"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110" name="Freeform: Shape 109">
              <a:extLst>
                <a:ext uri="{FF2B5EF4-FFF2-40B4-BE49-F238E27FC236}">
                  <a16:creationId xmlns:a16="http://schemas.microsoft.com/office/drawing/2014/main" id="{ACA55709-EA8B-4893-95B2-86A45FF44688}"/>
                </a:ext>
              </a:extLst>
            </p:cNvPr>
            <p:cNvSpPr/>
            <p:nvPr/>
          </p:nvSpPr>
          <p:spPr>
            <a:xfrm>
              <a:off x="7280061"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dirty="0"/>
            </a:p>
          </p:txBody>
        </p:sp>
      </p:grpSp>
      <p:grpSp>
        <p:nvGrpSpPr>
          <p:cNvPr id="111" name="Segnaposto contenuto 5">
            <a:extLst>
              <a:ext uri="{FF2B5EF4-FFF2-40B4-BE49-F238E27FC236}">
                <a16:creationId xmlns:a16="http://schemas.microsoft.com/office/drawing/2014/main" id="{C181EA0C-95BF-450E-9AE3-E37E361B144A}"/>
              </a:ext>
            </a:extLst>
          </p:cNvPr>
          <p:cNvGrpSpPr/>
          <p:nvPr/>
        </p:nvGrpSpPr>
        <p:grpSpPr>
          <a:xfrm>
            <a:off x="7604367" y="4676792"/>
            <a:ext cx="176797" cy="294667"/>
            <a:chOff x="7604367" y="4676792"/>
            <a:chExt cx="176797" cy="294667"/>
          </a:xfrm>
          <a:solidFill>
            <a:srgbClr val="3B3838"/>
          </a:solidFill>
        </p:grpSpPr>
        <p:sp>
          <p:nvSpPr>
            <p:cNvPr id="112" name="Freeform: Shape 111">
              <a:extLst>
                <a:ext uri="{FF2B5EF4-FFF2-40B4-BE49-F238E27FC236}">
                  <a16:creationId xmlns:a16="http://schemas.microsoft.com/office/drawing/2014/main" id="{E4651A9B-83E7-4B45-B902-2EC827F64A50}"/>
                </a:ext>
              </a:extLst>
            </p:cNvPr>
            <p:cNvSpPr/>
            <p:nvPr/>
          </p:nvSpPr>
          <p:spPr>
            <a:xfrm>
              <a:off x="7604367"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113" name="Freeform: Shape 112">
              <a:extLst>
                <a:ext uri="{FF2B5EF4-FFF2-40B4-BE49-F238E27FC236}">
                  <a16:creationId xmlns:a16="http://schemas.microsoft.com/office/drawing/2014/main" id="{090501D4-26D7-43C9-9C0C-E6F036E13006}"/>
                </a:ext>
              </a:extLst>
            </p:cNvPr>
            <p:cNvSpPr/>
            <p:nvPr/>
          </p:nvSpPr>
          <p:spPr>
            <a:xfrm>
              <a:off x="7735953"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dirty="0"/>
            </a:p>
          </p:txBody>
        </p:sp>
      </p:grpSp>
      <p:grpSp>
        <p:nvGrpSpPr>
          <p:cNvPr id="114" name="Segnaposto contenuto 5">
            <a:extLst>
              <a:ext uri="{FF2B5EF4-FFF2-40B4-BE49-F238E27FC236}">
                <a16:creationId xmlns:a16="http://schemas.microsoft.com/office/drawing/2014/main" id="{C181EA0C-95BF-450E-9AE3-E37E361B144A}"/>
              </a:ext>
            </a:extLst>
          </p:cNvPr>
          <p:cNvGrpSpPr/>
          <p:nvPr/>
        </p:nvGrpSpPr>
        <p:grpSpPr>
          <a:xfrm>
            <a:off x="7376421" y="4676792"/>
            <a:ext cx="176797" cy="294667"/>
            <a:chOff x="7376421" y="4676792"/>
            <a:chExt cx="176797" cy="294667"/>
          </a:xfrm>
          <a:solidFill>
            <a:srgbClr val="3B3838"/>
          </a:solidFill>
        </p:grpSpPr>
        <p:sp>
          <p:nvSpPr>
            <p:cNvPr id="115" name="Freeform: Shape 114">
              <a:extLst>
                <a:ext uri="{FF2B5EF4-FFF2-40B4-BE49-F238E27FC236}">
                  <a16:creationId xmlns:a16="http://schemas.microsoft.com/office/drawing/2014/main" id="{51D296EE-BE6A-4ED5-8AAB-C6D47FDBDBF0}"/>
                </a:ext>
              </a:extLst>
            </p:cNvPr>
            <p:cNvSpPr/>
            <p:nvPr/>
          </p:nvSpPr>
          <p:spPr>
            <a:xfrm>
              <a:off x="7376421"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116" name="Freeform: Shape 115">
              <a:extLst>
                <a:ext uri="{FF2B5EF4-FFF2-40B4-BE49-F238E27FC236}">
                  <a16:creationId xmlns:a16="http://schemas.microsoft.com/office/drawing/2014/main" id="{F193A08F-4EEE-494C-B6F6-853128E39ED9}"/>
                </a:ext>
              </a:extLst>
            </p:cNvPr>
            <p:cNvSpPr/>
            <p:nvPr/>
          </p:nvSpPr>
          <p:spPr>
            <a:xfrm>
              <a:off x="7508007"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dirty="0"/>
            </a:p>
          </p:txBody>
        </p:sp>
      </p:grpSp>
      <p:grpSp>
        <p:nvGrpSpPr>
          <p:cNvPr id="117" name="Segnaposto contenuto 5">
            <a:extLst>
              <a:ext uri="{FF2B5EF4-FFF2-40B4-BE49-F238E27FC236}">
                <a16:creationId xmlns:a16="http://schemas.microsoft.com/office/drawing/2014/main" id="{C181EA0C-95BF-450E-9AE3-E37E361B144A}"/>
              </a:ext>
            </a:extLst>
          </p:cNvPr>
          <p:cNvGrpSpPr/>
          <p:nvPr/>
        </p:nvGrpSpPr>
        <p:grpSpPr>
          <a:xfrm>
            <a:off x="7832313" y="4676792"/>
            <a:ext cx="176797" cy="294667"/>
            <a:chOff x="7832313" y="4676792"/>
            <a:chExt cx="176797" cy="294667"/>
          </a:xfrm>
          <a:solidFill>
            <a:srgbClr val="3B3838"/>
          </a:solidFill>
        </p:grpSpPr>
        <p:sp>
          <p:nvSpPr>
            <p:cNvPr id="118" name="Freeform: Shape 117">
              <a:extLst>
                <a:ext uri="{FF2B5EF4-FFF2-40B4-BE49-F238E27FC236}">
                  <a16:creationId xmlns:a16="http://schemas.microsoft.com/office/drawing/2014/main" id="{3E47211F-36F5-4438-9EEC-5C79839A5F11}"/>
                </a:ext>
              </a:extLst>
            </p:cNvPr>
            <p:cNvSpPr/>
            <p:nvPr/>
          </p:nvSpPr>
          <p:spPr>
            <a:xfrm>
              <a:off x="7832313"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119" name="Freeform: Shape 118">
              <a:extLst>
                <a:ext uri="{FF2B5EF4-FFF2-40B4-BE49-F238E27FC236}">
                  <a16:creationId xmlns:a16="http://schemas.microsoft.com/office/drawing/2014/main" id="{CEBC70E1-CDBA-434C-8D8F-1A6466C1B466}"/>
                </a:ext>
              </a:extLst>
            </p:cNvPr>
            <p:cNvSpPr/>
            <p:nvPr/>
          </p:nvSpPr>
          <p:spPr>
            <a:xfrm>
              <a:off x="7963899"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dirty="0"/>
            </a:p>
          </p:txBody>
        </p:sp>
      </p:grpSp>
      <p:grpSp>
        <p:nvGrpSpPr>
          <p:cNvPr id="120" name="Segnaposto contenuto 5">
            <a:extLst>
              <a:ext uri="{FF2B5EF4-FFF2-40B4-BE49-F238E27FC236}">
                <a16:creationId xmlns:a16="http://schemas.microsoft.com/office/drawing/2014/main" id="{C181EA0C-95BF-450E-9AE3-E37E361B144A}"/>
              </a:ext>
            </a:extLst>
          </p:cNvPr>
          <p:cNvGrpSpPr/>
          <p:nvPr/>
        </p:nvGrpSpPr>
        <p:grpSpPr>
          <a:xfrm>
            <a:off x="8060259" y="4676792"/>
            <a:ext cx="176797" cy="294667"/>
            <a:chOff x="8060259" y="4676792"/>
            <a:chExt cx="176797" cy="294667"/>
          </a:xfrm>
          <a:solidFill>
            <a:srgbClr val="3B3838"/>
          </a:solidFill>
        </p:grpSpPr>
        <p:sp>
          <p:nvSpPr>
            <p:cNvPr id="121" name="Freeform: Shape 120">
              <a:extLst>
                <a:ext uri="{FF2B5EF4-FFF2-40B4-BE49-F238E27FC236}">
                  <a16:creationId xmlns:a16="http://schemas.microsoft.com/office/drawing/2014/main" id="{7B1160DF-6B63-414D-8439-052C3902B746}"/>
                </a:ext>
              </a:extLst>
            </p:cNvPr>
            <p:cNvSpPr/>
            <p:nvPr/>
          </p:nvSpPr>
          <p:spPr>
            <a:xfrm>
              <a:off x="8060259"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122" name="Freeform: Shape 121">
              <a:extLst>
                <a:ext uri="{FF2B5EF4-FFF2-40B4-BE49-F238E27FC236}">
                  <a16:creationId xmlns:a16="http://schemas.microsoft.com/office/drawing/2014/main" id="{55CB3317-845F-4C53-8BE4-D95C7DC116BD}"/>
                </a:ext>
              </a:extLst>
            </p:cNvPr>
            <p:cNvSpPr/>
            <p:nvPr/>
          </p:nvSpPr>
          <p:spPr>
            <a:xfrm>
              <a:off x="8191845"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dirty="0"/>
            </a:p>
          </p:txBody>
        </p:sp>
      </p:grpSp>
      <p:sp>
        <p:nvSpPr>
          <p:cNvPr id="123" name="Freeform: Shape 122">
            <a:extLst>
              <a:ext uri="{FF2B5EF4-FFF2-40B4-BE49-F238E27FC236}">
                <a16:creationId xmlns:a16="http://schemas.microsoft.com/office/drawing/2014/main" id="{B84C6FE2-DEA4-4952-9106-7F6BA3D1347C}"/>
              </a:ext>
            </a:extLst>
          </p:cNvPr>
          <p:cNvSpPr/>
          <p:nvPr/>
        </p:nvSpPr>
        <p:spPr>
          <a:xfrm rot="10800000" flipV="1">
            <a:off x="6325090" y="5229977"/>
            <a:ext cx="1827520" cy="0"/>
          </a:xfrm>
          <a:custGeom>
            <a:avLst/>
            <a:gdLst>
              <a:gd name="connsiteX0" fmla="*/ 28 w 1827520"/>
              <a:gd name="connsiteY0" fmla="*/ 468 h 0"/>
              <a:gd name="connsiteX1" fmla="*/ 1827548 w 1827520"/>
              <a:gd name="connsiteY1" fmla="*/ 468 h 0"/>
            </a:gdLst>
            <a:ahLst/>
            <a:cxnLst>
              <a:cxn ang="0">
                <a:pos x="connsiteX0" y="connsiteY0"/>
              </a:cxn>
              <a:cxn ang="0">
                <a:pos x="connsiteX1" y="connsiteY1"/>
              </a:cxn>
            </a:cxnLst>
            <a:rect l="l" t="t" r="r" b="b"/>
            <a:pathLst>
              <a:path w="1827520">
                <a:moveTo>
                  <a:pt x="28" y="468"/>
                </a:moveTo>
                <a:lnTo>
                  <a:pt x="1827548" y="468"/>
                </a:lnTo>
              </a:path>
            </a:pathLst>
          </a:custGeom>
          <a:noFill/>
          <a:ln w="3706" cap="flat">
            <a:solidFill>
              <a:srgbClr val="3B3838"/>
            </a:solidFill>
            <a:prstDash val="dash"/>
            <a:miter/>
          </a:ln>
        </p:spPr>
        <p:txBody>
          <a:bodyPr rtlCol="0" anchor="ctr"/>
          <a:lstStyle/>
          <a:p>
            <a:endParaRPr lang="en-US" dirty="0"/>
          </a:p>
        </p:txBody>
      </p:sp>
      <p:sp>
        <p:nvSpPr>
          <p:cNvPr id="124" name="Freeform: Shape 123">
            <a:extLst>
              <a:ext uri="{FF2B5EF4-FFF2-40B4-BE49-F238E27FC236}">
                <a16:creationId xmlns:a16="http://schemas.microsoft.com/office/drawing/2014/main" id="{3574860A-9746-4E0C-961C-63D1C3653ECA}"/>
              </a:ext>
            </a:extLst>
          </p:cNvPr>
          <p:cNvSpPr/>
          <p:nvPr/>
        </p:nvSpPr>
        <p:spPr>
          <a:xfrm rot="10800000" flipV="1">
            <a:off x="6553035" y="4974233"/>
            <a:ext cx="707" cy="258344"/>
          </a:xfrm>
          <a:custGeom>
            <a:avLst/>
            <a:gdLst>
              <a:gd name="connsiteX0" fmla="*/ 68 w 707"/>
              <a:gd name="connsiteY0" fmla="*/ 422 h 258344"/>
              <a:gd name="connsiteX1" fmla="*/ 776 w 707"/>
              <a:gd name="connsiteY1" fmla="*/ 258766 h 258344"/>
            </a:gdLst>
            <a:ahLst/>
            <a:cxnLst>
              <a:cxn ang="0">
                <a:pos x="connsiteX0" y="connsiteY0"/>
              </a:cxn>
              <a:cxn ang="0">
                <a:pos x="connsiteX1" y="connsiteY1"/>
              </a:cxn>
            </a:cxnLst>
            <a:rect l="l" t="t" r="r" b="b"/>
            <a:pathLst>
              <a:path w="707" h="258344">
                <a:moveTo>
                  <a:pt x="68" y="422"/>
                </a:moveTo>
                <a:lnTo>
                  <a:pt x="776" y="258766"/>
                </a:lnTo>
              </a:path>
            </a:pathLst>
          </a:custGeom>
          <a:noFill/>
          <a:ln w="3706" cap="flat">
            <a:solidFill>
              <a:srgbClr val="3B3838"/>
            </a:solidFill>
            <a:prstDash val="dash"/>
            <a:miter/>
          </a:ln>
        </p:spPr>
        <p:txBody>
          <a:bodyPr rtlCol="0" anchor="ctr"/>
          <a:lstStyle/>
          <a:p>
            <a:endParaRPr lang="en-US" dirty="0"/>
          </a:p>
        </p:txBody>
      </p:sp>
      <p:sp>
        <p:nvSpPr>
          <p:cNvPr id="125" name="Freeform: Shape 124">
            <a:extLst>
              <a:ext uri="{FF2B5EF4-FFF2-40B4-BE49-F238E27FC236}">
                <a16:creationId xmlns:a16="http://schemas.microsoft.com/office/drawing/2014/main" id="{814CBEE7-C89F-4279-81E6-E4533B9A20D7}"/>
              </a:ext>
            </a:extLst>
          </p:cNvPr>
          <p:cNvSpPr/>
          <p:nvPr/>
        </p:nvSpPr>
        <p:spPr>
          <a:xfrm rot="10800000" flipV="1">
            <a:off x="6786540" y="4974233"/>
            <a:ext cx="707" cy="258344"/>
          </a:xfrm>
          <a:custGeom>
            <a:avLst/>
            <a:gdLst>
              <a:gd name="connsiteX0" fmla="*/ 110 w 707"/>
              <a:gd name="connsiteY0" fmla="*/ 422 h 258344"/>
              <a:gd name="connsiteX1" fmla="*/ 818 w 707"/>
              <a:gd name="connsiteY1" fmla="*/ 258766 h 258344"/>
            </a:gdLst>
            <a:ahLst/>
            <a:cxnLst>
              <a:cxn ang="0">
                <a:pos x="connsiteX0" y="connsiteY0"/>
              </a:cxn>
              <a:cxn ang="0">
                <a:pos x="connsiteX1" y="connsiteY1"/>
              </a:cxn>
            </a:cxnLst>
            <a:rect l="l" t="t" r="r" b="b"/>
            <a:pathLst>
              <a:path w="707" h="258344">
                <a:moveTo>
                  <a:pt x="110" y="422"/>
                </a:moveTo>
                <a:lnTo>
                  <a:pt x="818" y="258766"/>
                </a:lnTo>
              </a:path>
            </a:pathLst>
          </a:custGeom>
          <a:noFill/>
          <a:ln w="3706" cap="flat">
            <a:solidFill>
              <a:srgbClr val="3B3838"/>
            </a:solidFill>
            <a:prstDash val="dash"/>
            <a:miter/>
          </a:ln>
        </p:spPr>
        <p:txBody>
          <a:bodyPr rtlCol="0" anchor="ctr"/>
          <a:lstStyle/>
          <a:p>
            <a:endParaRPr lang="en-US" dirty="0"/>
          </a:p>
        </p:txBody>
      </p:sp>
      <p:sp>
        <p:nvSpPr>
          <p:cNvPr id="126" name="Freeform: Shape 125">
            <a:extLst>
              <a:ext uri="{FF2B5EF4-FFF2-40B4-BE49-F238E27FC236}">
                <a16:creationId xmlns:a16="http://schemas.microsoft.com/office/drawing/2014/main" id="{F74087AA-C08D-4440-B740-20E25C04D3C2}"/>
              </a:ext>
            </a:extLst>
          </p:cNvPr>
          <p:cNvSpPr/>
          <p:nvPr/>
        </p:nvSpPr>
        <p:spPr>
          <a:xfrm rot="10800000" flipV="1">
            <a:off x="7014486" y="4974233"/>
            <a:ext cx="707" cy="258344"/>
          </a:xfrm>
          <a:custGeom>
            <a:avLst/>
            <a:gdLst>
              <a:gd name="connsiteX0" fmla="*/ 151 w 707"/>
              <a:gd name="connsiteY0" fmla="*/ 422 h 258344"/>
              <a:gd name="connsiteX1" fmla="*/ 859 w 707"/>
              <a:gd name="connsiteY1" fmla="*/ 258766 h 258344"/>
            </a:gdLst>
            <a:ahLst/>
            <a:cxnLst>
              <a:cxn ang="0">
                <a:pos x="connsiteX0" y="connsiteY0"/>
              </a:cxn>
              <a:cxn ang="0">
                <a:pos x="connsiteX1" y="connsiteY1"/>
              </a:cxn>
            </a:cxnLst>
            <a:rect l="l" t="t" r="r" b="b"/>
            <a:pathLst>
              <a:path w="707" h="258344">
                <a:moveTo>
                  <a:pt x="151" y="422"/>
                </a:moveTo>
                <a:lnTo>
                  <a:pt x="859" y="258766"/>
                </a:lnTo>
              </a:path>
            </a:pathLst>
          </a:custGeom>
          <a:noFill/>
          <a:ln w="3706" cap="flat">
            <a:solidFill>
              <a:srgbClr val="3B3838"/>
            </a:solidFill>
            <a:prstDash val="dash"/>
            <a:miter/>
          </a:ln>
        </p:spPr>
        <p:txBody>
          <a:bodyPr rtlCol="0" anchor="ctr"/>
          <a:lstStyle/>
          <a:p>
            <a:endParaRPr lang="en-US" dirty="0"/>
          </a:p>
        </p:txBody>
      </p:sp>
      <p:sp>
        <p:nvSpPr>
          <p:cNvPr id="127" name="Freeform: Shape 126">
            <a:extLst>
              <a:ext uri="{FF2B5EF4-FFF2-40B4-BE49-F238E27FC236}">
                <a16:creationId xmlns:a16="http://schemas.microsoft.com/office/drawing/2014/main" id="{80A4A589-7D16-4ADB-82D1-2469EA0A4D8A}"/>
              </a:ext>
            </a:extLst>
          </p:cNvPr>
          <p:cNvSpPr/>
          <p:nvPr/>
        </p:nvSpPr>
        <p:spPr>
          <a:xfrm rot="10800000" flipV="1">
            <a:off x="7236872" y="4974233"/>
            <a:ext cx="707" cy="258344"/>
          </a:xfrm>
          <a:custGeom>
            <a:avLst/>
            <a:gdLst>
              <a:gd name="connsiteX0" fmla="*/ 191 w 707"/>
              <a:gd name="connsiteY0" fmla="*/ 422 h 258344"/>
              <a:gd name="connsiteX1" fmla="*/ 899 w 707"/>
              <a:gd name="connsiteY1" fmla="*/ 258766 h 258344"/>
            </a:gdLst>
            <a:ahLst/>
            <a:cxnLst>
              <a:cxn ang="0">
                <a:pos x="connsiteX0" y="connsiteY0"/>
              </a:cxn>
              <a:cxn ang="0">
                <a:pos x="connsiteX1" y="connsiteY1"/>
              </a:cxn>
            </a:cxnLst>
            <a:rect l="l" t="t" r="r" b="b"/>
            <a:pathLst>
              <a:path w="707" h="258344">
                <a:moveTo>
                  <a:pt x="191" y="422"/>
                </a:moveTo>
                <a:lnTo>
                  <a:pt x="899" y="258766"/>
                </a:lnTo>
              </a:path>
            </a:pathLst>
          </a:custGeom>
          <a:noFill/>
          <a:ln w="3706" cap="flat">
            <a:solidFill>
              <a:srgbClr val="3B3838"/>
            </a:solidFill>
            <a:prstDash val="dash"/>
            <a:miter/>
          </a:ln>
        </p:spPr>
        <p:txBody>
          <a:bodyPr rtlCol="0" anchor="ctr"/>
          <a:lstStyle/>
          <a:p>
            <a:endParaRPr lang="en-US" dirty="0"/>
          </a:p>
        </p:txBody>
      </p:sp>
      <p:sp>
        <p:nvSpPr>
          <p:cNvPr id="128" name="Freeform: Shape 127">
            <a:extLst>
              <a:ext uri="{FF2B5EF4-FFF2-40B4-BE49-F238E27FC236}">
                <a16:creationId xmlns:a16="http://schemas.microsoft.com/office/drawing/2014/main" id="{AF650D4D-D8EA-4338-B6D7-BC8A67C4EC18}"/>
              </a:ext>
            </a:extLst>
          </p:cNvPr>
          <p:cNvSpPr/>
          <p:nvPr/>
        </p:nvSpPr>
        <p:spPr>
          <a:xfrm rot="10800000" flipV="1">
            <a:off x="7464818" y="4974233"/>
            <a:ext cx="707" cy="258344"/>
          </a:xfrm>
          <a:custGeom>
            <a:avLst/>
            <a:gdLst>
              <a:gd name="connsiteX0" fmla="*/ 232 w 707"/>
              <a:gd name="connsiteY0" fmla="*/ 422 h 258344"/>
              <a:gd name="connsiteX1" fmla="*/ 940 w 707"/>
              <a:gd name="connsiteY1" fmla="*/ 258766 h 258344"/>
            </a:gdLst>
            <a:ahLst/>
            <a:cxnLst>
              <a:cxn ang="0">
                <a:pos x="connsiteX0" y="connsiteY0"/>
              </a:cxn>
              <a:cxn ang="0">
                <a:pos x="connsiteX1" y="connsiteY1"/>
              </a:cxn>
            </a:cxnLst>
            <a:rect l="l" t="t" r="r" b="b"/>
            <a:pathLst>
              <a:path w="707" h="258344">
                <a:moveTo>
                  <a:pt x="232" y="422"/>
                </a:moveTo>
                <a:lnTo>
                  <a:pt x="940" y="258766"/>
                </a:lnTo>
              </a:path>
            </a:pathLst>
          </a:custGeom>
          <a:noFill/>
          <a:ln w="3706" cap="flat">
            <a:solidFill>
              <a:srgbClr val="3B3838"/>
            </a:solidFill>
            <a:prstDash val="dash"/>
            <a:miter/>
          </a:ln>
        </p:spPr>
        <p:txBody>
          <a:bodyPr rtlCol="0" anchor="ctr"/>
          <a:lstStyle/>
          <a:p>
            <a:endParaRPr lang="en-US" dirty="0"/>
          </a:p>
        </p:txBody>
      </p:sp>
      <p:sp>
        <p:nvSpPr>
          <p:cNvPr id="129" name="Freeform: Shape 128">
            <a:extLst>
              <a:ext uri="{FF2B5EF4-FFF2-40B4-BE49-F238E27FC236}">
                <a16:creationId xmlns:a16="http://schemas.microsoft.com/office/drawing/2014/main" id="{A1CFD86A-FFE1-47C8-81F1-0F2098B2FE5C}"/>
              </a:ext>
            </a:extLst>
          </p:cNvPr>
          <p:cNvSpPr/>
          <p:nvPr/>
        </p:nvSpPr>
        <p:spPr>
          <a:xfrm rot="10800000" flipV="1">
            <a:off x="7698324" y="4974233"/>
            <a:ext cx="707" cy="258344"/>
          </a:xfrm>
          <a:custGeom>
            <a:avLst/>
            <a:gdLst>
              <a:gd name="connsiteX0" fmla="*/ 274 w 707"/>
              <a:gd name="connsiteY0" fmla="*/ 422 h 258344"/>
              <a:gd name="connsiteX1" fmla="*/ 982 w 707"/>
              <a:gd name="connsiteY1" fmla="*/ 258766 h 258344"/>
            </a:gdLst>
            <a:ahLst/>
            <a:cxnLst>
              <a:cxn ang="0">
                <a:pos x="connsiteX0" y="connsiteY0"/>
              </a:cxn>
              <a:cxn ang="0">
                <a:pos x="connsiteX1" y="connsiteY1"/>
              </a:cxn>
            </a:cxnLst>
            <a:rect l="l" t="t" r="r" b="b"/>
            <a:pathLst>
              <a:path w="707" h="258344">
                <a:moveTo>
                  <a:pt x="274" y="422"/>
                </a:moveTo>
                <a:lnTo>
                  <a:pt x="982" y="258766"/>
                </a:lnTo>
              </a:path>
            </a:pathLst>
          </a:custGeom>
          <a:noFill/>
          <a:ln w="3706" cap="flat">
            <a:solidFill>
              <a:srgbClr val="3B3838"/>
            </a:solidFill>
            <a:prstDash val="dash"/>
            <a:miter/>
          </a:ln>
        </p:spPr>
        <p:txBody>
          <a:bodyPr rtlCol="0" anchor="ctr"/>
          <a:lstStyle/>
          <a:p>
            <a:endParaRPr lang="en-US" dirty="0"/>
          </a:p>
        </p:txBody>
      </p:sp>
      <p:sp>
        <p:nvSpPr>
          <p:cNvPr id="130" name="Freeform: Shape 129">
            <a:extLst>
              <a:ext uri="{FF2B5EF4-FFF2-40B4-BE49-F238E27FC236}">
                <a16:creationId xmlns:a16="http://schemas.microsoft.com/office/drawing/2014/main" id="{477EF2B7-5F0F-4961-8628-9CBEECF19509}"/>
              </a:ext>
            </a:extLst>
          </p:cNvPr>
          <p:cNvSpPr/>
          <p:nvPr/>
        </p:nvSpPr>
        <p:spPr>
          <a:xfrm rot="10800000" flipV="1">
            <a:off x="7926270" y="4974233"/>
            <a:ext cx="707" cy="258344"/>
          </a:xfrm>
          <a:custGeom>
            <a:avLst/>
            <a:gdLst>
              <a:gd name="connsiteX0" fmla="*/ 315 w 707"/>
              <a:gd name="connsiteY0" fmla="*/ 422 h 258344"/>
              <a:gd name="connsiteX1" fmla="*/ 1023 w 707"/>
              <a:gd name="connsiteY1" fmla="*/ 258766 h 258344"/>
            </a:gdLst>
            <a:ahLst/>
            <a:cxnLst>
              <a:cxn ang="0">
                <a:pos x="connsiteX0" y="connsiteY0"/>
              </a:cxn>
              <a:cxn ang="0">
                <a:pos x="connsiteX1" y="connsiteY1"/>
              </a:cxn>
            </a:cxnLst>
            <a:rect l="l" t="t" r="r" b="b"/>
            <a:pathLst>
              <a:path w="707" h="258344">
                <a:moveTo>
                  <a:pt x="315" y="422"/>
                </a:moveTo>
                <a:lnTo>
                  <a:pt x="1023" y="258766"/>
                </a:lnTo>
              </a:path>
            </a:pathLst>
          </a:custGeom>
          <a:noFill/>
          <a:ln w="3706" cap="flat">
            <a:solidFill>
              <a:srgbClr val="3B3838"/>
            </a:solidFill>
            <a:prstDash val="dash"/>
            <a:miter/>
          </a:ln>
        </p:spPr>
        <p:txBody>
          <a:bodyPr rtlCol="0" anchor="ctr"/>
          <a:lstStyle/>
          <a:p>
            <a:endParaRPr lang="en-US" dirty="0"/>
          </a:p>
        </p:txBody>
      </p:sp>
      <p:sp>
        <p:nvSpPr>
          <p:cNvPr id="131" name="Freeform: Shape 130">
            <a:extLst>
              <a:ext uri="{FF2B5EF4-FFF2-40B4-BE49-F238E27FC236}">
                <a16:creationId xmlns:a16="http://schemas.microsoft.com/office/drawing/2014/main" id="{8230B8A7-A0BC-4A87-8BB1-5B09D114A7AE}"/>
              </a:ext>
            </a:extLst>
          </p:cNvPr>
          <p:cNvSpPr/>
          <p:nvPr/>
        </p:nvSpPr>
        <p:spPr>
          <a:xfrm rot="10800000" flipV="1">
            <a:off x="8148656" y="4974233"/>
            <a:ext cx="707" cy="258344"/>
          </a:xfrm>
          <a:custGeom>
            <a:avLst/>
            <a:gdLst>
              <a:gd name="connsiteX0" fmla="*/ 355 w 707"/>
              <a:gd name="connsiteY0" fmla="*/ 422 h 258344"/>
              <a:gd name="connsiteX1" fmla="*/ 1063 w 707"/>
              <a:gd name="connsiteY1" fmla="*/ 258766 h 258344"/>
            </a:gdLst>
            <a:ahLst/>
            <a:cxnLst>
              <a:cxn ang="0">
                <a:pos x="connsiteX0" y="connsiteY0"/>
              </a:cxn>
              <a:cxn ang="0">
                <a:pos x="connsiteX1" y="connsiteY1"/>
              </a:cxn>
            </a:cxnLst>
            <a:rect l="l" t="t" r="r" b="b"/>
            <a:pathLst>
              <a:path w="707" h="258344">
                <a:moveTo>
                  <a:pt x="355" y="422"/>
                </a:moveTo>
                <a:lnTo>
                  <a:pt x="1063" y="258766"/>
                </a:lnTo>
              </a:path>
            </a:pathLst>
          </a:custGeom>
          <a:noFill/>
          <a:ln w="3706" cap="flat">
            <a:solidFill>
              <a:srgbClr val="3B3838"/>
            </a:solidFill>
            <a:prstDash val="dash"/>
            <a:miter/>
          </a:ln>
        </p:spPr>
        <p:txBody>
          <a:bodyPr rtlCol="0" anchor="ctr"/>
          <a:lstStyle/>
          <a:p>
            <a:endParaRPr lang="en-US" dirty="0"/>
          </a:p>
        </p:txBody>
      </p:sp>
      <p:sp>
        <p:nvSpPr>
          <p:cNvPr id="132" name="Freeform: Shape 131">
            <a:extLst>
              <a:ext uri="{FF2B5EF4-FFF2-40B4-BE49-F238E27FC236}">
                <a16:creationId xmlns:a16="http://schemas.microsoft.com/office/drawing/2014/main" id="{AC6932A5-9F81-4EF6-9FC0-879A8A8CB71E}"/>
              </a:ext>
            </a:extLst>
          </p:cNvPr>
          <p:cNvSpPr/>
          <p:nvPr/>
        </p:nvSpPr>
        <p:spPr>
          <a:xfrm>
            <a:off x="7537098" y="3200703"/>
            <a:ext cx="55597" cy="288101"/>
          </a:xfrm>
          <a:custGeom>
            <a:avLst/>
            <a:gdLst>
              <a:gd name="connsiteX0" fmla="*/ 29504 w 55597"/>
              <a:gd name="connsiteY0" fmla="*/ -164 h 288101"/>
              <a:gd name="connsiteX1" fmla="*/ 29504 w 55597"/>
              <a:gd name="connsiteY1" fmla="*/ 284262 h 288101"/>
              <a:gd name="connsiteX2" fmla="*/ 25801 w 55597"/>
              <a:gd name="connsiteY2" fmla="*/ 284262 h 288101"/>
              <a:gd name="connsiteX3" fmla="*/ 25801 w 55597"/>
              <a:gd name="connsiteY3" fmla="*/ -164 h 288101"/>
              <a:gd name="connsiteX4" fmla="*/ 55201 w 55597"/>
              <a:gd name="connsiteY4" fmla="*/ 240719 h 288101"/>
              <a:gd name="connsiteX5" fmla="*/ 27653 w 55597"/>
              <a:gd name="connsiteY5" fmla="*/ 287937 h 288101"/>
              <a:gd name="connsiteX6" fmla="*/ 110 w 55597"/>
              <a:gd name="connsiteY6" fmla="*/ 240719 h 288101"/>
              <a:gd name="connsiteX7" fmla="*/ 777 w 55597"/>
              <a:gd name="connsiteY7" fmla="*/ 238184 h 288101"/>
              <a:gd name="connsiteX8" fmla="*/ 3307 w 55597"/>
              <a:gd name="connsiteY8" fmla="*/ 238851 h 288101"/>
              <a:gd name="connsiteX9" fmla="*/ 29254 w 55597"/>
              <a:gd name="connsiteY9" fmla="*/ 283328 h 288101"/>
              <a:gd name="connsiteX10" fmla="*/ 26052 w 55597"/>
              <a:gd name="connsiteY10" fmla="*/ 283328 h 288101"/>
              <a:gd name="connsiteX11" fmla="*/ 51999 w 55597"/>
              <a:gd name="connsiteY11" fmla="*/ 238851 h 288101"/>
              <a:gd name="connsiteX12" fmla="*/ 54534 w 55597"/>
              <a:gd name="connsiteY12" fmla="*/ 238184 h 288101"/>
              <a:gd name="connsiteX13" fmla="*/ 55201 w 55597"/>
              <a:gd name="connsiteY13" fmla="*/ 240719 h 288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597" h="288101">
                <a:moveTo>
                  <a:pt x="29504" y="-164"/>
                </a:moveTo>
                <a:lnTo>
                  <a:pt x="29504" y="284262"/>
                </a:lnTo>
                <a:lnTo>
                  <a:pt x="25801" y="284262"/>
                </a:lnTo>
                <a:lnTo>
                  <a:pt x="25801" y="-164"/>
                </a:lnTo>
                <a:close/>
                <a:moveTo>
                  <a:pt x="55201" y="240719"/>
                </a:moveTo>
                <a:lnTo>
                  <a:pt x="27653" y="287937"/>
                </a:lnTo>
                <a:lnTo>
                  <a:pt x="110" y="240719"/>
                </a:lnTo>
                <a:cubicBezTo>
                  <a:pt x="-407" y="239835"/>
                  <a:pt x="-107" y="238701"/>
                  <a:pt x="777" y="238184"/>
                </a:cubicBezTo>
                <a:cubicBezTo>
                  <a:pt x="1662" y="237667"/>
                  <a:pt x="2796" y="237967"/>
                  <a:pt x="3307" y="238851"/>
                </a:cubicBezTo>
                <a:lnTo>
                  <a:pt x="29254" y="283328"/>
                </a:lnTo>
                <a:lnTo>
                  <a:pt x="26052" y="283328"/>
                </a:lnTo>
                <a:lnTo>
                  <a:pt x="51999" y="238851"/>
                </a:lnTo>
                <a:cubicBezTo>
                  <a:pt x="52516" y="237967"/>
                  <a:pt x="53650" y="237667"/>
                  <a:pt x="54534" y="238184"/>
                </a:cubicBezTo>
                <a:cubicBezTo>
                  <a:pt x="55418" y="238701"/>
                  <a:pt x="55718" y="239835"/>
                  <a:pt x="55201" y="240719"/>
                </a:cubicBezTo>
                <a:close/>
              </a:path>
            </a:pathLst>
          </a:custGeom>
          <a:solidFill>
            <a:srgbClr val="000000"/>
          </a:solidFill>
          <a:ln w="5560" cap="flat">
            <a:noFill/>
            <a:prstDash val="solid"/>
            <a:miter/>
          </a:ln>
        </p:spPr>
        <p:txBody>
          <a:bodyPr rtlCol="0" anchor="ctr"/>
          <a:lstStyle/>
          <a:p>
            <a:endParaRPr lang="en-US" dirty="0"/>
          </a:p>
        </p:txBody>
      </p:sp>
      <p:sp>
        <p:nvSpPr>
          <p:cNvPr id="133" name="Freeform: Shape 132">
            <a:extLst>
              <a:ext uri="{FF2B5EF4-FFF2-40B4-BE49-F238E27FC236}">
                <a16:creationId xmlns:a16="http://schemas.microsoft.com/office/drawing/2014/main" id="{F11E6375-A111-410E-9596-9AEB1EF9FE4A}"/>
              </a:ext>
            </a:extLst>
          </p:cNvPr>
          <p:cNvSpPr/>
          <p:nvPr/>
        </p:nvSpPr>
        <p:spPr>
          <a:xfrm>
            <a:off x="7006148" y="5065967"/>
            <a:ext cx="450332" cy="222386"/>
          </a:xfrm>
          <a:custGeom>
            <a:avLst/>
            <a:gdLst>
              <a:gd name="connsiteX0" fmla="*/ -143 w 450332"/>
              <a:gd name="connsiteY0" fmla="*/ -164 h 222386"/>
              <a:gd name="connsiteX1" fmla="*/ 450189 w 450332"/>
              <a:gd name="connsiteY1" fmla="*/ -164 h 222386"/>
              <a:gd name="connsiteX2" fmla="*/ 450189 w 450332"/>
              <a:gd name="connsiteY2" fmla="*/ 222222 h 222386"/>
              <a:gd name="connsiteX3" fmla="*/ -143 w 450332"/>
              <a:gd name="connsiteY3" fmla="*/ 222222 h 222386"/>
            </a:gdLst>
            <a:ahLst/>
            <a:cxnLst>
              <a:cxn ang="0">
                <a:pos x="connsiteX0" y="connsiteY0"/>
              </a:cxn>
              <a:cxn ang="0">
                <a:pos x="connsiteX1" y="connsiteY1"/>
              </a:cxn>
              <a:cxn ang="0">
                <a:pos x="connsiteX2" y="connsiteY2"/>
              </a:cxn>
              <a:cxn ang="0">
                <a:pos x="connsiteX3" y="connsiteY3"/>
              </a:cxn>
            </a:cxnLst>
            <a:rect l="l" t="t" r="r" b="b"/>
            <a:pathLst>
              <a:path w="450332" h="222386">
                <a:moveTo>
                  <a:pt x="-143" y="-164"/>
                </a:moveTo>
                <a:lnTo>
                  <a:pt x="450189" y="-164"/>
                </a:lnTo>
                <a:lnTo>
                  <a:pt x="450189" y="222222"/>
                </a:lnTo>
                <a:lnTo>
                  <a:pt x="-143" y="222222"/>
                </a:lnTo>
                <a:close/>
              </a:path>
            </a:pathLst>
          </a:custGeom>
          <a:solidFill>
            <a:srgbClr val="FFFFFF">
              <a:alpha val="50000"/>
            </a:srgbClr>
          </a:solidFill>
          <a:ln w="5560" cap="flat">
            <a:noFill/>
            <a:prstDash val="solid"/>
            <a:miter/>
          </a:ln>
        </p:spPr>
        <p:txBody>
          <a:bodyPr rtlCol="0" anchor="ctr"/>
          <a:lstStyle/>
          <a:p>
            <a:endParaRPr lang="en-US" dirty="0"/>
          </a:p>
        </p:txBody>
      </p:sp>
      <p:grpSp>
        <p:nvGrpSpPr>
          <p:cNvPr id="134" name="Segnaposto contenuto 5">
            <a:extLst>
              <a:ext uri="{FF2B5EF4-FFF2-40B4-BE49-F238E27FC236}">
                <a16:creationId xmlns:a16="http://schemas.microsoft.com/office/drawing/2014/main" id="{C181EA0C-95BF-450E-9AE3-E37E361B144A}"/>
              </a:ext>
            </a:extLst>
          </p:cNvPr>
          <p:cNvGrpSpPr/>
          <p:nvPr/>
        </p:nvGrpSpPr>
        <p:grpSpPr>
          <a:xfrm>
            <a:off x="7006148" y="5072824"/>
            <a:ext cx="289102" cy="136396"/>
            <a:chOff x="7006148" y="5072824"/>
            <a:chExt cx="289102" cy="136396"/>
          </a:xfrm>
          <a:solidFill>
            <a:srgbClr val="3B3838"/>
          </a:solidFill>
        </p:grpSpPr>
        <p:sp>
          <p:nvSpPr>
            <p:cNvPr id="135" name="Freeform: Shape 134">
              <a:extLst>
                <a:ext uri="{FF2B5EF4-FFF2-40B4-BE49-F238E27FC236}">
                  <a16:creationId xmlns:a16="http://schemas.microsoft.com/office/drawing/2014/main" id="{1339A90C-EC05-47B1-B841-D16CEB14234C}"/>
                </a:ext>
              </a:extLst>
            </p:cNvPr>
            <p:cNvSpPr/>
            <p:nvPr/>
          </p:nvSpPr>
          <p:spPr>
            <a:xfrm>
              <a:off x="7006148" y="5072824"/>
              <a:ext cx="289102" cy="136396"/>
            </a:xfrm>
            <a:custGeom>
              <a:avLst/>
              <a:gdLst>
                <a:gd name="connsiteX0" fmla="*/ 285017 w 289102"/>
                <a:gd name="connsiteY0" fmla="*/ 17691 h 136396"/>
                <a:gd name="connsiteX1" fmla="*/ 270337 w 289102"/>
                <a:gd name="connsiteY1" fmla="*/ 17691 h 136396"/>
                <a:gd name="connsiteX2" fmla="*/ 270337 w 289102"/>
                <a:gd name="connsiteY2" fmla="*/ 4742 h 136396"/>
                <a:gd name="connsiteX3" fmla="*/ 266101 w 289102"/>
                <a:gd name="connsiteY3" fmla="*/ 425 h 136396"/>
                <a:gd name="connsiteX4" fmla="*/ 23301 w 289102"/>
                <a:gd name="connsiteY4" fmla="*/ 425 h 136396"/>
                <a:gd name="connsiteX5" fmla="*/ 19066 w 289102"/>
                <a:gd name="connsiteY5" fmla="*/ 4742 h 136396"/>
                <a:gd name="connsiteX6" fmla="*/ 19066 w 289102"/>
                <a:gd name="connsiteY6" fmla="*/ 17691 h 136396"/>
                <a:gd name="connsiteX7" fmla="*/ 4385 w 289102"/>
                <a:gd name="connsiteY7" fmla="*/ 17691 h 136396"/>
                <a:gd name="connsiteX8" fmla="*/ 150 w 289102"/>
                <a:gd name="connsiteY8" fmla="*/ 22007 h 136396"/>
                <a:gd name="connsiteX9" fmla="*/ 150 w 289102"/>
                <a:gd name="connsiteY9" fmla="*/ 87040 h 136396"/>
                <a:gd name="connsiteX10" fmla="*/ 4385 w 289102"/>
                <a:gd name="connsiteY10" fmla="*/ 91356 h 136396"/>
                <a:gd name="connsiteX11" fmla="*/ 8620 w 289102"/>
                <a:gd name="connsiteY11" fmla="*/ 87040 h 136396"/>
                <a:gd name="connsiteX12" fmla="*/ 8620 w 289102"/>
                <a:gd name="connsiteY12" fmla="*/ 26324 h 136396"/>
                <a:gd name="connsiteX13" fmla="*/ 36100 w 289102"/>
                <a:gd name="connsiteY13" fmla="*/ 26324 h 136396"/>
                <a:gd name="connsiteX14" fmla="*/ 40335 w 289102"/>
                <a:gd name="connsiteY14" fmla="*/ 22007 h 136396"/>
                <a:gd name="connsiteX15" fmla="*/ 36100 w 289102"/>
                <a:gd name="connsiteY15" fmla="*/ 17691 h 136396"/>
                <a:gd name="connsiteX16" fmla="*/ 27536 w 289102"/>
                <a:gd name="connsiteY16" fmla="*/ 17691 h 136396"/>
                <a:gd name="connsiteX17" fmla="*/ 27536 w 289102"/>
                <a:gd name="connsiteY17" fmla="*/ 9059 h 136396"/>
                <a:gd name="connsiteX18" fmla="*/ 261866 w 289102"/>
                <a:gd name="connsiteY18" fmla="*/ 9059 h 136396"/>
                <a:gd name="connsiteX19" fmla="*/ 261866 w 289102"/>
                <a:gd name="connsiteY19" fmla="*/ 17691 h 136396"/>
                <a:gd name="connsiteX20" fmla="*/ 54357 w 289102"/>
                <a:gd name="connsiteY20" fmla="*/ 17691 h 136396"/>
                <a:gd name="connsiteX21" fmla="*/ 50122 w 289102"/>
                <a:gd name="connsiteY21" fmla="*/ 22007 h 136396"/>
                <a:gd name="connsiteX22" fmla="*/ 54357 w 289102"/>
                <a:gd name="connsiteY22" fmla="*/ 26324 h 136396"/>
                <a:gd name="connsiteX23" fmla="*/ 280783 w 289102"/>
                <a:gd name="connsiteY23" fmla="*/ 26324 h 136396"/>
                <a:gd name="connsiteX24" fmla="*/ 280783 w 289102"/>
                <a:gd name="connsiteY24" fmla="*/ 110924 h 136396"/>
                <a:gd name="connsiteX25" fmla="*/ 253256 w 289102"/>
                <a:gd name="connsiteY25" fmla="*/ 110924 h 136396"/>
                <a:gd name="connsiteX26" fmla="*/ 249021 w 289102"/>
                <a:gd name="connsiteY26" fmla="*/ 115240 h 136396"/>
                <a:gd name="connsiteX27" fmla="*/ 253256 w 289102"/>
                <a:gd name="connsiteY27" fmla="*/ 119557 h 136396"/>
                <a:gd name="connsiteX28" fmla="*/ 261866 w 289102"/>
                <a:gd name="connsiteY28" fmla="*/ 119557 h 136396"/>
                <a:gd name="connsiteX29" fmla="*/ 261866 w 289102"/>
                <a:gd name="connsiteY29" fmla="*/ 128189 h 136396"/>
                <a:gd name="connsiteX30" fmla="*/ 27536 w 289102"/>
                <a:gd name="connsiteY30" fmla="*/ 128189 h 136396"/>
                <a:gd name="connsiteX31" fmla="*/ 27536 w 289102"/>
                <a:gd name="connsiteY31" fmla="*/ 119557 h 136396"/>
                <a:gd name="connsiteX32" fmla="*/ 234904 w 289102"/>
                <a:gd name="connsiteY32" fmla="*/ 119557 h 136396"/>
                <a:gd name="connsiteX33" fmla="*/ 239139 w 289102"/>
                <a:gd name="connsiteY33" fmla="*/ 115240 h 136396"/>
                <a:gd name="connsiteX34" fmla="*/ 234904 w 289102"/>
                <a:gd name="connsiteY34" fmla="*/ 110924 h 136396"/>
                <a:gd name="connsiteX35" fmla="*/ 8620 w 289102"/>
                <a:gd name="connsiteY35" fmla="*/ 110924 h 136396"/>
                <a:gd name="connsiteX36" fmla="*/ 8620 w 289102"/>
                <a:gd name="connsiteY36" fmla="*/ 105456 h 136396"/>
                <a:gd name="connsiteX37" fmla="*/ 4385 w 289102"/>
                <a:gd name="connsiteY37" fmla="*/ 101140 h 136396"/>
                <a:gd name="connsiteX38" fmla="*/ 150 w 289102"/>
                <a:gd name="connsiteY38" fmla="*/ 105456 h 136396"/>
                <a:gd name="connsiteX39" fmla="*/ 150 w 289102"/>
                <a:gd name="connsiteY39" fmla="*/ 115240 h 136396"/>
                <a:gd name="connsiteX40" fmla="*/ 4385 w 289102"/>
                <a:gd name="connsiteY40" fmla="*/ 119557 h 136396"/>
                <a:gd name="connsiteX41" fmla="*/ 19066 w 289102"/>
                <a:gd name="connsiteY41" fmla="*/ 119557 h 136396"/>
                <a:gd name="connsiteX42" fmla="*/ 19066 w 289102"/>
                <a:gd name="connsiteY42" fmla="*/ 132505 h 136396"/>
                <a:gd name="connsiteX43" fmla="*/ 23301 w 289102"/>
                <a:gd name="connsiteY43" fmla="*/ 136822 h 136396"/>
                <a:gd name="connsiteX44" fmla="*/ 266101 w 289102"/>
                <a:gd name="connsiteY44" fmla="*/ 136822 h 136396"/>
                <a:gd name="connsiteX45" fmla="*/ 270337 w 289102"/>
                <a:gd name="connsiteY45" fmla="*/ 132505 h 136396"/>
                <a:gd name="connsiteX46" fmla="*/ 270337 w 289102"/>
                <a:gd name="connsiteY46" fmla="*/ 119557 h 136396"/>
                <a:gd name="connsiteX47" fmla="*/ 285017 w 289102"/>
                <a:gd name="connsiteY47" fmla="*/ 119557 h 136396"/>
                <a:gd name="connsiteX48" fmla="*/ 289252 w 289102"/>
                <a:gd name="connsiteY48" fmla="*/ 115240 h 136396"/>
                <a:gd name="connsiteX49" fmla="*/ 289252 w 289102"/>
                <a:gd name="connsiteY49" fmla="*/ 22007 h 136396"/>
                <a:gd name="connsiteX50" fmla="*/ 285017 w 289102"/>
                <a:gd name="connsiteY50" fmla="*/ 17691 h 136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89102" h="136396">
                  <a:moveTo>
                    <a:pt x="285017" y="17691"/>
                  </a:moveTo>
                  <a:lnTo>
                    <a:pt x="270337" y="17691"/>
                  </a:lnTo>
                  <a:lnTo>
                    <a:pt x="270337" y="4742"/>
                  </a:lnTo>
                  <a:cubicBezTo>
                    <a:pt x="270337" y="2358"/>
                    <a:pt x="268440" y="425"/>
                    <a:pt x="266101" y="425"/>
                  </a:cubicBezTo>
                  <a:lnTo>
                    <a:pt x="23301" y="425"/>
                  </a:lnTo>
                  <a:cubicBezTo>
                    <a:pt x="20962" y="425"/>
                    <a:pt x="19066" y="2358"/>
                    <a:pt x="19066" y="4742"/>
                  </a:cubicBezTo>
                  <a:lnTo>
                    <a:pt x="19066" y="17691"/>
                  </a:lnTo>
                  <a:lnTo>
                    <a:pt x="4385" y="17691"/>
                  </a:lnTo>
                  <a:cubicBezTo>
                    <a:pt x="2046" y="17691"/>
                    <a:pt x="150" y="19624"/>
                    <a:pt x="150" y="22007"/>
                  </a:cubicBezTo>
                  <a:lnTo>
                    <a:pt x="150" y="87040"/>
                  </a:lnTo>
                  <a:cubicBezTo>
                    <a:pt x="150" y="89424"/>
                    <a:pt x="2046" y="91356"/>
                    <a:pt x="4385" y="91356"/>
                  </a:cubicBezTo>
                  <a:cubicBezTo>
                    <a:pt x="6724" y="91356"/>
                    <a:pt x="8620" y="89424"/>
                    <a:pt x="8620" y="87040"/>
                  </a:cubicBezTo>
                  <a:lnTo>
                    <a:pt x="8620" y="26324"/>
                  </a:lnTo>
                  <a:lnTo>
                    <a:pt x="36100" y="26324"/>
                  </a:lnTo>
                  <a:cubicBezTo>
                    <a:pt x="38439" y="26324"/>
                    <a:pt x="40335" y="24391"/>
                    <a:pt x="40335" y="22007"/>
                  </a:cubicBezTo>
                  <a:cubicBezTo>
                    <a:pt x="40335" y="19624"/>
                    <a:pt x="38439" y="17691"/>
                    <a:pt x="36100" y="17691"/>
                  </a:cubicBezTo>
                  <a:lnTo>
                    <a:pt x="27536" y="17691"/>
                  </a:lnTo>
                  <a:lnTo>
                    <a:pt x="27536" y="9059"/>
                  </a:lnTo>
                  <a:lnTo>
                    <a:pt x="261866" y="9059"/>
                  </a:lnTo>
                  <a:lnTo>
                    <a:pt x="261866" y="17691"/>
                  </a:lnTo>
                  <a:lnTo>
                    <a:pt x="54357" y="17691"/>
                  </a:lnTo>
                  <a:cubicBezTo>
                    <a:pt x="52018" y="17691"/>
                    <a:pt x="50122" y="19624"/>
                    <a:pt x="50122" y="22007"/>
                  </a:cubicBezTo>
                  <a:cubicBezTo>
                    <a:pt x="50122" y="24391"/>
                    <a:pt x="52018" y="26324"/>
                    <a:pt x="54357" y="26324"/>
                  </a:cubicBezTo>
                  <a:lnTo>
                    <a:pt x="280783" y="26324"/>
                  </a:lnTo>
                  <a:lnTo>
                    <a:pt x="280783" y="110924"/>
                  </a:lnTo>
                  <a:lnTo>
                    <a:pt x="253256" y="110924"/>
                  </a:lnTo>
                  <a:cubicBezTo>
                    <a:pt x="250917" y="110924"/>
                    <a:pt x="249021" y="112856"/>
                    <a:pt x="249021" y="115240"/>
                  </a:cubicBezTo>
                  <a:cubicBezTo>
                    <a:pt x="249021" y="117624"/>
                    <a:pt x="250917" y="119557"/>
                    <a:pt x="253256" y="119557"/>
                  </a:cubicBezTo>
                  <a:lnTo>
                    <a:pt x="261866" y="119557"/>
                  </a:lnTo>
                  <a:lnTo>
                    <a:pt x="261866" y="128189"/>
                  </a:lnTo>
                  <a:lnTo>
                    <a:pt x="27536" y="128189"/>
                  </a:lnTo>
                  <a:lnTo>
                    <a:pt x="27536" y="119557"/>
                  </a:lnTo>
                  <a:lnTo>
                    <a:pt x="234904" y="119557"/>
                  </a:lnTo>
                  <a:cubicBezTo>
                    <a:pt x="237243" y="119557"/>
                    <a:pt x="239139" y="117624"/>
                    <a:pt x="239139" y="115240"/>
                  </a:cubicBezTo>
                  <a:cubicBezTo>
                    <a:pt x="239139" y="112856"/>
                    <a:pt x="237243" y="110924"/>
                    <a:pt x="234904" y="110924"/>
                  </a:cubicBezTo>
                  <a:lnTo>
                    <a:pt x="8620" y="110924"/>
                  </a:lnTo>
                  <a:lnTo>
                    <a:pt x="8620" y="105456"/>
                  </a:lnTo>
                  <a:cubicBezTo>
                    <a:pt x="8620" y="103073"/>
                    <a:pt x="6724" y="101140"/>
                    <a:pt x="4385" y="101140"/>
                  </a:cubicBezTo>
                  <a:cubicBezTo>
                    <a:pt x="2046" y="101140"/>
                    <a:pt x="150" y="103073"/>
                    <a:pt x="150" y="105456"/>
                  </a:cubicBezTo>
                  <a:lnTo>
                    <a:pt x="150" y="115240"/>
                  </a:lnTo>
                  <a:cubicBezTo>
                    <a:pt x="150" y="117624"/>
                    <a:pt x="2046" y="119557"/>
                    <a:pt x="4385" y="119557"/>
                  </a:cubicBezTo>
                  <a:lnTo>
                    <a:pt x="19066" y="119557"/>
                  </a:lnTo>
                  <a:lnTo>
                    <a:pt x="19066" y="132505"/>
                  </a:lnTo>
                  <a:cubicBezTo>
                    <a:pt x="19066" y="134889"/>
                    <a:pt x="20962" y="136822"/>
                    <a:pt x="23301" y="136822"/>
                  </a:cubicBezTo>
                  <a:lnTo>
                    <a:pt x="266101" y="136822"/>
                  </a:lnTo>
                  <a:cubicBezTo>
                    <a:pt x="268440" y="136822"/>
                    <a:pt x="270337" y="134889"/>
                    <a:pt x="270337" y="132505"/>
                  </a:cubicBezTo>
                  <a:lnTo>
                    <a:pt x="270337" y="119557"/>
                  </a:lnTo>
                  <a:lnTo>
                    <a:pt x="285017" y="119557"/>
                  </a:lnTo>
                  <a:cubicBezTo>
                    <a:pt x="287356" y="119557"/>
                    <a:pt x="289252" y="117624"/>
                    <a:pt x="289252" y="115240"/>
                  </a:cubicBezTo>
                  <a:lnTo>
                    <a:pt x="289252" y="22007"/>
                  </a:lnTo>
                  <a:cubicBezTo>
                    <a:pt x="289252" y="19624"/>
                    <a:pt x="287356" y="17691"/>
                    <a:pt x="285017" y="17691"/>
                  </a:cubicBezTo>
                  <a:close/>
                </a:path>
              </a:pathLst>
            </a:custGeom>
            <a:solidFill>
              <a:srgbClr val="3B3838"/>
            </a:solidFill>
            <a:ln w="5613" cap="flat">
              <a:noFill/>
              <a:prstDash val="solid"/>
              <a:miter/>
            </a:ln>
          </p:spPr>
          <p:txBody>
            <a:bodyPr rtlCol="0" anchor="ctr"/>
            <a:lstStyle/>
            <a:p>
              <a:endParaRPr lang="en-US" dirty="0"/>
            </a:p>
          </p:txBody>
        </p:sp>
        <p:sp>
          <p:nvSpPr>
            <p:cNvPr id="136" name="Freeform: Shape 135">
              <a:extLst>
                <a:ext uri="{FF2B5EF4-FFF2-40B4-BE49-F238E27FC236}">
                  <a16:creationId xmlns:a16="http://schemas.microsoft.com/office/drawing/2014/main" id="{0C880801-E914-4DA9-8040-896F6F22BAD0}"/>
                </a:ext>
              </a:extLst>
            </p:cNvPr>
            <p:cNvSpPr/>
            <p:nvPr/>
          </p:nvSpPr>
          <p:spPr>
            <a:xfrm>
              <a:off x="7126740" y="5118290"/>
              <a:ext cx="46866" cy="45465"/>
            </a:xfrm>
            <a:custGeom>
              <a:avLst/>
              <a:gdLst>
                <a:gd name="connsiteX0" fmla="*/ 42781 w 46866"/>
                <a:gd name="connsiteY0" fmla="*/ 425 h 45465"/>
                <a:gd name="connsiteX1" fmla="*/ 4385 w 46866"/>
                <a:gd name="connsiteY1" fmla="*/ 425 h 45465"/>
                <a:gd name="connsiteX2" fmla="*/ 150 w 46866"/>
                <a:gd name="connsiteY2" fmla="*/ 4742 h 45465"/>
                <a:gd name="connsiteX3" fmla="*/ 150 w 46866"/>
                <a:gd name="connsiteY3" fmla="*/ 31205 h 45465"/>
                <a:gd name="connsiteX4" fmla="*/ 4385 w 46866"/>
                <a:gd name="connsiteY4" fmla="*/ 35521 h 45465"/>
                <a:gd name="connsiteX5" fmla="*/ 7636 w 46866"/>
                <a:gd name="connsiteY5" fmla="*/ 35521 h 45465"/>
                <a:gd name="connsiteX6" fmla="*/ 7636 w 46866"/>
                <a:gd name="connsiteY6" fmla="*/ 41574 h 45465"/>
                <a:gd name="connsiteX7" fmla="*/ 11871 w 46866"/>
                <a:gd name="connsiteY7" fmla="*/ 45891 h 45465"/>
                <a:gd name="connsiteX8" fmla="*/ 35296 w 46866"/>
                <a:gd name="connsiteY8" fmla="*/ 45891 h 45465"/>
                <a:gd name="connsiteX9" fmla="*/ 39531 w 46866"/>
                <a:gd name="connsiteY9" fmla="*/ 41574 h 45465"/>
                <a:gd name="connsiteX10" fmla="*/ 39531 w 46866"/>
                <a:gd name="connsiteY10" fmla="*/ 35521 h 45465"/>
                <a:gd name="connsiteX11" fmla="*/ 42781 w 46866"/>
                <a:gd name="connsiteY11" fmla="*/ 35521 h 45465"/>
                <a:gd name="connsiteX12" fmla="*/ 47016 w 46866"/>
                <a:gd name="connsiteY12" fmla="*/ 31205 h 45465"/>
                <a:gd name="connsiteX13" fmla="*/ 47016 w 46866"/>
                <a:gd name="connsiteY13" fmla="*/ 4742 h 45465"/>
                <a:gd name="connsiteX14" fmla="*/ 42781 w 46866"/>
                <a:gd name="connsiteY14" fmla="*/ 425 h 45465"/>
                <a:gd name="connsiteX15" fmla="*/ 38547 w 46866"/>
                <a:gd name="connsiteY15" fmla="*/ 26888 h 45465"/>
                <a:gd name="connsiteX16" fmla="*/ 35296 w 46866"/>
                <a:gd name="connsiteY16" fmla="*/ 26888 h 45465"/>
                <a:gd name="connsiteX17" fmla="*/ 31061 w 46866"/>
                <a:gd name="connsiteY17" fmla="*/ 31205 h 45465"/>
                <a:gd name="connsiteX18" fmla="*/ 31061 w 46866"/>
                <a:gd name="connsiteY18" fmla="*/ 37258 h 45465"/>
                <a:gd name="connsiteX19" fmla="*/ 16107 w 46866"/>
                <a:gd name="connsiteY19" fmla="*/ 37258 h 45465"/>
                <a:gd name="connsiteX20" fmla="*/ 16107 w 46866"/>
                <a:gd name="connsiteY20" fmla="*/ 31205 h 45465"/>
                <a:gd name="connsiteX21" fmla="*/ 11871 w 46866"/>
                <a:gd name="connsiteY21" fmla="*/ 26888 h 45465"/>
                <a:gd name="connsiteX22" fmla="*/ 8621 w 46866"/>
                <a:gd name="connsiteY22" fmla="*/ 26888 h 45465"/>
                <a:gd name="connsiteX23" fmla="*/ 8621 w 46866"/>
                <a:gd name="connsiteY23" fmla="*/ 9058 h 45465"/>
                <a:gd name="connsiteX24" fmla="*/ 38547 w 46866"/>
                <a:gd name="connsiteY24" fmla="*/ 9058 h 45465"/>
                <a:gd name="connsiteX25" fmla="*/ 38547 w 46866"/>
                <a:gd name="connsiteY25" fmla="*/ 26888 h 4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6866" h="45465">
                  <a:moveTo>
                    <a:pt x="42781" y="425"/>
                  </a:moveTo>
                  <a:lnTo>
                    <a:pt x="4385" y="425"/>
                  </a:lnTo>
                  <a:cubicBezTo>
                    <a:pt x="2046" y="425"/>
                    <a:pt x="150" y="2358"/>
                    <a:pt x="150" y="4742"/>
                  </a:cubicBezTo>
                  <a:lnTo>
                    <a:pt x="150" y="31205"/>
                  </a:lnTo>
                  <a:cubicBezTo>
                    <a:pt x="150" y="33589"/>
                    <a:pt x="2046" y="35521"/>
                    <a:pt x="4385" y="35521"/>
                  </a:cubicBezTo>
                  <a:lnTo>
                    <a:pt x="7636" y="35521"/>
                  </a:lnTo>
                  <a:lnTo>
                    <a:pt x="7636" y="41574"/>
                  </a:lnTo>
                  <a:cubicBezTo>
                    <a:pt x="7636" y="43958"/>
                    <a:pt x="9532" y="45891"/>
                    <a:pt x="11871" y="45891"/>
                  </a:cubicBezTo>
                  <a:lnTo>
                    <a:pt x="35296" y="45891"/>
                  </a:lnTo>
                  <a:cubicBezTo>
                    <a:pt x="37634" y="45891"/>
                    <a:pt x="39531" y="43958"/>
                    <a:pt x="39531" y="41574"/>
                  </a:cubicBezTo>
                  <a:lnTo>
                    <a:pt x="39531" y="35521"/>
                  </a:lnTo>
                  <a:lnTo>
                    <a:pt x="42781" y="35521"/>
                  </a:lnTo>
                  <a:cubicBezTo>
                    <a:pt x="45120" y="35521"/>
                    <a:pt x="47016" y="33589"/>
                    <a:pt x="47016" y="31205"/>
                  </a:cubicBezTo>
                  <a:lnTo>
                    <a:pt x="47016" y="4742"/>
                  </a:lnTo>
                  <a:cubicBezTo>
                    <a:pt x="47016" y="2358"/>
                    <a:pt x="45120" y="425"/>
                    <a:pt x="42781" y="425"/>
                  </a:cubicBezTo>
                  <a:close/>
                  <a:moveTo>
                    <a:pt x="38547" y="26888"/>
                  </a:moveTo>
                  <a:lnTo>
                    <a:pt x="35296" y="26888"/>
                  </a:lnTo>
                  <a:cubicBezTo>
                    <a:pt x="32958" y="26888"/>
                    <a:pt x="31061" y="28821"/>
                    <a:pt x="31061" y="31205"/>
                  </a:cubicBezTo>
                  <a:lnTo>
                    <a:pt x="31061" y="37258"/>
                  </a:lnTo>
                  <a:lnTo>
                    <a:pt x="16107" y="37258"/>
                  </a:lnTo>
                  <a:lnTo>
                    <a:pt x="16107" y="31205"/>
                  </a:lnTo>
                  <a:cubicBezTo>
                    <a:pt x="16107" y="28821"/>
                    <a:pt x="14210" y="26888"/>
                    <a:pt x="11871" y="26888"/>
                  </a:cubicBezTo>
                  <a:lnTo>
                    <a:pt x="8621" y="26888"/>
                  </a:lnTo>
                  <a:lnTo>
                    <a:pt x="8621" y="9058"/>
                  </a:lnTo>
                  <a:lnTo>
                    <a:pt x="38547" y="9058"/>
                  </a:lnTo>
                  <a:lnTo>
                    <a:pt x="38547" y="26888"/>
                  </a:lnTo>
                  <a:close/>
                </a:path>
              </a:pathLst>
            </a:custGeom>
            <a:solidFill>
              <a:srgbClr val="3B3838"/>
            </a:solidFill>
            <a:ln w="5613" cap="flat">
              <a:noFill/>
              <a:prstDash val="solid"/>
              <a:miter/>
            </a:ln>
          </p:spPr>
          <p:txBody>
            <a:bodyPr rtlCol="0" anchor="ctr"/>
            <a:lstStyle/>
            <a:p>
              <a:endParaRPr lang="en-US" dirty="0"/>
            </a:p>
          </p:txBody>
        </p:sp>
        <p:sp>
          <p:nvSpPr>
            <p:cNvPr id="137" name="Freeform: Shape 136">
              <a:extLst>
                <a:ext uri="{FF2B5EF4-FFF2-40B4-BE49-F238E27FC236}">
                  <a16:creationId xmlns:a16="http://schemas.microsoft.com/office/drawing/2014/main" id="{575EC3F2-73C3-47C4-9911-D32052004923}"/>
                </a:ext>
              </a:extLst>
            </p:cNvPr>
            <p:cNvSpPr/>
            <p:nvPr/>
          </p:nvSpPr>
          <p:spPr>
            <a:xfrm>
              <a:off x="7074335" y="5118290"/>
              <a:ext cx="46866" cy="45465"/>
            </a:xfrm>
            <a:custGeom>
              <a:avLst/>
              <a:gdLst>
                <a:gd name="connsiteX0" fmla="*/ 42781 w 46866"/>
                <a:gd name="connsiteY0" fmla="*/ 425 h 45465"/>
                <a:gd name="connsiteX1" fmla="*/ 4385 w 46866"/>
                <a:gd name="connsiteY1" fmla="*/ 425 h 45465"/>
                <a:gd name="connsiteX2" fmla="*/ 150 w 46866"/>
                <a:gd name="connsiteY2" fmla="*/ 4742 h 45465"/>
                <a:gd name="connsiteX3" fmla="*/ 150 w 46866"/>
                <a:gd name="connsiteY3" fmla="*/ 31205 h 45465"/>
                <a:gd name="connsiteX4" fmla="*/ 4385 w 46866"/>
                <a:gd name="connsiteY4" fmla="*/ 35521 h 45465"/>
                <a:gd name="connsiteX5" fmla="*/ 7636 w 46866"/>
                <a:gd name="connsiteY5" fmla="*/ 35521 h 45465"/>
                <a:gd name="connsiteX6" fmla="*/ 7636 w 46866"/>
                <a:gd name="connsiteY6" fmla="*/ 41574 h 45465"/>
                <a:gd name="connsiteX7" fmla="*/ 11870 w 46866"/>
                <a:gd name="connsiteY7" fmla="*/ 45891 h 45465"/>
                <a:gd name="connsiteX8" fmla="*/ 35295 w 46866"/>
                <a:gd name="connsiteY8" fmla="*/ 45891 h 45465"/>
                <a:gd name="connsiteX9" fmla="*/ 39531 w 46866"/>
                <a:gd name="connsiteY9" fmla="*/ 41574 h 45465"/>
                <a:gd name="connsiteX10" fmla="*/ 39531 w 46866"/>
                <a:gd name="connsiteY10" fmla="*/ 35521 h 45465"/>
                <a:gd name="connsiteX11" fmla="*/ 42781 w 46866"/>
                <a:gd name="connsiteY11" fmla="*/ 35521 h 45465"/>
                <a:gd name="connsiteX12" fmla="*/ 47016 w 46866"/>
                <a:gd name="connsiteY12" fmla="*/ 31205 h 45465"/>
                <a:gd name="connsiteX13" fmla="*/ 47016 w 46866"/>
                <a:gd name="connsiteY13" fmla="*/ 4742 h 45465"/>
                <a:gd name="connsiteX14" fmla="*/ 42781 w 46866"/>
                <a:gd name="connsiteY14" fmla="*/ 425 h 45465"/>
                <a:gd name="connsiteX15" fmla="*/ 38546 w 46866"/>
                <a:gd name="connsiteY15" fmla="*/ 26888 h 45465"/>
                <a:gd name="connsiteX16" fmla="*/ 35295 w 46866"/>
                <a:gd name="connsiteY16" fmla="*/ 26888 h 45465"/>
                <a:gd name="connsiteX17" fmla="*/ 31061 w 46866"/>
                <a:gd name="connsiteY17" fmla="*/ 31205 h 45465"/>
                <a:gd name="connsiteX18" fmla="*/ 31061 w 46866"/>
                <a:gd name="connsiteY18" fmla="*/ 37258 h 45465"/>
                <a:gd name="connsiteX19" fmla="*/ 16105 w 46866"/>
                <a:gd name="connsiteY19" fmla="*/ 37258 h 45465"/>
                <a:gd name="connsiteX20" fmla="*/ 16105 w 46866"/>
                <a:gd name="connsiteY20" fmla="*/ 31205 h 45465"/>
                <a:gd name="connsiteX21" fmla="*/ 11870 w 46866"/>
                <a:gd name="connsiteY21" fmla="*/ 26888 h 45465"/>
                <a:gd name="connsiteX22" fmla="*/ 8620 w 46866"/>
                <a:gd name="connsiteY22" fmla="*/ 26888 h 45465"/>
                <a:gd name="connsiteX23" fmla="*/ 8620 w 46866"/>
                <a:gd name="connsiteY23" fmla="*/ 9058 h 45465"/>
                <a:gd name="connsiteX24" fmla="*/ 8620 w 46866"/>
                <a:gd name="connsiteY24" fmla="*/ 9058 h 45465"/>
                <a:gd name="connsiteX25" fmla="*/ 38546 w 46866"/>
                <a:gd name="connsiteY25" fmla="*/ 9058 h 45465"/>
                <a:gd name="connsiteX26" fmla="*/ 38546 w 46866"/>
                <a:gd name="connsiteY26" fmla="*/ 26888 h 4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866" h="45465">
                  <a:moveTo>
                    <a:pt x="42781" y="425"/>
                  </a:moveTo>
                  <a:lnTo>
                    <a:pt x="4385" y="425"/>
                  </a:lnTo>
                  <a:cubicBezTo>
                    <a:pt x="2046" y="425"/>
                    <a:pt x="150" y="2358"/>
                    <a:pt x="150" y="4742"/>
                  </a:cubicBezTo>
                  <a:lnTo>
                    <a:pt x="150" y="31205"/>
                  </a:lnTo>
                  <a:cubicBezTo>
                    <a:pt x="150" y="33589"/>
                    <a:pt x="2046" y="35521"/>
                    <a:pt x="4385" y="35521"/>
                  </a:cubicBezTo>
                  <a:lnTo>
                    <a:pt x="7636" y="35521"/>
                  </a:lnTo>
                  <a:lnTo>
                    <a:pt x="7636" y="41574"/>
                  </a:lnTo>
                  <a:cubicBezTo>
                    <a:pt x="7636" y="43958"/>
                    <a:pt x="9531" y="45891"/>
                    <a:pt x="11870" y="45891"/>
                  </a:cubicBezTo>
                  <a:lnTo>
                    <a:pt x="35295" y="45891"/>
                  </a:lnTo>
                  <a:cubicBezTo>
                    <a:pt x="37634" y="45891"/>
                    <a:pt x="39531" y="43958"/>
                    <a:pt x="39531" y="41574"/>
                  </a:cubicBezTo>
                  <a:lnTo>
                    <a:pt x="39531" y="35521"/>
                  </a:lnTo>
                  <a:lnTo>
                    <a:pt x="42781" y="35521"/>
                  </a:lnTo>
                  <a:cubicBezTo>
                    <a:pt x="45120" y="35521"/>
                    <a:pt x="47016" y="33589"/>
                    <a:pt x="47016" y="31205"/>
                  </a:cubicBezTo>
                  <a:lnTo>
                    <a:pt x="47016" y="4742"/>
                  </a:lnTo>
                  <a:cubicBezTo>
                    <a:pt x="47016" y="2358"/>
                    <a:pt x="45120" y="425"/>
                    <a:pt x="42781" y="425"/>
                  </a:cubicBezTo>
                  <a:close/>
                  <a:moveTo>
                    <a:pt x="38546" y="26888"/>
                  </a:moveTo>
                  <a:lnTo>
                    <a:pt x="35295" y="26888"/>
                  </a:lnTo>
                  <a:cubicBezTo>
                    <a:pt x="32957" y="26888"/>
                    <a:pt x="31061" y="28821"/>
                    <a:pt x="31061" y="31205"/>
                  </a:cubicBezTo>
                  <a:lnTo>
                    <a:pt x="31061" y="37258"/>
                  </a:lnTo>
                  <a:lnTo>
                    <a:pt x="16105" y="37258"/>
                  </a:lnTo>
                  <a:lnTo>
                    <a:pt x="16105" y="31205"/>
                  </a:lnTo>
                  <a:cubicBezTo>
                    <a:pt x="16105" y="28821"/>
                    <a:pt x="14209" y="26888"/>
                    <a:pt x="11870" y="26888"/>
                  </a:cubicBezTo>
                  <a:lnTo>
                    <a:pt x="8620" y="26888"/>
                  </a:lnTo>
                  <a:lnTo>
                    <a:pt x="8620" y="9058"/>
                  </a:lnTo>
                  <a:lnTo>
                    <a:pt x="8620" y="9058"/>
                  </a:lnTo>
                  <a:lnTo>
                    <a:pt x="38546" y="9058"/>
                  </a:lnTo>
                  <a:lnTo>
                    <a:pt x="38546" y="26888"/>
                  </a:lnTo>
                  <a:close/>
                </a:path>
              </a:pathLst>
            </a:custGeom>
            <a:solidFill>
              <a:srgbClr val="3B3838"/>
            </a:solidFill>
            <a:ln w="5613" cap="flat">
              <a:noFill/>
              <a:prstDash val="solid"/>
              <a:miter/>
            </a:ln>
          </p:spPr>
          <p:txBody>
            <a:bodyPr rtlCol="0" anchor="ctr"/>
            <a:lstStyle/>
            <a:p>
              <a:endParaRPr lang="en-US" dirty="0"/>
            </a:p>
          </p:txBody>
        </p:sp>
        <p:sp>
          <p:nvSpPr>
            <p:cNvPr id="138" name="Freeform: Shape 137">
              <a:extLst>
                <a:ext uri="{FF2B5EF4-FFF2-40B4-BE49-F238E27FC236}">
                  <a16:creationId xmlns:a16="http://schemas.microsoft.com/office/drawing/2014/main" id="{61B469C5-0D05-40E1-A547-00607C0B05A2}"/>
                </a:ext>
              </a:extLst>
            </p:cNvPr>
            <p:cNvSpPr/>
            <p:nvPr/>
          </p:nvSpPr>
          <p:spPr>
            <a:xfrm>
              <a:off x="7179093" y="5118290"/>
              <a:ext cx="46866" cy="45465"/>
            </a:xfrm>
            <a:custGeom>
              <a:avLst/>
              <a:gdLst>
                <a:gd name="connsiteX0" fmla="*/ 42781 w 46866"/>
                <a:gd name="connsiteY0" fmla="*/ 425 h 45465"/>
                <a:gd name="connsiteX1" fmla="*/ 4385 w 46866"/>
                <a:gd name="connsiteY1" fmla="*/ 425 h 45465"/>
                <a:gd name="connsiteX2" fmla="*/ 150 w 46866"/>
                <a:gd name="connsiteY2" fmla="*/ 4742 h 45465"/>
                <a:gd name="connsiteX3" fmla="*/ 150 w 46866"/>
                <a:gd name="connsiteY3" fmla="*/ 31205 h 45465"/>
                <a:gd name="connsiteX4" fmla="*/ 4385 w 46866"/>
                <a:gd name="connsiteY4" fmla="*/ 35521 h 45465"/>
                <a:gd name="connsiteX5" fmla="*/ 7636 w 46866"/>
                <a:gd name="connsiteY5" fmla="*/ 35521 h 45465"/>
                <a:gd name="connsiteX6" fmla="*/ 7636 w 46866"/>
                <a:gd name="connsiteY6" fmla="*/ 41574 h 45465"/>
                <a:gd name="connsiteX7" fmla="*/ 11870 w 46866"/>
                <a:gd name="connsiteY7" fmla="*/ 45891 h 45465"/>
                <a:gd name="connsiteX8" fmla="*/ 35295 w 46866"/>
                <a:gd name="connsiteY8" fmla="*/ 45891 h 45465"/>
                <a:gd name="connsiteX9" fmla="*/ 39530 w 46866"/>
                <a:gd name="connsiteY9" fmla="*/ 41574 h 45465"/>
                <a:gd name="connsiteX10" fmla="*/ 39530 w 46866"/>
                <a:gd name="connsiteY10" fmla="*/ 35521 h 45465"/>
                <a:gd name="connsiteX11" fmla="*/ 42781 w 46866"/>
                <a:gd name="connsiteY11" fmla="*/ 35521 h 45465"/>
                <a:gd name="connsiteX12" fmla="*/ 47016 w 46866"/>
                <a:gd name="connsiteY12" fmla="*/ 31205 h 45465"/>
                <a:gd name="connsiteX13" fmla="*/ 47016 w 46866"/>
                <a:gd name="connsiteY13" fmla="*/ 4742 h 45465"/>
                <a:gd name="connsiteX14" fmla="*/ 42781 w 46866"/>
                <a:gd name="connsiteY14" fmla="*/ 425 h 45465"/>
                <a:gd name="connsiteX15" fmla="*/ 38546 w 46866"/>
                <a:gd name="connsiteY15" fmla="*/ 26888 h 45465"/>
                <a:gd name="connsiteX16" fmla="*/ 35295 w 46866"/>
                <a:gd name="connsiteY16" fmla="*/ 26888 h 45465"/>
                <a:gd name="connsiteX17" fmla="*/ 31061 w 46866"/>
                <a:gd name="connsiteY17" fmla="*/ 31205 h 45465"/>
                <a:gd name="connsiteX18" fmla="*/ 31061 w 46866"/>
                <a:gd name="connsiteY18" fmla="*/ 37258 h 45465"/>
                <a:gd name="connsiteX19" fmla="*/ 16105 w 46866"/>
                <a:gd name="connsiteY19" fmla="*/ 37258 h 45465"/>
                <a:gd name="connsiteX20" fmla="*/ 16105 w 46866"/>
                <a:gd name="connsiteY20" fmla="*/ 31205 h 45465"/>
                <a:gd name="connsiteX21" fmla="*/ 11870 w 46866"/>
                <a:gd name="connsiteY21" fmla="*/ 26888 h 45465"/>
                <a:gd name="connsiteX22" fmla="*/ 8620 w 46866"/>
                <a:gd name="connsiteY22" fmla="*/ 26888 h 45465"/>
                <a:gd name="connsiteX23" fmla="*/ 8620 w 46866"/>
                <a:gd name="connsiteY23" fmla="*/ 9058 h 45465"/>
                <a:gd name="connsiteX24" fmla="*/ 38546 w 46866"/>
                <a:gd name="connsiteY24" fmla="*/ 9058 h 45465"/>
                <a:gd name="connsiteX25" fmla="*/ 38546 w 46866"/>
                <a:gd name="connsiteY25" fmla="*/ 26888 h 4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6866" h="45465">
                  <a:moveTo>
                    <a:pt x="42781" y="425"/>
                  </a:moveTo>
                  <a:lnTo>
                    <a:pt x="4385" y="425"/>
                  </a:lnTo>
                  <a:cubicBezTo>
                    <a:pt x="2046" y="425"/>
                    <a:pt x="150" y="2358"/>
                    <a:pt x="150" y="4742"/>
                  </a:cubicBezTo>
                  <a:lnTo>
                    <a:pt x="150" y="31205"/>
                  </a:lnTo>
                  <a:cubicBezTo>
                    <a:pt x="150" y="33589"/>
                    <a:pt x="2046" y="35521"/>
                    <a:pt x="4385" y="35521"/>
                  </a:cubicBezTo>
                  <a:lnTo>
                    <a:pt x="7636" y="35521"/>
                  </a:lnTo>
                  <a:lnTo>
                    <a:pt x="7636" y="41574"/>
                  </a:lnTo>
                  <a:cubicBezTo>
                    <a:pt x="7636" y="43958"/>
                    <a:pt x="9531" y="45891"/>
                    <a:pt x="11870" y="45891"/>
                  </a:cubicBezTo>
                  <a:lnTo>
                    <a:pt x="35295" y="45891"/>
                  </a:lnTo>
                  <a:cubicBezTo>
                    <a:pt x="37634" y="45891"/>
                    <a:pt x="39530" y="43958"/>
                    <a:pt x="39530" y="41574"/>
                  </a:cubicBezTo>
                  <a:lnTo>
                    <a:pt x="39530" y="35521"/>
                  </a:lnTo>
                  <a:lnTo>
                    <a:pt x="42781" y="35521"/>
                  </a:lnTo>
                  <a:cubicBezTo>
                    <a:pt x="45120" y="35521"/>
                    <a:pt x="47016" y="33589"/>
                    <a:pt x="47016" y="31205"/>
                  </a:cubicBezTo>
                  <a:lnTo>
                    <a:pt x="47016" y="4742"/>
                  </a:lnTo>
                  <a:cubicBezTo>
                    <a:pt x="47016" y="2358"/>
                    <a:pt x="45120" y="425"/>
                    <a:pt x="42781" y="425"/>
                  </a:cubicBezTo>
                  <a:close/>
                  <a:moveTo>
                    <a:pt x="38546" y="26888"/>
                  </a:moveTo>
                  <a:lnTo>
                    <a:pt x="35295" y="26888"/>
                  </a:lnTo>
                  <a:cubicBezTo>
                    <a:pt x="32956" y="26888"/>
                    <a:pt x="31061" y="28821"/>
                    <a:pt x="31061" y="31205"/>
                  </a:cubicBezTo>
                  <a:lnTo>
                    <a:pt x="31061" y="37258"/>
                  </a:lnTo>
                  <a:lnTo>
                    <a:pt x="16105" y="37258"/>
                  </a:lnTo>
                  <a:lnTo>
                    <a:pt x="16105" y="31205"/>
                  </a:lnTo>
                  <a:cubicBezTo>
                    <a:pt x="16105" y="28821"/>
                    <a:pt x="14209" y="26888"/>
                    <a:pt x="11870" y="26888"/>
                  </a:cubicBezTo>
                  <a:lnTo>
                    <a:pt x="8620" y="26888"/>
                  </a:lnTo>
                  <a:lnTo>
                    <a:pt x="8620" y="9058"/>
                  </a:lnTo>
                  <a:lnTo>
                    <a:pt x="38546" y="9058"/>
                  </a:lnTo>
                  <a:lnTo>
                    <a:pt x="38546" y="26888"/>
                  </a:lnTo>
                  <a:close/>
                </a:path>
              </a:pathLst>
            </a:custGeom>
            <a:solidFill>
              <a:srgbClr val="3B3838"/>
            </a:solidFill>
            <a:ln w="5613" cap="flat">
              <a:noFill/>
              <a:prstDash val="solid"/>
              <a:miter/>
            </a:ln>
          </p:spPr>
          <p:txBody>
            <a:bodyPr rtlCol="0" anchor="ctr"/>
            <a:lstStyle/>
            <a:p>
              <a:endParaRPr lang="en-US" dirty="0"/>
            </a:p>
          </p:txBody>
        </p:sp>
        <p:sp>
          <p:nvSpPr>
            <p:cNvPr id="139" name="Freeform: Shape 138">
              <a:extLst>
                <a:ext uri="{FF2B5EF4-FFF2-40B4-BE49-F238E27FC236}">
                  <a16:creationId xmlns:a16="http://schemas.microsoft.com/office/drawing/2014/main" id="{548A607E-B1AB-426E-9AF1-FC00107CDF8D}"/>
                </a:ext>
              </a:extLst>
            </p:cNvPr>
            <p:cNvSpPr/>
            <p:nvPr/>
          </p:nvSpPr>
          <p:spPr>
            <a:xfrm>
              <a:off x="7231444" y="5118290"/>
              <a:ext cx="46866" cy="45465"/>
            </a:xfrm>
            <a:custGeom>
              <a:avLst/>
              <a:gdLst>
                <a:gd name="connsiteX0" fmla="*/ 42781 w 46866"/>
                <a:gd name="connsiteY0" fmla="*/ 425 h 45465"/>
                <a:gd name="connsiteX1" fmla="*/ 4385 w 46866"/>
                <a:gd name="connsiteY1" fmla="*/ 425 h 45465"/>
                <a:gd name="connsiteX2" fmla="*/ 150 w 46866"/>
                <a:gd name="connsiteY2" fmla="*/ 4742 h 45465"/>
                <a:gd name="connsiteX3" fmla="*/ 150 w 46866"/>
                <a:gd name="connsiteY3" fmla="*/ 31205 h 45465"/>
                <a:gd name="connsiteX4" fmla="*/ 4385 w 46866"/>
                <a:gd name="connsiteY4" fmla="*/ 35521 h 45465"/>
                <a:gd name="connsiteX5" fmla="*/ 7636 w 46866"/>
                <a:gd name="connsiteY5" fmla="*/ 35521 h 45465"/>
                <a:gd name="connsiteX6" fmla="*/ 7636 w 46866"/>
                <a:gd name="connsiteY6" fmla="*/ 41574 h 45465"/>
                <a:gd name="connsiteX7" fmla="*/ 11871 w 46866"/>
                <a:gd name="connsiteY7" fmla="*/ 45891 h 45465"/>
                <a:gd name="connsiteX8" fmla="*/ 35296 w 46866"/>
                <a:gd name="connsiteY8" fmla="*/ 45891 h 45465"/>
                <a:gd name="connsiteX9" fmla="*/ 39531 w 46866"/>
                <a:gd name="connsiteY9" fmla="*/ 41574 h 45465"/>
                <a:gd name="connsiteX10" fmla="*/ 39531 w 46866"/>
                <a:gd name="connsiteY10" fmla="*/ 35521 h 45465"/>
                <a:gd name="connsiteX11" fmla="*/ 42781 w 46866"/>
                <a:gd name="connsiteY11" fmla="*/ 35521 h 45465"/>
                <a:gd name="connsiteX12" fmla="*/ 47016 w 46866"/>
                <a:gd name="connsiteY12" fmla="*/ 31205 h 45465"/>
                <a:gd name="connsiteX13" fmla="*/ 47016 w 46866"/>
                <a:gd name="connsiteY13" fmla="*/ 4742 h 45465"/>
                <a:gd name="connsiteX14" fmla="*/ 42781 w 46866"/>
                <a:gd name="connsiteY14" fmla="*/ 425 h 45465"/>
                <a:gd name="connsiteX15" fmla="*/ 38547 w 46866"/>
                <a:gd name="connsiteY15" fmla="*/ 26888 h 45465"/>
                <a:gd name="connsiteX16" fmla="*/ 35296 w 46866"/>
                <a:gd name="connsiteY16" fmla="*/ 26888 h 45465"/>
                <a:gd name="connsiteX17" fmla="*/ 31062 w 46866"/>
                <a:gd name="connsiteY17" fmla="*/ 31205 h 45465"/>
                <a:gd name="connsiteX18" fmla="*/ 31062 w 46866"/>
                <a:gd name="connsiteY18" fmla="*/ 37258 h 45465"/>
                <a:gd name="connsiteX19" fmla="*/ 16107 w 46866"/>
                <a:gd name="connsiteY19" fmla="*/ 37258 h 45465"/>
                <a:gd name="connsiteX20" fmla="*/ 16107 w 46866"/>
                <a:gd name="connsiteY20" fmla="*/ 31205 h 45465"/>
                <a:gd name="connsiteX21" fmla="*/ 11872 w 46866"/>
                <a:gd name="connsiteY21" fmla="*/ 26888 h 45465"/>
                <a:gd name="connsiteX22" fmla="*/ 8621 w 46866"/>
                <a:gd name="connsiteY22" fmla="*/ 26888 h 45465"/>
                <a:gd name="connsiteX23" fmla="*/ 8621 w 46866"/>
                <a:gd name="connsiteY23" fmla="*/ 9058 h 45465"/>
                <a:gd name="connsiteX24" fmla="*/ 38547 w 46866"/>
                <a:gd name="connsiteY24" fmla="*/ 9058 h 45465"/>
                <a:gd name="connsiteX25" fmla="*/ 38547 w 46866"/>
                <a:gd name="connsiteY25" fmla="*/ 26888 h 4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6866" h="45465">
                  <a:moveTo>
                    <a:pt x="42781" y="425"/>
                  </a:moveTo>
                  <a:lnTo>
                    <a:pt x="4385" y="425"/>
                  </a:lnTo>
                  <a:cubicBezTo>
                    <a:pt x="2046" y="425"/>
                    <a:pt x="150" y="2358"/>
                    <a:pt x="150" y="4742"/>
                  </a:cubicBezTo>
                  <a:lnTo>
                    <a:pt x="150" y="31205"/>
                  </a:lnTo>
                  <a:cubicBezTo>
                    <a:pt x="150" y="33589"/>
                    <a:pt x="2046" y="35521"/>
                    <a:pt x="4385" y="35521"/>
                  </a:cubicBezTo>
                  <a:lnTo>
                    <a:pt x="7636" y="35521"/>
                  </a:lnTo>
                  <a:lnTo>
                    <a:pt x="7636" y="41574"/>
                  </a:lnTo>
                  <a:cubicBezTo>
                    <a:pt x="7637" y="43958"/>
                    <a:pt x="9532" y="45891"/>
                    <a:pt x="11871" y="45891"/>
                  </a:cubicBezTo>
                  <a:lnTo>
                    <a:pt x="35296" y="45891"/>
                  </a:lnTo>
                  <a:cubicBezTo>
                    <a:pt x="37635" y="45891"/>
                    <a:pt x="39531" y="43958"/>
                    <a:pt x="39531" y="41574"/>
                  </a:cubicBezTo>
                  <a:lnTo>
                    <a:pt x="39531" y="35521"/>
                  </a:lnTo>
                  <a:lnTo>
                    <a:pt x="42781" y="35521"/>
                  </a:lnTo>
                  <a:cubicBezTo>
                    <a:pt x="45120" y="35521"/>
                    <a:pt x="47016" y="33589"/>
                    <a:pt x="47016" y="31205"/>
                  </a:cubicBezTo>
                  <a:lnTo>
                    <a:pt x="47016" y="4742"/>
                  </a:lnTo>
                  <a:cubicBezTo>
                    <a:pt x="47016" y="2358"/>
                    <a:pt x="45120" y="425"/>
                    <a:pt x="42781" y="425"/>
                  </a:cubicBezTo>
                  <a:close/>
                  <a:moveTo>
                    <a:pt x="38547" y="26888"/>
                  </a:moveTo>
                  <a:lnTo>
                    <a:pt x="35296" y="26888"/>
                  </a:lnTo>
                  <a:cubicBezTo>
                    <a:pt x="32958" y="26888"/>
                    <a:pt x="31062" y="28821"/>
                    <a:pt x="31062" y="31205"/>
                  </a:cubicBezTo>
                  <a:lnTo>
                    <a:pt x="31062" y="37258"/>
                  </a:lnTo>
                  <a:lnTo>
                    <a:pt x="16107" y="37258"/>
                  </a:lnTo>
                  <a:lnTo>
                    <a:pt x="16107" y="31205"/>
                  </a:lnTo>
                  <a:cubicBezTo>
                    <a:pt x="16107" y="28821"/>
                    <a:pt x="14210" y="26888"/>
                    <a:pt x="11872" y="26888"/>
                  </a:cubicBezTo>
                  <a:lnTo>
                    <a:pt x="8621" y="26888"/>
                  </a:lnTo>
                  <a:lnTo>
                    <a:pt x="8621" y="9058"/>
                  </a:lnTo>
                  <a:lnTo>
                    <a:pt x="38547" y="9058"/>
                  </a:lnTo>
                  <a:lnTo>
                    <a:pt x="38547" y="26888"/>
                  </a:lnTo>
                  <a:close/>
                </a:path>
              </a:pathLst>
            </a:custGeom>
            <a:solidFill>
              <a:srgbClr val="3B3838"/>
            </a:solidFill>
            <a:ln w="5613" cap="flat">
              <a:noFill/>
              <a:prstDash val="solid"/>
              <a:miter/>
            </a:ln>
          </p:spPr>
          <p:txBody>
            <a:bodyPr rtlCol="0" anchor="ctr"/>
            <a:lstStyle/>
            <a:p>
              <a:endParaRPr lang="en-US" dirty="0"/>
            </a:p>
          </p:txBody>
        </p:sp>
        <p:sp>
          <p:nvSpPr>
            <p:cNvPr id="140" name="Freeform: Shape 139">
              <a:extLst>
                <a:ext uri="{FF2B5EF4-FFF2-40B4-BE49-F238E27FC236}">
                  <a16:creationId xmlns:a16="http://schemas.microsoft.com/office/drawing/2014/main" id="{5588A822-1B8C-4EC7-B25B-1E7E1222F890}"/>
                </a:ext>
              </a:extLst>
            </p:cNvPr>
            <p:cNvSpPr/>
            <p:nvPr/>
          </p:nvSpPr>
          <p:spPr>
            <a:xfrm>
              <a:off x="7025216" y="5119121"/>
              <a:ext cx="40445" cy="8633"/>
            </a:xfrm>
            <a:custGeom>
              <a:avLst/>
              <a:gdLst>
                <a:gd name="connsiteX0" fmla="*/ 36361 w 40445"/>
                <a:gd name="connsiteY0" fmla="*/ 425 h 8633"/>
                <a:gd name="connsiteX1" fmla="*/ 4385 w 40445"/>
                <a:gd name="connsiteY1" fmla="*/ 425 h 8633"/>
                <a:gd name="connsiteX2" fmla="*/ 150 w 40445"/>
                <a:gd name="connsiteY2" fmla="*/ 4742 h 8633"/>
                <a:gd name="connsiteX3" fmla="*/ 4385 w 40445"/>
                <a:gd name="connsiteY3" fmla="*/ 9058 h 8633"/>
                <a:gd name="connsiteX4" fmla="*/ 36361 w 40445"/>
                <a:gd name="connsiteY4" fmla="*/ 9058 h 8633"/>
                <a:gd name="connsiteX5" fmla="*/ 40596 w 40445"/>
                <a:gd name="connsiteY5" fmla="*/ 4742 h 8633"/>
                <a:gd name="connsiteX6" fmla="*/ 36361 w 40445"/>
                <a:gd name="connsiteY6" fmla="*/ 425 h 8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45" h="8633">
                  <a:moveTo>
                    <a:pt x="36361" y="425"/>
                  </a:moveTo>
                  <a:lnTo>
                    <a:pt x="4385" y="425"/>
                  </a:lnTo>
                  <a:cubicBezTo>
                    <a:pt x="2046" y="425"/>
                    <a:pt x="150" y="2358"/>
                    <a:pt x="150" y="4742"/>
                  </a:cubicBezTo>
                  <a:cubicBezTo>
                    <a:pt x="150" y="7126"/>
                    <a:pt x="2046" y="9058"/>
                    <a:pt x="4385" y="9058"/>
                  </a:cubicBezTo>
                  <a:lnTo>
                    <a:pt x="36361" y="9058"/>
                  </a:lnTo>
                  <a:cubicBezTo>
                    <a:pt x="38699" y="9058"/>
                    <a:pt x="40596" y="7126"/>
                    <a:pt x="40596" y="4742"/>
                  </a:cubicBezTo>
                  <a:cubicBezTo>
                    <a:pt x="40596" y="2358"/>
                    <a:pt x="38699" y="425"/>
                    <a:pt x="36361" y="425"/>
                  </a:cubicBezTo>
                  <a:close/>
                </a:path>
              </a:pathLst>
            </a:custGeom>
            <a:solidFill>
              <a:srgbClr val="3B3838"/>
            </a:solidFill>
            <a:ln w="5613" cap="flat">
              <a:noFill/>
              <a:prstDash val="solid"/>
              <a:miter/>
            </a:ln>
          </p:spPr>
          <p:txBody>
            <a:bodyPr rtlCol="0" anchor="ctr"/>
            <a:lstStyle/>
            <a:p>
              <a:endParaRPr lang="en-US" dirty="0"/>
            </a:p>
          </p:txBody>
        </p:sp>
        <p:sp>
          <p:nvSpPr>
            <p:cNvPr id="141" name="Freeform: Shape 140">
              <a:extLst>
                <a:ext uri="{FF2B5EF4-FFF2-40B4-BE49-F238E27FC236}">
                  <a16:creationId xmlns:a16="http://schemas.microsoft.com/office/drawing/2014/main" id="{212B6EA9-25A8-4688-AB45-1B6DC2C16F3E}"/>
                </a:ext>
              </a:extLst>
            </p:cNvPr>
            <p:cNvSpPr/>
            <p:nvPr/>
          </p:nvSpPr>
          <p:spPr>
            <a:xfrm>
              <a:off x="7025216" y="5130844"/>
              <a:ext cx="40445" cy="8632"/>
            </a:xfrm>
            <a:custGeom>
              <a:avLst/>
              <a:gdLst>
                <a:gd name="connsiteX0" fmla="*/ 36361 w 40445"/>
                <a:gd name="connsiteY0" fmla="*/ 425 h 8632"/>
                <a:gd name="connsiteX1" fmla="*/ 4385 w 40445"/>
                <a:gd name="connsiteY1" fmla="*/ 425 h 8632"/>
                <a:gd name="connsiteX2" fmla="*/ 150 w 40445"/>
                <a:gd name="connsiteY2" fmla="*/ 4742 h 8632"/>
                <a:gd name="connsiteX3" fmla="*/ 4385 w 40445"/>
                <a:gd name="connsiteY3" fmla="*/ 9058 h 8632"/>
                <a:gd name="connsiteX4" fmla="*/ 36361 w 40445"/>
                <a:gd name="connsiteY4" fmla="*/ 9058 h 8632"/>
                <a:gd name="connsiteX5" fmla="*/ 40596 w 40445"/>
                <a:gd name="connsiteY5" fmla="*/ 4742 h 8632"/>
                <a:gd name="connsiteX6" fmla="*/ 36361 w 40445"/>
                <a:gd name="connsiteY6" fmla="*/ 425 h 8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45" h="8632">
                  <a:moveTo>
                    <a:pt x="36361" y="425"/>
                  </a:moveTo>
                  <a:lnTo>
                    <a:pt x="4385" y="425"/>
                  </a:lnTo>
                  <a:cubicBezTo>
                    <a:pt x="2046" y="425"/>
                    <a:pt x="150" y="2358"/>
                    <a:pt x="150" y="4742"/>
                  </a:cubicBezTo>
                  <a:cubicBezTo>
                    <a:pt x="150" y="7126"/>
                    <a:pt x="2046" y="9058"/>
                    <a:pt x="4385" y="9058"/>
                  </a:cubicBezTo>
                  <a:lnTo>
                    <a:pt x="36361" y="9058"/>
                  </a:lnTo>
                  <a:cubicBezTo>
                    <a:pt x="38699" y="9058"/>
                    <a:pt x="40596" y="7126"/>
                    <a:pt x="40596" y="4742"/>
                  </a:cubicBezTo>
                  <a:cubicBezTo>
                    <a:pt x="40596" y="2358"/>
                    <a:pt x="38699" y="425"/>
                    <a:pt x="36361" y="425"/>
                  </a:cubicBezTo>
                  <a:close/>
                </a:path>
              </a:pathLst>
            </a:custGeom>
            <a:solidFill>
              <a:srgbClr val="3B3838"/>
            </a:solidFill>
            <a:ln w="5613" cap="flat">
              <a:noFill/>
              <a:prstDash val="solid"/>
              <a:miter/>
            </a:ln>
          </p:spPr>
          <p:txBody>
            <a:bodyPr rtlCol="0" anchor="ctr"/>
            <a:lstStyle/>
            <a:p>
              <a:endParaRPr lang="en-US" dirty="0"/>
            </a:p>
          </p:txBody>
        </p:sp>
        <p:sp>
          <p:nvSpPr>
            <p:cNvPr id="142" name="Freeform: Shape 141">
              <a:extLst>
                <a:ext uri="{FF2B5EF4-FFF2-40B4-BE49-F238E27FC236}">
                  <a16:creationId xmlns:a16="http://schemas.microsoft.com/office/drawing/2014/main" id="{BCD7FA3A-BCEE-4D1F-A6F7-A2FF22F1E0A3}"/>
                </a:ext>
              </a:extLst>
            </p:cNvPr>
            <p:cNvSpPr/>
            <p:nvPr/>
          </p:nvSpPr>
          <p:spPr>
            <a:xfrm>
              <a:off x="7025216" y="5142569"/>
              <a:ext cx="40445" cy="8632"/>
            </a:xfrm>
            <a:custGeom>
              <a:avLst/>
              <a:gdLst>
                <a:gd name="connsiteX0" fmla="*/ 36361 w 40445"/>
                <a:gd name="connsiteY0" fmla="*/ 426 h 8632"/>
                <a:gd name="connsiteX1" fmla="*/ 4385 w 40445"/>
                <a:gd name="connsiteY1" fmla="*/ 426 h 8632"/>
                <a:gd name="connsiteX2" fmla="*/ 150 w 40445"/>
                <a:gd name="connsiteY2" fmla="*/ 4742 h 8632"/>
                <a:gd name="connsiteX3" fmla="*/ 4385 w 40445"/>
                <a:gd name="connsiteY3" fmla="*/ 9058 h 8632"/>
                <a:gd name="connsiteX4" fmla="*/ 36361 w 40445"/>
                <a:gd name="connsiteY4" fmla="*/ 9058 h 8632"/>
                <a:gd name="connsiteX5" fmla="*/ 40596 w 40445"/>
                <a:gd name="connsiteY5" fmla="*/ 4742 h 8632"/>
                <a:gd name="connsiteX6" fmla="*/ 36361 w 40445"/>
                <a:gd name="connsiteY6" fmla="*/ 426 h 8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45" h="8632">
                  <a:moveTo>
                    <a:pt x="36361" y="426"/>
                  </a:moveTo>
                  <a:lnTo>
                    <a:pt x="4385" y="426"/>
                  </a:lnTo>
                  <a:cubicBezTo>
                    <a:pt x="2046" y="426"/>
                    <a:pt x="150" y="2358"/>
                    <a:pt x="150" y="4742"/>
                  </a:cubicBezTo>
                  <a:cubicBezTo>
                    <a:pt x="150" y="7126"/>
                    <a:pt x="2046" y="9058"/>
                    <a:pt x="4385" y="9058"/>
                  </a:cubicBezTo>
                  <a:lnTo>
                    <a:pt x="36361" y="9058"/>
                  </a:lnTo>
                  <a:cubicBezTo>
                    <a:pt x="38699" y="9058"/>
                    <a:pt x="40596" y="7126"/>
                    <a:pt x="40596" y="4742"/>
                  </a:cubicBezTo>
                  <a:cubicBezTo>
                    <a:pt x="40596" y="2358"/>
                    <a:pt x="38699" y="426"/>
                    <a:pt x="36361" y="426"/>
                  </a:cubicBezTo>
                  <a:close/>
                </a:path>
              </a:pathLst>
            </a:custGeom>
            <a:solidFill>
              <a:srgbClr val="3B3838"/>
            </a:solidFill>
            <a:ln w="5613" cap="flat">
              <a:noFill/>
              <a:prstDash val="solid"/>
              <a:miter/>
            </a:ln>
          </p:spPr>
          <p:txBody>
            <a:bodyPr rtlCol="0" anchor="ctr"/>
            <a:lstStyle/>
            <a:p>
              <a:endParaRPr lang="en-US" dirty="0"/>
            </a:p>
          </p:txBody>
        </p:sp>
        <p:sp>
          <p:nvSpPr>
            <p:cNvPr id="143" name="Freeform: Shape 142">
              <a:extLst>
                <a:ext uri="{FF2B5EF4-FFF2-40B4-BE49-F238E27FC236}">
                  <a16:creationId xmlns:a16="http://schemas.microsoft.com/office/drawing/2014/main" id="{83D65901-D4B7-4663-9380-0EE773249905}"/>
                </a:ext>
              </a:extLst>
            </p:cNvPr>
            <p:cNvSpPr/>
            <p:nvPr/>
          </p:nvSpPr>
          <p:spPr>
            <a:xfrm>
              <a:off x="7025216" y="5154292"/>
              <a:ext cx="40445" cy="8633"/>
            </a:xfrm>
            <a:custGeom>
              <a:avLst/>
              <a:gdLst>
                <a:gd name="connsiteX0" fmla="*/ 36361 w 40445"/>
                <a:gd name="connsiteY0" fmla="*/ 426 h 8633"/>
                <a:gd name="connsiteX1" fmla="*/ 4385 w 40445"/>
                <a:gd name="connsiteY1" fmla="*/ 426 h 8633"/>
                <a:gd name="connsiteX2" fmla="*/ 150 w 40445"/>
                <a:gd name="connsiteY2" fmla="*/ 4742 h 8633"/>
                <a:gd name="connsiteX3" fmla="*/ 4385 w 40445"/>
                <a:gd name="connsiteY3" fmla="*/ 9059 h 8633"/>
                <a:gd name="connsiteX4" fmla="*/ 36361 w 40445"/>
                <a:gd name="connsiteY4" fmla="*/ 9059 h 8633"/>
                <a:gd name="connsiteX5" fmla="*/ 40596 w 40445"/>
                <a:gd name="connsiteY5" fmla="*/ 4742 h 8633"/>
                <a:gd name="connsiteX6" fmla="*/ 36361 w 40445"/>
                <a:gd name="connsiteY6" fmla="*/ 426 h 8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45" h="8633">
                  <a:moveTo>
                    <a:pt x="36361" y="426"/>
                  </a:moveTo>
                  <a:lnTo>
                    <a:pt x="4385" y="426"/>
                  </a:lnTo>
                  <a:cubicBezTo>
                    <a:pt x="2046" y="426"/>
                    <a:pt x="150" y="2358"/>
                    <a:pt x="150" y="4742"/>
                  </a:cubicBezTo>
                  <a:cubicBezTo>
                    <a:pt x="150" y="7126"/>
                    <a:pt x="2046" y="9059"/>
                    <a:pt x="4385" y="9059"/>
                  </a:cubicBezTo>
                  <a:lnTo>
                    <a:pt x="36361" y="9059"/>
                  </a:lnTo>
                  <a:cubicBezTo>
                    <a:pt x="38699" y="9059"/>
                    <a:pt x="40596" y="7126"/>
                    <a:pt x="40596" y="4742"/>
                  </a:cubicBezTo>
                  <a:cubicBezTo>
                    <a:pt x="40596" y="2358"/>
                    <a:pt x="38699" y="426"/>
                    <a:pt x="36361" y="426"/>
                  </a:cubicBezTo>
                  <a:close/>
                </a:path>
              </a:pathLst>
            </a:custGeom>
            <a:solidFill>
              <a:srgbClr val="3B3838"/>
            </a:solidFill>
            <a:ln w="5613" cap="flat">
              <a:noFill/>
              <a:prstDash val="solid"/>
              <a:miter/>
            </a:ln>
          </p:spPr>
          <p:txBody>
            <a:bodyPr rtlCol="0" anchor="ctr"/>
            <a:lstStyle/>
            <a:p>
              <a:endParaRPr lang="en-US" dirty="0"/>
            </a:p>
          </p:txBody>
        </p:sp>
      </p:grpSp>
      <p:grpSp>
        <p:nvGrpSpPr>
          <p:cNvPr id="144" name="Segnaposto contenuto 5">
            <a:extLst>
              <a:ext uri="{FF2B5EF4-FFF2-40B4-BE49-F238E27FC236}">
                <a16:creationId xmlns:a16="http://schemas.microsoft.com/office/drawing/2014/main" id="{C181EA0C-95BF-450E-9AE3-E37E361B144A}"/>
              </a:ext>
            </a:extLst>
          </p:cNvPr>
          <p:cNvGrpSpPr/>
          <p:nvPr/>
        </p:nvGrpSpPr>
        <p:grpSpPr>
          <a:xfrm>
            <a:off x="7156259" y="5150658"/>
            <a:ext cx="294661" cy="136400"/>
            <a:chOff x="7156259" y="5150658"/>
            <a:chExt cx="294661" cy="136400"/>
          </a:xfrm>
          <a:solidFill>
            <a:srgbClr val="3B3838"/>
          </a:solidFill>
        </p:grpSpPr>
        <p:sp>
          <p:nvSpPr>
            <p:cNvPr id="145" name="Freeform: Shape 144">
              <a:extLst>
                <a:ext uri="{FF2B5EF4-FFF2-40B4-BE49-F238E27FC236}">
                  <a16:creationId xmlns:a16="http://schemas.microsoft.com/office/drawing/2014/main" id="{F667B2E1-DE32-4EAA-B8BE-35E54F2AAA02}"/>
                </a:ext>
              </a:extLst>
            </p:cNvPr>
            <p:cNvSpPr/>
            <p:nvPr/>
          </p:nvSpPr>
          <p:spPr>
            <a:xfrm>
              <a:off x="7156259" y="5150658"/>
              <a:ext cx="294661" cy="136400"/>
            </a:xfrm>
            <a:custGeom>
              <a:avLst/>
              <a:gdLst>
                <a:gd name="connsiteX0" fmla="*/ 290205 w 294661"/>
                <a:gd name="connsiteY0" fmla="*/ 17104 h 136400"/>
                <a:gd name="connsiteX1" fmla="*/ 275238 w 294661"/>
                <a:gd name="connsiteY1" fmla="*/ 17104 h 136400"/>
                <a:gd name="connsiteX2" fmla="*/ 275238 w 294661"/>
                <a:gd name="connsiteY2" fmla="*/ 4156 h 136400"/>
                <a:gd name="connsiteX3" fmla="*/ 270924 w 294661"/>
                <a:gd name="connsiteY3" fmla="*/ -164 h 136400"/>
                <a:gd name="connsiteX4" fmla="*/ 23452 w 294661"/>
                <a:gd name="connsiteY4" fmla="*/ -164 h 136400"/>
                <a:gd name="connsiteX5" fmla="*/ 19138 w 294661"/>
                <a:gd name="connsiteY5" fmla="*/ 4156 h 136400"/>
                <a:gd name="connsiteX6" fmla="*/ 19138 w 294661"/>
                <a:gd name="connsiteY6" fmla="*/ 17104 h 136400"/>
                <a:gd name="connsiteX7" fmla="*/ 4171 w 294661"/>
                <a:gd name="connsiteY7" fmla="*/ 17104 h 136400"/>
                <a:gd name="connsiteX8" fmla="*/ -143 w 294661"/>
                <a:gd name="connsiteY8" fmla="*/ 21419 h 136400"/>
                <a:gd name="connsiteX9" fmla="*/ -143 w 294661"/>
                <a:gd name="connsiteY9" fmla="*/ 86456 h 136400"/>
                <a:gd name="connsiteX10" fmla="*/ 4171 w 294661"/>
                <a:gd name="connsiteY10" fmla="*/ 90770 h 136400"/>
                <a:gd name="connsiteX11" fmla="*/ 8491 w 294661"/>
                <a:gd name="connsiteY11" fmla="*/ 86456 h 136400"/>
                <a:gd name="connsiteX12" fmla="*/ 8491 w 294661"/>
                <a:gd name="connsiteY12" fmla="*/ 25739 h 136400"/>
                <a:gd name="connsiteX13" fmla="*/ 36501 w 294661"/>
                <a:gd name="connsiteY13" fmla="*/ 25739 h 136400"/>
                <a:gd name="connsiteX14" fmla="*/ 40815 w 294661"/>
                <a:gd name="connsiteY14" fmla="*/ 21419 h 136400"/>
                <a:gd name="connsiteX15" fmla="*/ 36501 w 294661"/>
                <a:gd name="connsiteY15" fmla="*/ 17104 h 136400"/>
                <a:gd name="connsiteX16" fmla="*/ 27772 w 294661"/>
                <a:gd name="connsiteY16" fmla="*/ 17104 h 136400"/>
                <a:gd name="connsiteX17" fmla="*/ 27772 w 294661"/>
                <a:gd name="connsiteY17" fmla="*/ 8470 h 136400"/>
                <a:gd name="connsiteX18" fmla="*/ 266604 w 294661"/>
                <a:gd name="connsiteY18" fmla="*/ 8470 h 136400"/>
                <a:gd name="connsiteX19" fmla="*/ 266604 w 294661"/>
                <a:gd name="connsiteY19" fmla="*/ 17104 h 136400"/>
                <a:gd name="connsiteX20" fmla="*/ 55109 w 294661"/>
                <a:gd name="connsiteY20" fmla="*/ 17104 h 136400"/>
                <a:gd name="connsiteX21" fmla="*/ 50789 w 294661"/>
                <a:gd name="connsiteY21" fmla="*/ 21419 h 136400"/>
                <a:gd name="connsiteX22" fmla="*/ 55109 w 294661"/>
                <a:gd name="connsiteY22" fmla="*/ 25739 h 136400"/>
                <a:gd name="connsiteX23" fmla="*/ 285885 w 294661"/>
                <a:gd name="connsiteY23" fmla="*/ 25739 h 136400"/>
                <a:gd name="connsiteX24" fmla="*/ 285885 w 294661"/>
                <a:gd name="connsiteY24" fmla="*/ 110334 h 136400"/>
                <a:gd name="connsiteX25" fmla="*/ 257831 w 294661"/>
                <a:gd name="connsiteY25" fmla="*/ 110334 h 136400"/>
                <a:gd name="connsiteX26" fmla="*/ 253516 w 294661"/>
                <a:gd name="connsiteY26" fmla="*/ 114654 h 136400"/>
                <a:gd name="connsiteX27" fmla="*/ 257831 w 294661"/>
                <a:gd name="connsiteY27" fmla="*/ 118969 h 136400"/>
                <a:gd name="connsiteX28" fmla="*/ 266604 w 294661"/>
                <a:gd name="connsiteY28" fmla="*/ 118969 h 136400"/>
                <a:gd name="connsiteX29" fmla="*/ 266604 w 294661"/>
                <a:gd name="connsiteY29" fmla="*/ 127603 h 136400"/>
                <a:gd name="connsiteX30" fmla="*/ 27772 w 294661"/>
                <a:gd name="connsiteY30" fmla="*/ 127603 h 136400"/>
                <a:gd name="connsiteX31" fmla="*/ 27772 w 294661"/>
                <a:gd name="connsiteY31" fmla="*/ 118969 h 136400"/>
                <a:gd name="connsiteX32" fmla="*/ 239128 w 294661"/>
                <a:gd name="connsiteY32" fmla="*/ 118969 h 136400"/>
                <a:gd name="connsiteX33" fmla="*/ 243442 w 294661"/>
                <a:gd name="connsiteY33" fmla="*/ 114654 h 136400"/>
                <a:gd name="connsiteX34" fmla="*/ 239128 w 294661"/>
                <a:gd name="connsiteY34" fmla="*/ 110334 h 136400"/>
                <a:gd name="connsiteX35" fmla="*/ 8491 w 294661"/>
                <a:gd name="connsiteY35" fmla="*/ 110334 h 136400"/>
                <a:gd name="connsiteX36" fmla="*/ 8491 w 294661"/>
                <a:gd name="connsiteY36" fmla="*/ 104869 h 136400"/>
                <a:gd name="connsiteX37" fmla="*/ 4171 w 294661"/>
                <a:gd name="connsiteY37" fmla="*/ 100555 h 136400"/>
                <a:gd name="connsiteX38" fmla="*/ -143 w 294661"/>
                <a:gd name="connsiteY38" fmla="*/ 104869 h 136400"/>
                <a:gd name="connsiteX39" fmla="*/ -143 w 294661"/>
                <a:gd name="connsiteY39" fmla="*/ 114654 h 136400"/>
                <a:gd name="connsiteX40" fmla="*/ 4171 w 294661"/>
                <a:gd name="connsiteY40" fmla="*/ 118969 h 136400"/>
                <a:gd name="connsiteX41" fmla="*/ 19138 w 294661"/>
                <a:gd name="connsiteY41" fmla="*/ 118969 h 136400"/>
                <a:gd name="connsiteX42" fmla="*/ 19138 w 294661"/>
                <a:gd name="connsiteY42" fmla="*/ 131917 h 136400"/>
                <a:gd name="connsiteX43" fmla="*/ 23452 w 294661"/>
                <a:gd name="connsiteY43" fmla="*/ 136237 h 136400"/>
                <a:gd name="connsiteX44" fmla="*/ 270924 w 294661"/>
                <a:gd name="connsiteY44" fmla="*/ 136237 h 136400"/>
                <a:gd name="connsiteX45" fmla="*/ 275238 w 294661"/>
                <a:gd name="connsiteY45" fmla="*/ 131917 h 136400"/>
                <a:gd name="connsiteX46" fmla="*/ 275238 w 294661"/>
                <a:gd name="connsiteY46" fmla="*/ 118969 h 136400"/>
                <a:gd name="connsiteX47" fmla="*/ 290205 w 294661"/>
                <a:gd name="connsiteY47" fmla="*/ 118969 h 136400"/>
                <a:gd name="connsiteX48" fmla="*/ 294519 w 294661"/>
                <a:gd name="connsiteY48" fmla="*/ 114654 h 136400"/>
                <a:gd name="connsiteX49" fmla="*/ 294519 w 294661"/>
                <a:gd name="connsiteY49" fmla="*/ 21419 h 136400"/>
                <a:gd name="connsiteX50" fmla="*/ 290205 w 294661"/>
                <a:gd name="connsiteY50" fmla="*/ 17104 h 13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94661" h="136400">
                  <a:moveTo>
                    <a:pt x="290205" y="17104"/>
                  </a:moveTo>
                  <a:lnTo>
                    <a:pt x="275238" y="17104"/>
                  </a:lnTo>
                  <a:lnTo>
                    <a:pt x="275238" y="4156"/>
                  </a:lnTo>
                  <a:cubicBezTo>
                    <a:pt x="275238" y="1771"/>
                    <a:pt x="273309" y="-164"/>
                    <a:pt x="270924" y="-164"/>
                  </a:cubicBezTo>
                  <a:lnTo>
                    <a:pt x="23452" y="-164"/>
                  </a:lnTo>
                  <a:cubicBezTo>
                    <a:pt x="21067" y="-164"/>
                    <a:pt x="19138" y="1771"/>
                    <a:pt x="19138" y="4156"/>
                  </a:cubicBezTo>
                  <a:lnTo>
                    <a:pt x="19138" y="17104"/>
                  </a:lnTo>
                  <a:lnTo>
                    <a:pt x="4171" y="17104"/>
                  </a:lnTo>
                  <a:cubicBezTo>
                    <a:pt x="1792" y="17104"/>
                    <a:pt x="-143" y="19034"/>
                    <a:pt x="-143" y="21419"/>
                  </a:cubicBezTo>
                  <a:lnTo>
                    <a:pt x="-143" y="86456"/>
                  </a:lnTo>
                  <a:cubicBezTo>
                    <a:pt x="-143" y="88835"/>
                    <a:pt x="1792" y="90770"/>
                    <a:pt x="4171" y="90770"/>
                  </a:cubicBezTo>
                  <a:cubicBezTo>
                    <a:pt x="6556" y="90770"/>
                    <a:pt x="8491" y="88835"/>
                    <a:pt x="8491" y="86456"/>
                  </a:cubicBezTo>
                  <a:lnTo>
                    <a:pt x="8491" y="25739"/>
                  </a:lnTo>
                  <a:lnTo>
                    <a:pt x="36501" y="25739"/>
                  </a:lnTo>
                  <a:cubicBezTo>
                    <a:pt x="38880" y="25739"/>
                    <a:pt x="40815" y="23804"/>
                    <a:pt x="40815" y="21419"/>
                  </a:cubicBezTo>
                  <a:cubicBezTo>
                    <a:pt x="40815" y="19034"/>
                    <a:pt x="38880" y="17104"/>
                    <a:pt x="36501" y="17104"/>
                  </a:cubicBezTo>
                  <a:lnTo>
                    <a:pt x="27772" y="17104"/>
                  </a:lnTo>
                  <a:lnTo>
                    <a:pt x="27772" y="8470"/>
                  </a:lnTo>
                  <a:lnTo>
                    <a:pt x="266604" y="8470"/>
                  </a:lnTo>
                  <a:lnTo>
                    <a:pt x="266604" y="17104"/>
                  </a:lnTo>
                  <a:lnTo>
                    <a:pt x="55109" y="17104"/>
                  </a:lnTo>
                  <a:cubicBezTo>
                    <a:pt x="52724" y="17104"/>
                    <a:pt x="50789" y="19034"/>
                    <a:pt x="50789" y="21419"/>
                  </a:cubicBezTo>
                  <a:cubicBezTo>
                    <a:pt x="50789" y="23804"/>
                    <a:pt x="52724" y="25739"/>
                    <a:pt x="55109" y="25739"/>
                  </a:cubicBezTo>
                  <a:lnTo>
                    <a:pt x="285885" y="25739"/>
                  </a:lnTo>
                  <a:lnTo>
                    <a:pt x="285885" y="110334"/>
                  </a:lnTo>
                  <a:lnTo>
                    <a:pt x="257831" y="110334"/>
                  </a:lnTo>
                  <a:cubicBezTo>
                    <a:pt x="255445" y="110334"/>
                    <a:pt x="253516" y="112269"/>
                    <a:pt x="253516" y="114654"/>
                  </a:cubicBezTo>
                  <a:cubicBezTo>
                    <a:pt x="253516" y="117039"/>
                    <a:pt x="255445" y="118969"/>
                    <a:pt x="257831" y="118969"/>
                  </a:cubicBezTo>
                  <a:lnTo>
                    <a:pt x="266604" y="118969"/>
                  </a:lnTo>
                  <a:lnTo>
                    <a:pt x="266604" y="127603"/>
                  </a:lnTo>
                  <a:lnTo>
                    <a:pt x="27772" y="127603"/>
                  </a:lnTo>
                  <a:lnTo>
                    <a:pt x="27772" y="118969"/>
                  </a:lnTo>
                  <a:lnTo>
                    <a:pt x="239128" y="118969"/>
                  </a:lnTo>
                  <a:cubicBezTo>
                    <a:pt x="241507" y="118969"/>
                    <a:pt x="243442" y="117039"/>
                    <a:pt x="243442" y="114654"/>
                  </a:cubicBezTo>
                  <a:cubicBezTo>
                    <a:pt x="243442" y="112269"/>
                    <a:pt x="241507" y="110334"/>
                    <a:pt x="239128" y="110334"/>
                  </a:cubicBezTo>
                  <a:lnTo>
                    <a:pt x="8491" y="110334"/>
                  </a:lnTo>
                  <a:lnTo>
                    <a:pt x="8491" y="104869"/>
                  </a:lnTo>
                  <a:cubicBezTo>
                    <a:pt x="8491" y="102484"/>
                    <a:pt x="6556" y="100555"/>
                    <a:pt x="4171" y="100555"/>
                  </a:cubicBezTo>
                  <a:cubicBezTo>
                    <a:pt x="1792" y="100555"/>
                    <a:pt x="-143" y="102484"/>
                    <a:pt x="-143" y="104869"/>
                  </a:cubicBezTo>
                  <a:lnTo>
                    <a:pt x="-143" y="114654"/>
                  </a:lnTo>
                  <a:cubicBezTo>
                    <a:pt x="-143" y="117039"/>
                    <a:pt x="1792" y="118969"/>
                    <a:pt x="4171" y="118969"/>
                  </a:cubicBezTo>
                  <a:lnTo>
                    <a:pt x="19138" y="118969"/>
                  </a:lnTo>
                  <a:lnTo>
                    <a:pt x="19138" y="131917"/>
                  </a:lnTo>
                  <a:cubicBezTo>
                    <a:pt x="19138" y="134302"/>
                    <a:pt x="21067" y="136237"/>
                    <a:pt x="23452" y="136237"/>
                  </a:cubicBezTo>
                  <a:lnTo>
                    <a:pt x="270924" y="136237"/>
                  </a:lnTo>
                  <a:cubicBezTo>
                    <a:pt x="273309" y="136237"/>
                    <a:pt x="275238" y="134302"/>
                    <a:pt x="275238" y="131917"/>
                  </a:cubicBezTo>
                  <a:lnTo>
                    <a:pt x="275238" y="118969"/>
                  </a:lnTo>
                  <a:lnTo>
                    <a:pt x="290205" y="118969"/>
                  </a:lnTo>
                  <a:cubicBezTo>
                    <a:pt x="292584" y="118969"/>
                    <a:pt x="294519" y="117039"/>
                    <a:pt x="294519" y="114654"/>
                  </a:cubicBezTo>
                  <a:lnTo>
                    <a:pt x="294519" y="21419"/>
                  </a:lnTo>
                  <a:cubicBezTo>
                    <a:pt x="294519" y="19034"/>
                    <a:pt x="292584" y="17104"/>
                    <a:pt x="290205" y="17104"/>
                  </a:cubicBezTo>
                  <a:close/>
                </a:path>
              </a:pathLst>
            </a:custGeom>
            <a:solidFill>
              <a:srgbClr val="3B3838"/>
            </a:solidFill>
            <a:ln w="5560" cap="flat">
              <a:noFill/>
              <a:prstDash val="solid"/>
              <a:miter/>
            </a:ln>
          </p:spPr>
          <p:txBody>
            <a:bodyPr rtlCol="0" anchor="ctr"/>
            <a:lstStyle/>
            <a:p>
              <a:endParaRPr lang="en-US" dirty="0"/>
            </a:p>
          </p:txBody>
        </p:sp>
        <p:sp>
          <p:nvSpPr>
            <p:cNvPr id="146" name="Freeform: Shape 145">
              <a:extLst>
                <a:ext uri="{FF2B5EF4-FFF2-40B4-BE49-F238E27FC236}">
                  <a16:creationId xmlns:a16="http://schemas.microsoft.com/office/drawing/2014/main" id="{6BDBD408-ED2F-4D53-A124-B80392D16663}"/>
                </a:ext>
              </a:extLst>
            </p:cNvPr>
            <p:cNvSpPr/>
            <p:nvPr/>
          </p:nvSpPr>
          <p:spPr>
            <a:xfrm>
              <a:off x="7279172" y="5196125"/>
              <a:ext cx="47768" cy="45466"/>
            </a:xfrm>
            <a:custGeom>
              <a:avLst/>
              <a:gdLst>
                <a:gd name="connsiteX0" fmla="*/ 43306 w 47768"/>
                <a:gd name="connsiteY0" fmla="*/ -164 h 45466"/>
                <a:gd name="connsiteX1" fmla="*/ 4171 w 47768"/>
                <a:gd name="connsiteY1" fmla="*/ -164 h 45466"/>
                <a:gd name="connsiteX2" fmla="*/ -143 w 47768"/>
                <a:gd name="connsiteY2" fmla="*/ 4156 h 45466"/>
                <a:gd name="connsiteX3" fmla="*/ -143 w 47768"/>
                <a:gd name="connsiteY3" fmla="*/ 30614 h 45466"/>
                <a:gd name="connsiteX4" fmla="*/ 4171 w 47768"/>
                <a:gd name="connsiteY4" fmla="*/ 34934 h 45466"/>
                <a:gd name="connsiteX5" fmla="*/ 7485 w 47768"/>
                <a:gd name="connsiteY5" fmla="*/ 34934 h 45466"/>
                <a:gd name="connsiteX6" fmla="*/ 7485 w 47768"/>
                <a:gd name="connsiteY6" fmla="*/ 40988 h 45466"/>
                <a:gd name="connsiteX7" fmla="*/ 11805 w 47768"/>
                <a:gd name="connsiteY7" fmla="*/ 45303 h 45466"/>
                <a:gd name="connsiteX8" fmla="*/ 35678 w 47768"/>
                <a:gd name="connsiteY8" fmla="*/ 45303 h 45466"/>
                <a:gd name="connsiteX9" fmla="*/ 39992 w 47768"/>
                <a:gd name="connsiteY9" fmla="*/ 40988 h 45466"/>
                <a:gd name="connsiteX10" fmla="*/ 39992 w 47768"/>
                <a:gd name="connsiteY10" fmla="*/ 34934 h 45466"/>
                <a:gd name="connsiteX11" fmla="*/ 43306 w 47768"/>
                <a:gd name="connsiteY11" fmla="*/ 34934 h 45466"/>
                <a:gd name="connsiteX12" fmla="*/ 47626 w 47768"/>
                <a:gd name="connsiteY12" fmla="*/ 30614 h 45466"/>
                <a:gd name="connsiteX13" fmla="*/ 47626 w 47768"/>
                <a:gd name="connsiteY13" fmla="*/ 4156 h 45466"/>
                <a:gd name="connsiteX14" fmla="*/ 43306 w 47768"/>
                <a:gd name="connsiteY14" fmla="*/ -164 h 45466"/>
                <a:gd name="connsiteX15" fmla="*/ 38991 w 47768"/>
                <a:gd name="connsiteY15" fmla="*/ 26300 h 45466"/>
                <a:gd name="connsiteX16" fmla="*/ 35678 w 47768"/>
                <a:gd name="connsiteY16" fmla="*/ 26300 h 45466"/>
                <a:gd name="connsiteX17" fmla="*/ 31364 w 47768"/>
                <a:gd name="connsiteY17" fmla="*/ 30614 h 45466"/>
                <a:gd name="connsiteX18" fmla="*/ 31364 w 47768"/>
                <a:gd name="connsiteY18" fmla="*/ 36669 h 45466"/>
                <a:gd name="connsiteX19" fmla="*/ 16119 w 47768"/>
                <a:gd name="connsiteY19" fmla="*/ 36669 h 45466"/>
                <a:gd name="connsiteX20" fmla="*/ 16119 w 47768"/>
                <a:gd name="connsiteY20" fmla="*/ 30614 h 45466"/>
                <a:gd name="connsiteX21" fmla="*/ 11805 w 47768"/>
                <a:gd name="connsiteY21" fmla="*/ 26300 h 45466"/>
                <a:gd name="connsiteX22" fmla="*/ 8491 w 47768"/>
                <a:gd name="connsiteY22" fmla="*/ 26300 h 45466"/>
                <a:gd name="connsiteX23" fmla="*/ 8491 w 47768"/>
                <a:gd name="connsiteY23" fmla="*/ 8470 h 45466"/>
                <a:gd name="connsiteX24" fmla="*/ 38991 w 47768"/>
                <a:gd name="connsiteY24" fmla="*/ 8470 h 45466"/>
                <a:gd name="connsiteX25" fmla="*/ 38991 w 47768"/>
                <a:gd name="connsiteY25" fmla="*/ 26300 h 45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8" h="45466">
                  <a:moveTo>
                    <a:pt x="43306" y="-164"/>
                  </a:moveTo>
                  <a:lnTo>
                    <a:pt x="4171" y="-164"/>
                  </a:lnTo>
                  <a:cubicBezTo>
                    <a:pt x="1786" y="-164"/>
                    <a:pt x="-143" y="1771"/>
                    <a:pt x="-143" y="4156"/>
                  </a:cubicBezTo>
                  <a:lnTo>
                    <a:pt x="-143" y="30614"/>
                  </a:lnTo>
                  <a:cubicBezTo>
                    <a:pt x="-143" y="32999"/>
                    <a:pt x="1786" y="34934"/>
                    <a:pt x="4171" y="34934"/>
                  </a:cubicBezTo>
                  <a:lnTo>
                    <a:pt x="7485" y="34934"/>
                  </a:lnTo>
                  <a:lnTo>
                    <a:pt x="7485" y="40988"/>
                  </a:lnTo>
                  <a:cubicBezTo>
                    <a:pt x="7485" y="43368"/>
                    <a:pt x="9420" y="45303"/>
                    <a:pt x="11805" y="45303"/>
                  </a:cubicBezTo>
                  <a:lnTo>
                    <a:pt x="35678" y="45303"/>
                  </a:lnTo>
                  <a:cubicBezTo>
                    <a:pt x="38063" y="45303"/>
                    <a:pt x="39992" y="43368"/>
                    <a:pt x="39992" y="40988"/>
                  </a:cubicBezTo>
                  <a:lnTo>
                    <a:pt x="39992" y="34934"/>
                  </a:lnTo>
                  <a:lnTo>
                    <a:pt x="43306" y="34934"/>
                  </a:lnTo>
                  <a:cubicBezTo>
                    <a:pt x="45691" y="34934"/>
                    <a:pt x="47626" y="32999"/>
                    <a:pt x="47626" y="30614"/>
                  </a:cubicBezTo>
                  <a:lnTo>
                    <a:pt x="47626" y="4156"/>
                  </a:lnTo>
                  <a:cubicBezTo>
                    <a:pt x="47626" y="1771"/>
                    <a:pt x="45691" y="-164"/>
                    <a:pt x="43306" y="-164"/>
                  </a:cubicBezTo>
                  <a:close/>
                  <a:moveTo>
                    <a:pt x="38991" y="26300"/>
                  </a:moveTo>
                  <a:lnTo>
                    <a:pt x="35678" y="26300"/>
                  </a:lnTo>
                  <a:cubicBezTo>
                    <a:pt x="33293" y="26300"/>
                    <a:pt x="31364" y="28235"/>
                    <a:pt x="31364" y="30614"/>
                  </a:cubicBezTo>
                  <a:lnTo>
                    <a:pt x="31364" y="36669"/>
                  </a:lnTo>
                  <a:lnTo>
                    <a:pt x="16119" y="36669"/>
                  </a:lnTo>
                  <a:lnTo>
                    <a:pt x="16119" y="30614"/>
                  </a:lnTo>
                  <a:cubicBezTo>
                    <a:pt x="16119" y="28235"/>
                    <a:pt x="14184" y="26300"/>
                    <a:pt x="11805" y="26300"/>
                  </a:cubicBezTo>
                  <a:lnTo>
                    <a:pt x="8491" y="26300"/>
                  </a:lnTo>
                  <a:lnTo>
                    <a:pt x="8491" y="8470"/>
                  </a:lnTo>
                  <a:lnTo>
                    <a:pt x="38991" y="8470"/>
                  </a:lnTo>
                  <a:lnTo>
                    <a:pt x="38991" y="26300"/>
                  </a:lnTo>
                  <a:close/>
                </a:path>
              </a:pathLst>
            </a:custGeom>
            <a:solidFill>
              <a:srgbClr val="3B3838"/>
            </a:solidFill>
            <a:ln w="5560" cap="flat">
              <a:noFill/>
              <a:prstDash val="solid"/>
              <a:miter/>
            </a:ln>
          </p:spPr>
          <p:txBody>
            <a:bodyPr rtlCol="0" anchor="ctr"/>
            <a:lstStyle/>
            <a:p>
              <a:endParaRPr lang="en-US" dirty="0"/>
            </a:p>
          </p:txBody>
        </p:sp>
        <p:sp>
          <p:nvSpPr>
            <p:cNvPr id="147" name="Freeform: Shape 146">
              <a:extLst>
                <a:ext uri="{FF2B5EF4-FFF2-40B4-BE49-F238E27FC236}">
                  <a16:creationId xmlns:a16="http://schemas.microsoft.com/office/drawing/2014/main" id="{C0B9C81F-8233-4129-AC0D-B76D805D61B1}"/>
                </a:ext>
              </a:extLst>
            </p:cNvPr>
            <p:cNvSpPr/>
            <p:nvPr/>
          </p:nvSpPr>
          <p:spPr>
            <a:xfrm>
              <a:off x="7225754" y="5196125"/>
              <a:ext cx="47768" cy="45466"/>
            </a:xfrm>
            <a:custGeom>
              <a:avLst/>
              <a:gdLst>
                <a:gd name="connsiteX0" fmla="*/ 43311 w 47768"/>
                <a:gd name="connsiteY0" fmla="*/ -164 h 45466"/>
                <a:gd name="connsiteX1" fmla="*/ 4177 w 47768"/>
                <a:gd name="connsiteY1" fmla="*/ -164 h 45466"/>
                <a:gd name="connsiteX2" fmla="*/ -143 w 47768"/>
                <a:gd name="connsiteY2" fmla="*/ 4156 h 45466"/>
                <a:gd name="connsiteX3" fmla="*/ -143 w 47768"/>
                <a:gd name="connsiteY3" fmla="*/ 30614 h 45466"/>
                <a:gd name="connsiteX4" fmla="*/ 4177 w 47768"/>
                <a:gd name="connsiteY4" fmla="*/ 34934 h 45466"/>
                <a:gd name="connsiteX5" fmla="*/ 7490 w 47768"/>
                <a:gd name="connsiteY5" fmla="*/ 34934 h 45466"/>
                <a:gd name="connsiteX6" fmla="*/ 7490 w 47768"/>
                <a:gd name="connsiteY6" fmla="*/ 40988 h 45466"/>
                <a:gd name="connsiteX7" fmla="*/ 11805 w 47768"/>
                <a:gd name="connsiteY7" fmla="*/ 45303 h 45466"/>
                <a:gd name="connsiteX8" fmla="*/ 35683 w 47768"/>
                <a:gd name="connsiteY8" fmla="*/ 45303 h 45466"/>
                <a:gd name="connsiteX9" fmla="*/ 39998 w 47768"/>
                <a:gd name="connsiteY9" fmla="*/ 40988 h 45466"/>
                <a:gd name="connsiteX10" fmla="*/ 39998 w 47768"/>
                <a:gd name="connsiteY10" fmla="*/ 34934 h 45466"/>
                <a:gd name="connsiteX11" fmla="*/ 43311 w 47768"/>
                <a:gd name="connsiteY11" fmla="*/ 34934 h 45466"/>
                <a:gd name="connsiteX12" fmla="*/ 47626 w 47768"/>
                <a:gd name="connsiteY12" fmla="*/ 30614 h 45466"/>
                <a:gd name="connsiteX13" fmla="*/ 47626 w 47768"/>
                <a:gd name="connsiteY13" fmla="*/ 4156 h 45466"/>
                <a:gd name="connsiteX14" fmla="*/ 43311 w 47768"/>
                <a:gd name="connsiteY14" fmla="*/ -164 h 45466"/>
                <a:gd name="connsiteX15" fmla="*/ 38997 w 47768"/>
                <a:gd name="connsiteY15" fmla="*/ 26300 h 45466"/>
                <a:gd name="connsiteX16" fmla="*/ 35683 w 47768"/>
                <a:gd name="connsiteY16" fmla="*/ 26300 h 45466"/>
                <a:gd name="connsiteX17" fmla="*/ 31364 w 47768"/>
                <a:gd name="connsiteY17" fmla="*/ 30614 h 45466"/>
                <a:gd name="connsiteX18" fmla="*/ 31364 w 47768"/>
                <a:gd name="connsiteY18" fmla="*/ 36669 h 45466"/>
                <a:gd name="connsiteX19" fmla="*/ 16119 w 47768"/>
                <a:gd name="connsiteY19" fmla="*/ 36669 h 45466"/>
                <a:gd name="connsiteX20" fmla="*/ 16119 w 47768"/>
                <a:gd name="connsiteY20" fmla="*/ 30614 h 45466"/>
                <a:gd name="connsiteX21" fmla="*/ 11805 w 47768"/>
                <a:gd name="connsiteY21" fmla="*/ 26300 h 45466"/>
                <a:gd name="connsiteX22" fmla="*/ 8491 w 47768"/>
                <a:gd name="connsiteY22" fmla="*/ 26300 h 45466"/>
                <a:gd name="connsiteX23" fmla="*/ 8491 w 47768"/>
                <a:gd name="connsiteY23" fmla="*/ 8470 h 45466"/>
                <a:gd name="connsiteX24" fmla="*/ 8491 w 47768"/>
                <a:gd name="connsiteY24" fmla="*/ 8470 h 45466"/>
                <a:gd name="connsiteX25" fmla="*/ 38997 w 47768"/>
                <a:gd name="connsiteY25" fmla="*/ 8470 h 45466"/>
                <a:gd name="connsiteX26" fmla="*/ 38997 w 47768"/>
                <a:gd name="connsiteY26" fmla="*/ 26300 h 45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7768" h="45466">
                  <a:moveTo>
                    <a:pt x="43311" y="-164"/>
                  </a:moveTo>
                  <a:lnTo>
                    <a:pt x="4177" y="-164"/>
                  </a:lnTo>
                  <a:cubicBezTo>
                    <a:pt x="1792" y="-164"/>
                    <a:pt x="-143" y="1771"/>
                    <a:pt x="-143" y="4156"/>
                  </a:cubicBezTo>
                  <a:lnTo>
                    <a:pt x="-143" y="30614"/>
                  </a:lnTo>
                  <a:cubicBezTo>
                    <a:pt x="-143" y="32999"/>
                    <a:pt x="1792" y="34934"/>
                    <a:pt x="4177" y="34934"/>
                  </a:cubicBezTo>
                  <a:lnTo>
                    <a:pt x="7490" y="34934"/>
                  </a:lnTo>
                  <a:lnTo>
                    <a:pt x="7490" y="40988"/>
                  </a:lnTo>
                  <a:cubicBezTo>
                    <a:pt x="7490" y="43368"/>
                    <a:pt x="9420" y="45303"/>
                    <a:pt x="11805" y="45303"/>
                  </a:cubicBezTo>
                  <a:lnTo>
                    <a:pt x="35683" y="45303"/>
                  </a:lnTo>
                  <a:cubicBezTo>
                    <a:pt x="38063" y="45303"/>
                    <a:pt x="39998" y="43368"/>
                    <a:pt x="39998" y="40988"/>
                  </a:cubicBezTo>
                  <a:lnTo>
                    <a:pt x="39998" y="34934"/>
                  </a:lnTo>
                  <a:lnTo>
                    <a:pt x="43311" y="34934"/>
                  </a:lnTo>
                  <a:cubicBezTo>
                    <a:pt x="45696" y="34934"/>
                    <a:pt x="47626" y="32999"/>
                    <a:pt x="47626" y="30614"/>
                  </a:cubicBezTo>
                  <a:lnTo>
                    <a:pt x="47626" y="4156"/>
                  </a:lnTo>
                  <a:cubicBezTo>
                    <a:pt x="47626" y="1771"/>
                    <a:pt x="45696" y="-164"/>
                    <a:pt x="43311" y="-164"/>
                  </a:cubicBezTo>
                  <a:close/>
                  <a:moveTo>
                    <a:pt x="38997" y="26300"/>
                  </a:moveTo>
                  <a:lnTo>
                    <a:pt x="35683" y="26300"/>
                  </a:lnTo>
                  <a:cubicBezTo>
                    <a:pt x="33298" y="26300"/>
                    <a:pt x="31364" y="28235"/>
                    <a:pt x="31364" y="30614"/>
                  </a:cubicBezTo>
                  <a:lnTo>
                    <a:pt x="31364" y="36669"/>
                  </a:lnTo>
                  <a:lnTo>
                    <a:pt x="16119" y="36669"/>
                  </a:lnTo>
                  <a:lnTo>
                    <a:pt x="16119" y="30614"/>
                  </a:lnTo>
                  <a:cubicBezTo>
                    <a:pt x="16119" y="28235"/>
                    <a:pt x="14190" y="26300"/>
                    <a:pt x="11805" y="26300"/>
                  </a:cubicBezTo>
                  <a:lnTo>
                    <a:pt x="8491" y="26300"/>
                  </a:lnTo>
                  <a:lnTo>
                    <a:pt x="8491" y="8470"/>
                  </a:lnTo>
                  <a:lnTo>
                    <a:pt x="8491" y="8470"/>
                  </a:lnTo>
                  <a:lnTo>
                    <a:pt x="38997" y="8470"/>
                  </a:lnTo>
                  <a:lnTo>
                    <a:pt x="38997" y="26300"/>
                  </a:lnTo>
                  <a:close/>
                </a:path>
              </a:pathLst>
            </a:custGeom>
            <a:solidFill>
              <a:srgbClr val="3B3838"/>
            </a:solidFill>
            <a:ln w="5560" cap="flat">
              <a:noFill/>
              <a:prstDash val="solid"/>
              <a:miter/>
            </a:ln>
          </p:spPr>
          <p:txBody>
            <a:bodyPr rtlCol="0" anchor="ctr"/>
            <a:lstStyle/>
            <a:p>
              <a:endParaRPr lang="en-US" dirty="0"/>
            </a:p>
          </p:txBody>
        </p:sp>
        <p:sp>
          <p:nvSpPr>
            <p:cNvPr id="148" name="Freeform: Shape 147">
              <a:extLst>
                <a:ext uri="{FF2B5EF4-FFF2-40B4-BE49-F238E27FC236}">
                  <a16:creationId xmlns:a16="http://schemas.microsoft.com/office/drawing/2014/main" id="{D1EEFC07-3D27-4AE5-8A1D-969F0E29DEAD}"/>
                </a:ext>
              </a:extLst>
            </p:cNvPr>
            <p:cNvSpPr/>
            <p:nvPr/>
          </p:nvSpPr>
          <p:spPr>
            <a:xfrm>
              <a:off x="7332528" y="5196125"/>
              <a:ext cx="47768" cy="45466"/>
            </a:xfrm>
            <a:custGeom>
              <a:avLst/>
              <a:gdLst>
                <a:gd name="connsiteX0" fmla="*/ 43311 w 47768"/>
                <a:gd name="connsiteY0" fmla="*/ -164 h 45466"/>
                <a:gd name="connsiteX1" fmla="*/ 4177 w 47768"/>
                <a:gd name="connsiteY1" fmla="*/ -164 h 45466"/>
                <a:gd name="connsiteX2" fmla="*/ -143 w 47768"/>
                <a:gd name="connsiteY2" fmla="*/ 4156 h 45466"/>
                <a:gd name="connsiteX3" fmla="*/ -143 w 47768"/>
                <a:gd name="connsiteY3" fmla="*/ 30614 h 45466"/>
                <a:gd name="connsiteX4" fmla="*/ 4177 w 47768"/>
                <a:gd name="connsiteY4" fmla="*/ 34934 h 45466"/>
                <a:gd name="connsiteX5" fmla="*/ 7490 w 47768"/>
                <a:gd name="connsiteY5" fmla="*/ 34934 h 45466"/>
                <a:gd name="connsiteX6" fmla="*/ 7490 w 47768"/>
                <a:gd name="connsiteY6" fmla="*/ 40988 h 45466"/>
                <a:gd name="connsiteX7" fmla="*/ 11805 w 47768"/>
                <a:gd name="connsiteY7" fmla="*/ 45303 h 45466"/>
                <a:gd name="connsiteX8" fmla="*/ 35678 w 47768"/>
                <a:gd name="connsiteY8" fmla="*/ 45303 h 45466"/>
                <a:gd name="connsiteX9" fmla="*/ 39998 w 47768"/>
                <a:gd name="connsiteY9" fmla="*/ 40988 h 45466"/>
                <a:gd name="connsiteX10" fmla="*/ 39998 w 47768"/>
                <a:gd name="connsiteY10" fmla="*/ 34934 h 45466"/>
                <a:gd name="connsiteX11" fmla="*/ 43311 w 47768"/>
                <a:gd name="connsiteY11" fmla="*/ 34934 h 45466"/>
                <a:gd name="connsiteX12" fmla="*/ 47626 w 47768"/>
                <a:gd name="connsiteY12" fmla="*/ 30614 h 45466"/>
                <a:gd name="connsiteX13" fmla="*/ 47626 w 47768"/>
                <a:gd name="connsiteY13" fmla="*/ 4156 h 45466"/>
                <a:gd name="connsiteX14" fmla="*/ 43311 w 47768"/>
                <a:gd name="connsiteY14" fmla="*/ -164 h 45466"/>
                <a:gd name="connsiteX15" fmla="*/ 38991 w 47768"/>
                <a:gd name="connsiteY15" fmla="*/ 26300 h 45466"/>
                <a:gd name="connsiteX16" fmla="*/ 35678 w 47768"/>
                <a:gd name="connsiteY16" fmla="*/ 26300 h 45466"/>
                <a:gd name="connsiteX17" fmla="*/ 31364 w 47768"/>
                <a:gd name="connsiteY17" fmla="*/ 30614 h 45466"/>
                <a:gd name="connsiteX18" fmla="*/ 31364 w 47768"/>
                <a:gd name="connsiteY18" fmla="*/ 36669 h 45466"/>
                <a:gd name="connsiteX19" fmla="*/ 16119 w 47768"/>
                <a:gd name="connsiteY19" fmla="*/ 36669 h 45466"/>
                <a:gd name="connsiteX20" fmla="*/ 16119 w 47768"/>
                <a:gd name="connsiteY20" fmla="*/ 30614 h 45466"/>
                <a:gd name="connsiteX21" fmla="*/ 11805 w 47768"/>
                <a:gd name="connsiteY21" fmla="*/ 26300 h 45466"/>
                <a:gd name="connsiteX22" fmla="*/ 8491 w 47768"/>
                <a:gd name="connsiteY22" fmla="*/ 26300 h 45466"/>
                <a:gd name="connsiteX23" fmla="*/ 8491 w 47768"/>
                <a:gd name="connsiteY23" fmla="*/ 8470 h 45466"/>
                <a:gd name="connsiteX24" fmla="*/ 38991 w 47768"/>
                <a:gd name="connsiteY24" fmla="*/ 8470 h 45466"/>
                <a:gd name="connsiteX25" fmla="*/ 38991 w 47768"/>
                <a:gd name="connsiteY25" fmla="*/ 26300 h 45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8" h="45466">
                  <a:moveTo>
                    <a:pt x="43311" y="-164"/>
                  </a:moveTo>
                  <a:lnTo>
                    <a:pt x="4177" y="-164"/>
                  </a:lnTo>
                  <a:cubicBezTo>
                    <a:pt x="1792" y="-164"/>
                    <a:pt x="-143" y="1771"/>
                    <a:pt x="-143" y="4156"/>
                  </a:cubicBezTo>
                  <a:lnTo>
                    <a:pt x="-143" y="30614"/>
                  </a:lnTo>
                  <a:cubicBezTo>
                    <a:pt x="-143" y="32999"/>
                    <a:pt x="1792" y="34934"/>
                    <a:pt x="4177" y="34934"/>
                  </a:cubicBezTo>
                  <a:lnTo>
                    <a:pt x="7490" y="34934"/>
                  </a:lnTo>
                  <a:lnTo>
                    <a:pt x="7490" y="40988"/>
                  </a:lnTo>
                  <a:cubicBezTo>
                    <a:pt x="7490" y="43368"/>
                    <a:pt x="9420" y="45303"/>
                    <a:pt x="11805" y="45303"/>
                  </a:cubicBezTo>
                  <a:lnTo>
                    <a:pt x="35678" y="45303"/>
                  </a:lnTo>
                  <a:cubicBezTo>
                    <a:pt x="38063" y="45303"/>
                    <a:pt x="39998" y="43368"/>
                    <a:pt x="39998" y="40988"/>
                  </a:cubicBezTo>
                  <a:lnTo>
                    <a:pt x="39998" y="34934"/>
                  </a:lnTo>
                  <a:lnTo>
                    <a:pt x="43311" y="34934"/>
                  </a:lnTo>
                  <a:cubicBezTo>
                    <a:pt x="45691" y="34934"/>
                    <a:pt x="47626" y="32999"/>
                    <a:pt x="47626" y="30614"/>
                  </a:cubicBezTo>
                  <a:lnTo>
                    <a:pt x="47626" y="4156"/>
                  </a:lnTo>
                  <a:cubicBezTo>
                    <a:pt x="47626" y="1771"/>
                    <a:pt x="45691" y="-164"/>
                    <a:pt x="43311" y="-164"/>
                  </a:cubicBezTo>
                  <a:close/>
                  <a:moveTo>
                    <a:pt x="38991" y="26300"/>
                  </a:moveTo>
                  <a:lnTo>
                    <a:pt x="35678" y="26300"/>
                  </a:lnTo>
                  <a:cubicBezTo>
                    <a:pt x="33298" y="26300"/>
                    <a:pt x="31364" y="28235"/>
                    <a:pt x="31364" y="30614"/>
                  </a:cubicBezTo>
                  <a:lnTo>
                    <a:pt x="31364" y="36669"/>
                  </a:lnTo>
                  <a:lnTo>
                    <a:pt x="16119" y="36669"/>
                  </a:lnTo>
                  <a:lnTo>
                    <a:pt x="16119" y="30614"/>
                  </a:lnTo>
                  <a:cubicBezTo>
                    <a:pt x="16119" y="28235"/>
                    <a:pt x="14190" y="26300"/>
                    <a:pt x="11805" y="26300"/>
                  </a:cubicBezTo>
                  <a:lnTo>
                    <a:pt x="8491" y="26300"/>
                  </a:lnTo>
                  <a:lnTo>
                    <a:pt x="8491" y="8470"/>
                  </a:lnTo>
                  <a:lnTo>
                    <a:pt x="38991" y="8470"/>
                  </a:lnTo>
                  <a:lnTo>
                    <a:pt x="38991" y="26300"/>
                  </a:lnTo>
                  <a:close/>
                </a:path>
              </a:pathLst>
            </a:custGeom>
            <a:solidFill>
              <a:srgbClr val="3B3838"/>
            </a:solidFill>
            <a:ln w="5560" cap="flat">
              <a:noFill/>
              <a:prstDash val="solid"/>
              <a:miter/>
            </a:ln>
          </p:spPr>
          <p:txBody>
            <a:bodyPr rtlCol="0" anchor="ctr"/>
            <a:lstStyle/>
            <a:p>
              <a:endParaRPr lang="en-US" dirty="0"/>
            </a:p>
          </p:txBody>
        </p:sp>
        <p:sp>
          <p:nvSpPr>
            <p:cNvPr id="149" name="Freeform: Shape 148">
              <a:extLst>
                <a:ext uri="{FF2B5EF4-FFF2-40B4-BE49-F238E27FC236}">
                  <a16:creationId xmlns:a16="http://schemas.microsoft.com/office/drawing/2014/main" id="{511A19D7-3C14-47A6-A34B-69E8C26A3126}"/>
                </a:ext>
              </a:extLst>
            </p:cNvPr>
            <p:cNvSpPr/>
            <p:nvPr/>
          </p:nvSpPr>
          <p:spPr>
            <a:xfrm>
              <a:off x="7385889" y="5196125"/>
              <a:ext cx="47763" cy="45466"/>
            </a:xfrm>
            <a:custGeom>
              <a:avLst/>
              <a:gdLst>
                <a:gd name="connsiteX0" fmla="*/ 43306 w 47763"/>
                <a:gd name="connsiteY0" fmla="*/ -164 h 45466"/>
                <a:gd name="connsiteX1" fmla="*/ 4171 w 47763"/>
                <a:gd name="connsiteY1" fmla="*/ -164 h 45466"/>
                <a:gd name="connsiteX2" fmla="*/ -143 w 47763"/>
                <a:gd name="connsiteY2" fmla="*/ 4156 h 45466"/>
                <a:gd name="connsiteX3" fmla="*/ -143 w 47763"/>
                <a:gd name="connsiteY3" fmla="*/ 30614 h 45466"/>
                <a:gd name="connsiteX4" fmla="*/ 4171 w 47763"/>
                <a:gd name="connsiteY4" fmla="*/ 34934 h 45466"/>
                <a:gd name="connsiteX5" fmla="*/ 7485 w 47763"/>
                <a:gd name="connsiteY5" fmla="*/ 34934 h 45466"/>
                <a:gd name="connsiteX6" fmla="*/ 7485 w 47763"/>
                <a:gd name="connsiteY6" fmla="*/ 40988 h 45466"/>
                <a:gd name="connsiteX7" fmla="*/ 11799 w 47763"/>
                <a:gd name="connsiteY7" fmla="*/ 45303 h 45466"/>
                <a:gd name="connsiteX8" fmla="*/ 35678 w 47763"/>
                <a:gd name="connsiteY8" fmla="*/ 45303 h 45466"/>
                <a:gd name="connsiteX9" fmla="*/ 39992 w 47763"/>
                <a:gd name="connsiteY9" fmla="*/ 40988 h 45466"/>
                <a:gd name="connsiteX10" fmla="*/ 39992 w 47763"/>
                <a:gd name="connsiteY10" fmla="*/ 34934 h 45466"/>
                <a:gd name="connsiteX11" fmla="*/ 43306 w 47763"/>
                <a:gd name="connsiteY11" fmla="*/ 34934 h 45466"/>
                <a:gd name="connsiteX12" fmla="*/ 47620 w 47763"/>
                <a:gd name="connsiteY12" fmla="*/ 30614 h 45466"/>
                <a:gd name="connsiteX13" fmla="*/ 47620 w 47763"/>
                <a:gd name="connsiteY13" fmla="*/ 4156 h 45466"/>
                <a:gd name="connsiteX14" fmla="*/ 43306 w 47763"/>
                <a:gd name="connsiteY14" fmla="*/ -164 h 45466"/>
                <a:gd name="connsiteX15" fmla="*/ 38991 w 47763"/>
                <a:gd name="connsiteY15" fmla="*/ 26300 h 45466"/>
                <a:gd name="connsiteX16" fmla="*/ 35678 w 47763"/>
                <a:gd name="connsiteY16" fmla="*/ 26300 h 45466"/>
                <a:gd name="connsiteX17" fmla="*/ 31358 w 47763"/>
                <a:gd name="connsiteY17" fmla="*/ 30614 h 45466"/>
                <a:gd name="connsiteX18" fmla="*/ 31358 w 47763"/>
                <a:gd name="connsiteY18" fmla="*/ 36669 h 45466"/>
                <a:gd name="connsiteX19" fmla="*/ 16119 w 47763"/>
                <a:gd name="connsiteY19" fmla="*/ 36669 h 45466"/>
                <a:gd name="connsiteX20" fmla="*/ 16119 w 47763"/>
                <a:gd name="connsiteY20" fmla="*/ 30614 h 45466"/>
                <a:gd name="connsiteX21" fmla="*/ 11805 w 47763"/>
                <a:gd name="connsiteY21" fmla="*/ 26300 h 45466"/>
                <a:gd name="connsiteX22" fmla="*/ 8486 w 47763"/>
                <a:gd name="connsiteY22" fmla="*/ 26300 h 45466"/>
                <a:gd name="connsiteX23" fmla="*/ 8486 w 47763"/>
                <a:gd name="connsiteY23" fmla="*/ 8470 h 45466"/>
                <a:gd name="connsiteX24" fmla="*/ 38991 w 47763"/>
                <a:gd name="connsiteY24" fmla="*/ 8470 h 45466"/>
                <a:gd name="connsiteX25" fmla="*/ 38991 w 47763"/>
                <a:gd name="connsiteY25" fmla="*/ 26300 h 45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3" h="45466">
                  <a:moveTo>
                    <a:pt x="43306" y="-164"/>
                  </a:moveTo>
                  <a:lnTo>
                    <a:pt x="4171" y="-164"/>
                  </a:lnTo>
                  <a:cubicBezTo>
                    <a:pt x="1786" y="-164"/>
                    <a:pt x="-143" y="1771"/>
                    <a:pt x="-143" y="4156"/>
                  </a:cubicBezTo>
                  <a:lnTo>
                    <a:pt x="-143" y="30614"/>
                  </a:lnTo>
                  <a:cubicBezTo>
                    <a:pt x="-143" y="32999"/>
                    <a:pt x="1786" y="34934"/>
                    <a:pt x="4171" y="34934"/>
                  </a:cubicBezTo>
                  <a:lnTo>
                    <a:pt x="7485" y="34934"/>
                  </a:lnTo>
                  <a:lnTo>
                    <a:pt x="7485" y="40988"/>
                  </a:lnTo>
                  <a:cubicBezTo>
                    <a:pt x="7485" y="43368"/>
                    <a:pt x="9420" y="45303"/>
                    <a:pt x="11799" y="45303"/>
                  </a:cubicBezTo>
                  <a:lnTo>
                    <a:pt x="35678" y="45303"/>
                  </a:lnTo>
                  <a:cubicBezTo>
                    <a:pt x="38057" y="45303"/>
                    <a:pt x="39992" y="43368"/>
                    <a:pt x="39992" y="40988"/>
                  </a:cubicBezTo>
                  <a:lnTo>
                    <a:pt x="39992" y="34934"/>
                  </a:lnTo>
                  <a:lnTo>
                    <a:pt x="43306" y="34934"/>
                  </a:lnTo>
                  <a:cubicBezTo>
                    <a:pt x="45691" y="34934"/>
                    <a:pt x="47620" y="32999"/>
                    <a:pt x="47620" y="30614"/>
                  </a:cubicBezTo>
                  <a:lnTo>
                    <a:pt x="47620" y="4156"/>
                  </a:lnTo>
                  <a:cubicBezTo>
                    <a:pt x="47620" y="1771"/>
                    <a:pt x="45691" y="-164"/>
                    <a:pt x="43306" y="-164"/>
                  </a:cubicBezTo>
                  <a:close/>
                  <a:moveTo>
                    <a:pt x="38991" y="26300"/>
                  </a:moveTo>
                  <a:lnTo>
                    <a:pt x="35678" y="26300"/>
                  </a:lnTo>
                  <a:cubicBezTo>
                    <a:pt x="33293" y="26300"/>
                    <a:pt x="31358" y="28235"/>
                    <a:pt x="31358" y="30614"/>
                  </a:cubicBezTo>
                  <a:lnTo>
                    <a:pt x="31358" y="36669"/>
                  </a:lnTo>
                  <a:lnTo>
                    <a:pt x="16119" y="36669"/>
                  </a:lnTo>
                  <a:lnTo>
                    <a:pt x="16119" y="30614"/>
                  </a:lnTo>
                  <a:cubicBezTo>
                    <a:pt x="16119" y="28235"/>
                    <a:pt x="14184" y="26300"/>
                    <a:pt x="11805" y="26300"/>
                  </a:cubicBezTo>
                  <a:lnTo>
                    <a:pt x="8486" y="26300"/>
                  </a:lnTo>
                  <a:lnTo>
                    <a:pt x="8486" y="8470"/>
                  </a:lnTo>
                  <a:lnTo>
                    <a:pt x="38991" y="8470"/>
                  </a:lnTo>
                  <a:lnTo>
                    <a:pt x="38991" y="26300"/>
                  </a:lnTo>
                  <a:close/>
                </a:path>
              </a:pathLst>
            </a:custGeom>
            <a:solidFill>
              <a:srgbClr val="3B3838"/>
            </a:solidFill>
            <a:ln w="5560" cap="flat">
              <a:noFill/>
              <a:prstDash val="solid"/>
              <a:miter/>
            </a:ln>
          </p:spPr>
          <p:txBody>
            <a:bodyPr rtlCol="0" anchor="ctr"/>
            <a:lstStyle/>
            <a:p>
              <a:endParaRPr lang="en-US" dirty="0"/>
            </a:p>
          </p:txBody>
        </p:sp>
        <p:sp>
          <p:nvSpPr>
            <p:cNvPr id="150" name="Freeform: Shape 149">
              <a:extLst>
                <a:ext uri="{FF2B5EF4-FFF2-40B4-BE49-F238E27FC236}">
                  <a16:creationId xmlns:a16="http://schemas.microsoft.com/office/drawing/2014/main" id="{3176FF48-6127-4C6F-A7EF-1E53A7934D21}"/>
                </a:ext>
              </a:extLst>
            </p:cNvPr>
            <p:cNvSpPr/>
            <p:nvPr/>
          </p:nvSpPr>
          <p:spPr>
            <a:xfrm>
              <a:off x="7175695" y="5196958"/>
              <a:ext cx="41219" cy="8628"/>
            </a:xfrm>
            <a:custGeom>
              <a:avLst/>
              <a:gdLst>
                <a:gd name="connsiteX0" fmla="*/ 36762 w 41219"/>
                <a:gd name="connsiteY0" fmla="*/ -164 h 8628"/>
                <a:gd name="connsiteX1" fmla="*/ 4171 w 41219"/>
                <a:gd name="connsiteY1" fmla="*/ -164 h 8628"/>
                <a:gd name="connsiteX2" fmla="*/ -143 w 41219"/>
                <a:gd name="connsiteY2" fmla="*/ 4150 h 8628"/>
                <a:gd name="connsiteX3" fmla="*/ 4171 w 41219"/>
                <a:gd name="connsiteY3" fmla="*/ 8465 h 8628"/>
                <a:gd name="connsiteX4" fmla="*/ 36762 w 41219"/>
                <a:gd name="connsiteY4" fmla="*/ 8465 h 8628"/>
                <a:gd name="connsiteX5" fmla="*/ 41076 w 41219"/>
                <a:gd name="connsiteY5" fmla="*/ 4150 h 8628"/>
                <a:gd name="connsiteX6" fmla="*/ 36762 w 41219"/>
                <a:gd name="connsiteY6" fmla="*/ -164 h 8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19" h="8628">
                  <a:moveTo>
                    <a:pt x="36762" y="-164"/>
                  </a:moveTo>
                  <a:lnTo>
                    <a:pt x="4171" y="-164"/>
                  </a:lnTo>
                  <a:cubicBezTo>
                    <a:pt x="1786" y="-164"/>
                    <a:pt x="-143" y="1765"/>
                    <a:pt x="-143" y="4150"/>
                  </a:cubicBezTo>
                  <a:cubicBezTo>
                    <a:pt x="-143" y="6535"/>
                    <a:pt x="1786" y="8465"/>
                    <a:pt x="4171" y="8465"/>
                  </a:cubicBezTo>
                  <a:lnTo>
                    <a:pt x="36762" y="8465"/>
                  </a:lnTo>
                  <a:cubicBezTo>
                    <a:pt x="39147" y="8465"/>
                    <a:pt x="41076" y="6535"/>
                    <a:pt x="41076" y="4150"/>
                  </a:cubicBezTo>
                  <a:cubicBezTo>
                    <a:pt x="41076" y="1765"/>
                    <a:pt x="39147" y="-164"/>
                    <a:pt x="36762" y="-164"/>
                  </a:cubicBezTo>
                  <a:close/>
                </a:path>
              </a:pathLst>
            </a:custGeom>
            <a:solidFill>
              <a:srgbClr val="3B3838"/>
            </a:solidFill>
            <a:ln w="5560" cap="flat">
              <a:noFill/>
              <a:prstDash val="solid"/>
              <a:miter/>
            </a:ln>
          </p:spPr>
          <p:txBody>
            <a:bodyPr rtlCol="0" anchor="ctr"/>
            <a:lstStyle/>
            <a:p>
              <a:endParaRPr lang="en-US" dirty="0"/>
            </a:p>
          </p:txBody>
        </p:sp>
        <p:sp>
          <p:nvSpPr>
            <p:cNvPr id="151" name="Freeform: Shape 150">
              <a:extLst>
                <a:ext uri="{FF2B5EF4-FFF2-40B4-BE49-F238E27FC236}">
                  <a16:creationId xmlns:a16="http://schemas.microsoft.com/office/drawing/2014/main" id="{C795035A-D9D2-4AA3-A408-2717E01F20C3}"/>
                </a:ext>
              </a:extLst>
            </p:cNvPr>
            <p:cNvSpPr/>
            <p:nvPr/>
          </p:nvSpPr>
          <p:spPr>
            <a:xfrm>
              <a:off x="7175695" y="5208678"/>
              <a:ext cx="41219" cy="8634"/>
            </a:xfrm>
            <a:custGeom>
              <a:avLst/>
              <a:gdLst>
                <a:gd name="connsiteX0" fmla="*/ 36762 w 41219"/>
                <a:gd name="connsiteY0" fmla="*/ -164 h 8634"/>
                <a:gd name="connsiteX1" fmla="*/ 4171 w 41219"/>
                <a:gd name="connsiteY1" fmla="*/ -164 h 8634"/>
                <a:gd name="connsiteX2" fmla="*/ -143 w 41219"/>
                <a:gd name="connsiteY2" fmla="*/ 4156 h 8634"/>
                <a:gd name="connsiteX3" fmla="*/ 4171 w 41219"/>
                <a:gd name="connsiteY3" fmla="*/ 8470 h 8634"/>
                <a:gd name="connsiteX4" fmla="*/ 36762 w 41219"/>
                <a:gd name="connsiteY4" fmla="*/ 8470 h 8634"/>
                <a:gd name="connsiteX5" fmla="*/ 41076 w 41219"/>
                <a:gd name="connsiteY5" fmla="*/ 4156 h 8634"/>
                <a:gd name="connsiteX6" fmla="*/ 36762 w 41219"/>
                <a:gd name="connsiteY6" fmla="*/ -164 h 8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19" h="8634">
                  <a:moveTo>
                    <a:pt x="36762" y="-164"/>
                  </a:moveTo>
                  <a:lnTo>
                    <a:pt x="4171" y="-164"/>
                  </a:lnTo>
                  <a:cubicBezTo>
                    <a:pt x="1786" y="-164"/>
                    <a:pt x="-143" y="1771"/>
                    <a:pt x="-143" y="4156"/>
                  </a:cubicBezTo>
                  <a:cubicBezTo>
                    <a:pt x="-143" y="6535"/>
                    <a:pt x="1786" y="8470"/>
                    <a:pt x="4171" y="8470"/>
                  </a:cubicBezTo>
                  <a:lnTo>
                    <a:pt x="36762" y="8470"/>
                  </a:lnTo>
                  <a:cubicBezTo>
                    <a:pt x="39147" y="8470"/>
                    <a:pt x="41076" y="6535"/>
                    <a:pt x="41076" y="4156"/>
                  </a:cubicBezTo>
                  <a:cubicBezTo>
                    <a:pt x="41076" y="1771"/>
                    <a:pt x="39147" y="-164"/>
                    <a:pt x="36762" y="-164"/>
                  </a:cubicBezTo>
                  <a:close/>
                </a:path>
              </a:pathLst>
            </a:custGeom>
            <a:solidFill>
              <a:srgbClr val="3B3838"/>
            </a:solidFill>
            <a:ln w="5560" cap="flat">
              <a:noFill/>
              <a:prstDash val="solid"/>
              <a:miter/>
            </a:ln>
          </p:spPr>
          <p:txBody>
            <a:bodyPr rtlCol="0" anchor="ctr"/>
            <a:lstStyle/>
            <a:p>
              <a:endParaRPr lang="en-US" dirty="0"/>
            </a:p>
          </p:txBody>
        </p:sp>
        <p:sp>
          <p:nvSpPr>
            <p:cNvPr id="152" name="Freeform: Shape 151">
              <a:extLst>
                <a:ext uri="{FF2B5EF4-FFF2-40B4-BE49-F238E27FC236}">
                  <a16:creationId xmlns:a16="http://schemas.microsoft.com/office/drawing/2014/main" id="{4681D69B-B89F-4F9B-B9FB-AEBA0EEF08F8}"/>
                </a:ext>
              </a:extLst>
            </p:cNvPr>
            <p:cNvSpPr/>
            <p:nvPr/>
          </p:nvSpPr>
          <p:spPr>
            <a:xfrm>
              <a:off x="7175695" y="5220404"/>
              <a:ext cx="41219" cy="8634"/>
            </a:xfrm>
            <a:custGeom>
              <a:avLst/>
              <a:gdLst>
                <a:gd name="connsiteX0" fmla="*/ 36762 w 41219"/>
                <a:gd name="connsiteY0" fmla="*/ -164 h 8634"/>
                <a:gd name="connsiteX1" fmla="*/ 4171 w 41219"/>
                <a:gd name="connsiteY1" fmla="*/ -164 h 8634"/>
                <a:gd name="connsiteX2" fmla="*/ -143 w 41219"/>
                <a:gd name="connsiteY2" fmla="*/ 4150 h 8634"/>
                <a:gd name="connsiteX3" fmla="*/ 4171 w 41219"/>
                <a:gd name="connsiteY3" fmla="*/ 8470 h 8634"/>
                <a:gd name="connsiteX4" fmla="*/ 36762 w 41219"/>
                <a:gd name="connsiteY4" fmla="*/ 8470 h 8634"/>
                <a:gd name="connsiteX5" fmla="*/ 41076 w 41219"/>
                <a:gd name="connsiteY5" fmla="*/ 4150 h 8634"/>
                <a:gd name="connsiteX6" fmla="*/ 36762 w 41219"/>
                <a:gd name="connsiteY6" fmla="*/ -164 h 8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19" h="8634">
                  <a:moveTo>
                    <a:pt x="36762" y="-164"/>
                  </a:moveTo>
                  <a:lnTo>
                    <a:pt x="4171" y="-164"/>
                  </a:lnTo>
                  <a:cubicBezTo>
                    <a:pt x="1786" y="-164"/>
                    <a:pt x="-143" y="1771"/>
                    <a:pt x="-143" y="4150"/>
                  </a:cubicBezTo>
                  <a:cubicBezTo>
                    <a:pt x="-143" y="6535"/>
                    <a:pt x="1786" y="8470"/>
                    <a:pt x="4171" y="8470"/>
                  </a:cubicBezTo>
                  <a:lnTo>
                    <a:pt x="36762" y="8470"/>
                  </a:lnTo>
                  <a:cubicBezTo>
                    <a:pt x="39147" y="8470"/>
                    <a:pt x="41076" y="6535"/>
                    <a:pt x="41076" y="4150"/>
                  </a:cubicBezTo>
                  <a:cubicBezTo>
                    <a:pt x="41076" y="1771"/>
                    <a:pt x="39147" y="-164"/>
                    <a:pt x="36762" y="-164"/>
                  </a:cubicBezTo>
                  <a:close/>
                </a:path>
              </a:pathLst>
            </a:custGeom>
            <a:solidFill>
              <a:srgbClr val="3B3838"/>
            </a:solidFill>
            <a:ln w="5560" cap="flat">
              <a:noFill/>
              <a:prstDash val="solid"/>
              <a:miter/>
            </a:ln>
          </p:spPr>
          <p:txBody>
            <a:bodyPr rtlCol="0" anchor="ctr"/>
            <a:lstStyle/>
            <a:p>
              <a:endParaRPr lang="en-US" dirty="0"/>
            </a:p>
          </p:txBody>
        </p:sp>
        <p:sp>
          <p:nvSpPr>
            <p:cNvPr id="153" name="Freeform: Shape 152">
              <a:extLst>
                <a:ext uri="{FF2B5EF4-FFF2-40B4-BE49-F238E27FC236}">
                  <a16:creationId xmlns:a16="http://schemas.microsoft.com/office/drawing/2014/main" id="{3D636E4A-B0C3-4129-B7B2-358B033F50C6}"/>
                </a:ext>
              </a:extLst>
            </p:cNvPr>
            <p:cNvSpPr/>
            <p:nvPr/>
          </p:nvSpPr>
          <p:spPr>
            <a:xfrm>
              <a:off x="7175695" y="5232129"/>
              <a:ext cx="41219" cy="8628"/>
            </a:xfrm>
            <a:custGeom>
              <a:avLst/>
              <a:gdLst>
                <a:gd name="connsiteX0" fmla="*/ 36762 w 41219"/>
                <a:gd name="connsiteY0" fmla="*/ -164 h 8628"/>
                <a:gd name="connsiteX1" fmla="*/ 4171 w 41219"/>
                <a:gd name="connsiteY1" fmla="*/ -164 h 8628"/>
                <a:gd name="connsiteX2" fmla="*/ -143 w 41219"/>
                <a:gd name="connsiteY2" fmla="*/ 4150 h 8628"/>
                <a:gd name="connsiteX3" fmla="*/ 4171 w 41219"/>
                <a:gd name="connsiteY3" fmla="*/ 8465 h 8628"/>
                <a:gd name="connsiteX4" fmla="*/ 36762 w 41219"/>
                <a:gd name="connsiteY4" fmla="*/ 8465 h 8628"/>
                <a:gd name="connsiteX5" fmla="*/ 41076 w 41219"/>
                <a:gd name="connsiteY5" fmla="*/ 4150 h 8628"/>
                <a:gd name="connsiteX6" fmla="*/ 36762 w 41219"/>
                <a:gd name="connsiteY6" fmla="*/ -164 h 8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19" h="8628">
                  <a:moveTo>
                    <a:pt x="36762" y="-164"/>
                  </a:moveTo>
                  <a:lnTo>
                    <a:pt x="4171" y="-164"/>
                  </a:lnTo>
                  <a:cubicBezTo>
                    <a:pt x="1786" y="-164"/>
                    <a:pt x="-143" y="1765"/>
                    <a:pt x="-143" y="4150"/>
                  </a:cubicBezTo>
                  <a:cubicBezTo>
                    <a:pt x="-143" y="6535"/>
                    <a:pt x="1786" y="8465"/>
                    <a:pt x="4171" y="8465"/>
                  </a:cubicBezTo>
                  <a:lnTo>
                    <a:pt x="36762" y="8465"/>
                  </a:lnTo>
                  <a:cubicBezTo>
                    <a:pt x="39147" y="8465"/>
                    <a:pt x="41076" y="6535"/>
                    <a:pt x="41076" y="4150"/>
                  </a:cubicBezTo>
                  <a:cubicBezTo>
                    <a:pt x="41076" y="1765"/>
                    <a:pt x="39147" y="-164"/>
                    <a:pt x="36762" y="-164"/>
                  </a:cubicBezTo>
                  <a:close/>
                </a:path>
              </a:pathLst>
            </a:custGeom>
            <a:solidFill>
              <a:srgbClr val="3B3838"/>
            </a:solidFill>
            <a:ln w="5560"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3140529427"/>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en-US" noProof="0" dirty="0"/>
              <a:t>On cloud v2</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a:xfrm>
            <a:off x="838200" y="1700499"/>
            <a:ext cx="10515600" cy="4351338"/>
          </a:xfrm>
        </p:spPr>
        <p:txBody>
          <a:bodyPr/>
          <a:lstStyle/>
          <a:p>
            <a:r>
              <a:rPr lang="en-US" noProof="0" dirty="0"/>
              <a:t>Assuming 1 Executor = 1 Machine</a:t>
            </a:r>
          </a:p>
          <a:p>
            <a:pPr lvl="1"/>
            <a:r>
              <a:rPr lang="en-US" noProof="0" dirty="0"/>
              <a:t>Compare 4 machines on-premises vs on cloud</a:t>
            </a:r>
          </a:p>
          <a:p>
            <a:r>
              <a:rPr lang="en-US" noProof="0" dirty="0"/>
              <a:t>On-premises</a:t>
            </a:r>
          </a:p>
          <a:p>
            <a:pPr lvl="1"/>
            <a:r>
              <a:rPr lang="en-US" noProof="0" dirty="0"/>
              <a:t>4 machines: 10602€/year / 18 machines x 4 machines = </a:t>
            </a:r>
            <a:r>
              <a:rPr lang="en-US" noProof="0" dirty="0">
                <a:solidFill>
                  <a:srgbClr val="0070C0"/>
                </a:solidFill>
              </a:rPr>
              <a:t>2356€/year</a:t>
            </a:r>
          </a:p>
          <a:p>
            <a:pPr lvl="1"/>
            <a:r>
              <a:rPr lang="en-US" noProof="0" dirty="0"/>
              <a:t>Cloudera requires at least 10 nodes: </a:t>
            </a:r>
            <a:r>
              <a:rPr lang="en-US" noProof="0" dirty="0">
                <a:solidFill>
                  <a:srgbClr val="0070C0"/>
                </a:solidFill>
              </a:rPr>
              <a:t>100000€/year</a:t>
            </a:r>
          </a:p>
          <a:p>
            <a:r>
              <a:rPr lang="en-US" noProof="0" dirty="0"/>
              <a:t>AWS</a:t>
            </a:r>
            <a:endParaRPr lang="en-US" noProof="0" dirty="0">
              <a:solidFill>
                <a:srgbClr val="FF0000"/>
              </a:solidFill>
            </a:endParaRPr>
          </a:p>
          <a:p>
            <a:pPr lvl="1"/>
            <a:r>
              <a:rPr lang="en-US" noProof="0" dirty="0"/>
              <a:t>4 EC2 instances: 162000$/year / 18 machines x 4 machines = </a:t>
            </a:r>
            <a:r>
              <a:rPr lang="en-US" noProof="0" dirty="0">
                <a:solidFill>
                  <a:srgbClr val="FF0000"/>
                </a:solidFill>
              </a:rPr>
              <a:t>36000$/year</a:t>
            </a:r>
          </a:p>
          <a:p>
            <a:pPr lvl="2"/>
            <a:r>
              <a:rPr lang="en-US" noProof="0" dirty="0"/>
              <a:t>Plus the resources for master services = </a:t>
            </a:r>
            <a:r>
              <a:rPr lang="en-US" noProof="0" dirty="0">
                <a:solidFill>
                  <a:srgbClr val="FF0000"/>
                </a:solidFill>
              </a:rPr>
              <a:t>2000$/year</a:t>
            </a:r>
            <a:endParaRPr lang="en-US" noProof="0" dirty="0"/>
          </a:p>
          <a:p>
            <a:pPr lvl="1"/>
            <a:r>
              <a:rPr lang="en-US" noProof="0" dirty="0"/>
              <a:t>Problems</a:t>
            </a:r>
          </a:p>
          <a:p>
            <a:pPr lvl="2"/>
            <a:r>
              <a:rPr lang="en-US" noProof="0" dirty="0"/>
              <a:t>Still no software stack</a:t>
            </a:r>
          </a:p>
          <a:p>
            <a:pPr lvl="2"/>
            <a:r>
              <a:rPr lang="en-US" noProof="0" dirty="0"/>
              <a:t>A lot of storage cost</a:t>
            </a:r>
          </a:p>
          <a:p>
            <a:pPr lvl="2"/>
            <a:r>
              <a:rPr lang="en-US" noProof="0" dirty="0"/>
              <a:t>Machines are up-and-running even when no computation is necessary (just to persist data)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214</a:t>
            </a:fld>
            <a:endParaRPr lang="it-IT" dirty="0"/>
          </a:p>
        </p:txBody>
      </p:sp>
      <p:graphicFrame>
        <p:nvGraphicFramePr>
          <p:cNvPr id="11" name="Tabella 6">
            <a:extLst>
              <a:ext uri="{FF2B5EF4-FFF2-40B4-BE49-F238E27FC236}">
                <a16:creationId xmlns:a16="http://schemas.microsoft.com/office/drawing/2014/main" id="{7A2B8EDD-28C4-4630-BF9E-13F6902232B5}"/>
              </a:ext>
            </a:extLst>
          </p:cNvPr>
          <p:cNvGraphicFramePr>
            <a:graphicFrameLocks noGrp="1"/>
          </p:cNvGraphicFramePr>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pPr algn="ctr"/>
                      <a:endParaRPr lang="en-US" sz="1600" baseline="-250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On-premises</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 cloud</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Hardware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dirty="0">
                          <a:solidFill>
                            <a:srgbClr val="0070C0"/>
                          </a:solidFill>
                          <a:latin typeface="Helvetica" panose="020B0604020202020204" pitchFamily="34" charset="0"/>
                          <a:cs typeface="Helvetica" panose="020B0604020202020204" pitchFamily="34" charset="0"/>
                        </a:rPr>
                        <a:t>2356€/year</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it-IT" sz="1600" kern="1200" dirty="0">
                          <a:solidFill>
                            <a:srgbClr val="FF0000"/>
                          </a:solidFill>
                          <a:latin typeface="Helvetica" panose="020B0604020202020204" pitchFamily="34" charset="0"/>
                          <a:ea typeface="+mn-ea"/>
                          <a:cs typeface="Helvetica" panose="020B0604020202020204" pitchFamily="34" charset="0"/>
                        </a:rPr>
                        <a:t>38000$/year</a:t>
                      </a:r>
                      <a:endParaRPr lang="en-US" sz="1600" kern="1200" dirty="0">
                        <a:solidFill>
                          <a:srgbClr val="FF0000"/>
                        </a:solidFill>
                        <a:latin typeface="Helvetica" panose="020B0604020202020204" pitchFamily="34" charset="0"/>
                        <a:ea typeface="+mn-ea"/>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Software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rgbClr val="0070C0"/>
                          </a:solidFill>
                          <a:latin typeface="Helvetica" panose="020B0604020202020204" pitchFamily="34" charset="0"/>
                          <a:cs typeface="Helvetica" panose="020B0604020202020204" pitchFamily="34" charset="0"/>
                        </a:rPr>
                        <a:t>100000€/year</a:t>
                      </a:r>
                      <a:endParaRPr lang="en-US" sz="1600" dirty="0">
                        <a:solidFill>
                          <a:srgbClr val="0070C0"/>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1871317691"/>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en-US" noProof="0" dirty="0"/>
              <a:t>On cloud v2</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a:xfrm>
            <a:off x="838200" y="1700499"/>
            <a:ext cx="10515600" cy="4351338"/>
          </a:xfrm>
        </p:spPr>
        <p:txBody>
          <a:bodyPr/>
          <a:lstStyle/>
          <a:p>
            <a:r>
              <a:rPr lang="en-US" noProof="0" dirty="0"/>
              <a:t>Assuming 1 Executor = 1 Machine</a:t>
            </a:r>
          </a:p>
          <a:p>
            <a:pPr lvl="1"/>
            <a:r>
              <a:rPr lang="en-US" noProof="0" dirty="0"/>
              <a:t>Compare 4 machines on-premises vs on cloud</a:t>
            </a:r>
          </a:p>
          <a:p>
            <a:r>
              <a:rPr lang="en-US" noProof="0" dirty="0"/>
              <a:t>On-premises</a:t>
            </a:r>
          </a:p>
          <a:p>
            <a:pPr lvl="1"/>
            <a:r>
              <a:rPr lang="en-US" noProof="0" dirty="0"/>
              <a:t>4 machines: 10602€/year / 18 machines x 4 machines = </a:t>
            </a:r>
            <a:r>
              <a:rPr lang="en-US" noProof="0" dirty="0">
                <a:solidFill>
                  <a:srgbClr val="0070C0"/>
                </a:solidFill>
              </a:rPr>
              <a:t>2356€/year</a:t>
            </a:r>
          </a:p>
          <a:p>
            <a:pPr lvl="1"/>
            <a:r>
              <a:rPr lang="en-US" noProof="0" dirty="0"/>
              <a:t>Cloudera requires at least 10 nodes: </a:t>
            </a:r>
            <a:r>
              <a:rPr lang="en-US" noProof="0" dirty="0">
                <a:solidFill>
                  <a:srgbClr val="0070C0"/>
                </a:solidFill>
              </a:rPr>
              <a:t>100000€/year</a:t>
            </a:r>
          </a:p>
          <a:p>
            <a:r>
              <a:rPr lang="en-US" noProof="0" dirty="0"/>
              <a:t>AWS</a:t>
            </a:r>
            <a:endParaRPr lang="en-US" noProof="0" dirty="0">
              <a:solidFill>
                <a:srgbClr val="FF0000"/>
              </a:solidFill>
            </a:endParaRPr>
          </a:p>
          <a:p>
            <a:pPr lvl="1"/>
            <a:r>
              <a:rPr lang="en-US" noProof="0" dirty="0"/>
              <a:t>4 EC2 instances: 162000$/year / 18 machines x 4 machines = </a:t>
            </a:r>
            <a:r>
              <a:rPr lang="en-US" noProof="0" dirty="0">
                <a:solidFill>
                  <a:srgbClr val="FF0000"/>
                </a:solidFill>
              </a:rPr>
              <a:t>36000$/year</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215</a:t>
            </a:fld>
            <a:endParaRPr lang="it-IT" dirty="0"/>
          </a:p>
        </p:txBody>
      </p:sp>
      <p:graphicFrame>
        <p:nvGraphicFramePr>
          <p:cNvPr id="11" name="Tabella 6">
            <a:extLst>
              <a:ext uri="{FF2B5EF4-FFF2-40B4-BE49-F238E27FC236}">
                <a16:creationId xmlns:a16="http://schemas.microsoft.com/office/drawing/2014/main" id="{7A2B8EDD-28C4-4630-BF9E-13F6902232B5}"/>
              </a:ext>
            </a:extLst>
          </p:cNvPr>
          <p:cNvGraphicFramePr>
            <a:graphicFrameLocks noGrp="1"/>
          </p:cNvGraphicFramePr>
          <p:nvPr>
            <p:extLst>
              <p:ext uri="{D42A27DB-BD31-4B8C-83A1-F6EECF244321}">
                <p14:modId xmlns:p14="http://schemas.microsoft.com/office/powerpoint/2010/main" val="2413899357"/>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pPr algn="ctr"/>
                      <a:endParaRPr lang="en-US" sz="1600" baseline="-250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On-premises</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 cloud</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Hardware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dirty="0">
                          <a:solidFill>
                            <a:srgbClr val="0070C0"/>
                          </a:solidFill>
                          <a:latin typeface="Helvetica" panose="020B0604020202020204" pitchFamily="34" charset="0"/>
                          <a:cs typeface="Helvetica" panose="020B0604020202020204" pitchFamily="34" charset="0"/>
                        </a:rPr>
                        <a:t>2356€/year</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it-IT" sz="1600" kern="1200" dirty="0">
                          <a:solidFill>
                            <a:srgbClr val="FF0000"/>
                          </a:solidFill>
                          <a:latin typeface="Helvetica" panose="020B0604020202020204" pitchFamily="34" charset="0"/>
                          <a:ea typeface="+mn-ea"/>
                          <a:cs typeface="Helvetica" panose="020B0604020202020204" pitchFamily="34" charset="0"/>
                        </a:rPr>
                        <a:t>36000$/year</a:t>
                      </a:r>
                      <a:endParaRPr lang="en-US" sz="1600" kern="1200" dirty="0">
                        <a:solidFill>
                          <a:srgbClr val="FF0000"/>
                        </a:solidFill>
                        <a:latin typeface="Helvetica" panose="020B0604020202020204" pitchFamily="34" charset="0"/>
                        <a:ea typeface="+mn-ea"/>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Software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rgbClr val="0070C0"/>
                          </a:solidFill>
                          <a:latin typeface="Helvetica" panose="020B0604020202020204" pitchFamily="34" charset="0"/>
                          <a:cs typeface="Helvetica" panose="020B0604020202020204" pitchFamily="34" charset="0"/>
                        </a:rPr>
                        <a:t>100000€/year</a:t>
                      </a:r>
                      <a:endParaRPr lang="en-US" sz="1600" dirty="0">
                        <a:solidFill>
                          <a:srgbClr val="0070C0"/>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1427760672"/>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4606D-EBEE-4827-9DC5-E7E65CE18646}"/>
              </a:ext>
            </a:extLst>
          </p:cNvPr>
          <p:cNvSpPr>
            <a:spLocks noGrp="1"/>
          </p:cNvSpPr>
          <p:nvPr>
            <p:ph type="title"/>
          </p:nvPr>
        </p:nvSpPr>
        <p:spPr/>
        <p:txBody>
          <a:bodyPr/>
          <a:lstStyle/>
          <a:p>
            <a:r>
              <a:rPr lang="en-US" noProof="0" dirty="0"/>
              <a:t>On cloud v2</a:t>
            </a:r>
          </a:p>
        </p:txBody>
      </p:sp>
      <p:sp>
        <p:nvSpPr>
          <p:cNvPr id="3" name="Content Placeholder 2">
            <a:extLst>
              <a:ext uri="{FF2B5EF4-FFF2-40B4-BE49-F238E27FC236}">
                <a16:creationId xmlns:a16="http://schemas.microsoft.com/office/drawing/2014/main" id="{0EB55D14-3BBB-4E0C-827A-FBAABF330A59}"/>
              </a:ext>
            </a:extLst>
          </p:cNvPr>
          <p:cNvSpPr>
            <a:spLocks noGrp="1"/>
          </p:cNvSpPr>
          <p:nvPr>
            <p:ph sz="half" idx="1"/>
          </p:nvPr>
        </p:nvSpPr>
        <p:spPr/>
        <p:txBody>
          <a:bodyPr/>
          <a:lstStyle/>
          <a:p>
            <a:r>
              <a:rPr lang="en-US" noProof="0" dirty="0"/>
              <a:t>AWS</a:t>
            </a:r>
          </a:p>
          <a:p>
            <a:pPr lvl="1"/>
            <a:r>
              <a:rPr lang="en-US" noProof="0" dirty="0"/>
              <a:t>Still, we have no software stack configuration</a:t>
            </a:r>
          </a:p>
          <a:p>
            <a:pPr lvl="1"/>
            <a:r>
              <a:rPr lang="en-US" noProof="0" dirty="0"/>
              <a:t>Which is the major cost?</a:t>
            </a:r>
          </a:p>
          <a:p>
            <a:endParaRPr lang="en-US" noProof="0" dirty="0"/>
          </a:p>
        </p:txBody>
      </p:sp>
      <p:sp>
        <p:nvSpPr>
          <p:cNvPr id="4" name="Footer Placeholder 3">
            <a:extLst>
              <a:ext uri="{FF2B5EF4-FFF2-40B4-BE49-F238E27FC236}">
                <a16:creationId xmlns:a16="http://schemas.microsoft.com/office/drawing/2014/main" id="{FB39F033-AF83-4765-958F-B8A1787E8994}"/>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016DAB90-9502-400A-956B-45D897858D95}"/>
              </a:ext>
            </a:extLst>
          </p:cNvPr>
          <p:cNvSpPr>
            <a:spLocks noGrp="1"/>
          </p:cNvSpPr>
          <p:nvPr>
            <p:ph type="sldNum" sz="quarter" idx="12"/>
          </p:nvPr>
        </p:nvSpPr>
        <p:spPr/>
        <p:txBody>
          <a:bodyPr/>
          <a:lstStyle/>
          <a:p>
            <a:fld id="{5DD6F1BA-2510-46FC-9346-AB1F3CA1593B}" type="slidenum">
              <a:rPr lang="it-IT" smtClean="0"/>
              <a:t>216</a:t>
            </a:fld>
            <a:endParaRPr lang="it-IT" dirty="0"/>
          </a:p>
        </p:txBody>
      </p:sp>
      <p:sp>
        <p:nvSpPr>
          <p:cNvPr id="8" name="Content Placeholder 7">
            <a:extLst>
              <a:ext uri="{FF2B5EF4-FFF2-40B4-BE49-F238E27FC236}">
                <a16:creationId xmlns:a16="http://schemas.microsoft.com/office/drawing/2014/main" id="{BB294960-B1A1-445C-926C-591C0263DD3B}"/>
              </a:ext>
            </a:extLst>
          </p:cNvPr>
          <p:cNvSpPr>
            <a:spLocks noGrp="1"/>
          </p:cNvSpPr>
          <p:nvPr>
            <p:ph idx="13"/>
          </p:nvPr>
        </p:nvSpPr>
        <p:spPr/>
        <p:txBody>
          <a:bodyPr/>
          <a:lstStyle/>
          <a:p>
            <a:endParaRPr lang="en-US" dirty="0"/>
          </a:p>
        </p:txBody>
      </p:sp>
      <p:sp>
        <p:nvSpPr>
          <p:cNvPr id="18" name="Content Placeholder 17">
            <a:extLst>
              <a:ext uri="{FF2B5EF4-FFF2-40B4-BE49-F238E27FC236}">
                <a16:creationId xmlns:a16="http://schemas.microsoft.com/office/drawing/2014/main" id="{4729C9E5-28A0-4965-BFEF-E0F27D85F6C5}"/>
              </a:ext>
            </a:extLst>
          </p:cNvPr>
          <p:cNvSpPr>
            <a:spLocks noGrp="1"/>
          </p:cNvSpPr>
          <p:nvPr>
            <p:ph sz="half" idx="2"/>
          </p:nvPr>
        </p:nvSpPr>
        <p:spPr/>
        <p:txBody>
          <a:bodyPr/>
          <a:lstStyle/>
          <a:p>
            <a:endParaRPr lang="en-US" dirty="0"/>
          </a:p>
        </p:txBody>
      </p:sp>
    </p:spTree>
    <p:extLst>
      <p:ext uri="{BB962C8B-B14F-4D97-AF65-F5344CB8AC3E}">
        <p14:creationId xmlns:p14="http://schemas.microsoft.com/office/powerpoint/2010/main" val="1570109930"/>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4606D-EBEE-4827-9DC5-E7E65CE18646}"/>
              </a:ext>
            </a:extLst>
          </p:cNvPr>
          <p:cNvSpPr>
            <a:spLocks noGrp="1"/>
          </p:cNvSpPr>
          <p:nvPr>
            <p:ph type="title"/>
          </p:nvPr>
        </p:nvSpPr>
        <p:spPr/>
        <p:txBody>
          <a:bodyPr/>
          <a:lstStyle/>
          <a:p>
            <a:r>
              <a:rPr lang="en-US" noProof="0" dirty="0"/>
              <a:t>On cloud v2</a:t>
            </a:r>
          </a:p>
        </p:txBody>
      </p:sp>
      <p:sp>
        <p:nvSpPr>
          <p:cNvPr id="3" name="Content Placeholder 2">
            <a:extLst>
              <a:ext uri="{FF2B5EF4-FFF2-40B4-BE49-F238E27FC236}">
                <a16:creationId xmlns:a16="http://schemas.microsoft.com/office/drawing/2014/main" id="{0EB55D14-3BBB-4E0C-827A-FBAABF330A59}"/>
              </a:ext>
            </a:extLst>
          </p:cNvPr>
          <p:cNvSpPr>
            <a:spLocks noGrp="1"/>
          </p:cNvSpPr>
          <p:nvPr>
            <p:ph sz="half" idx="1"/>
          </p:nvPr>
        </p:nvSpPr>
        <p:spPr/>
        <p:txBody>
          <a:bodyPr/>
          <a:lstStyle/>
          <a:p>
            <a:r>
              <a:rPr lang="en-US" noProof="0" dirty="0"/>
              <a:t>AWS</a:t>
            </a:r>
          </a:p>
          <a:p>
            <a:pPr lvl="1"/>
            <a:r>
              <a:rPr lang="en-US" noProof="0" dirty="0"/>
              <a:t>Still, we have no software stack configuration</a:t>
            </a:r>
          </a:p>
          <a:p>
            <a:pPr lvl="1"/>
            <a:r>
              <a:rPr lang="en-US" noProof="0" dirty="0"/>
              <a:t>Which is the major cost?</a:t>
            </a:r>
          </a:p>
          <a:p>
            <a:endParaRPr lang="en-US" noProof="0" dirty="0"/>
          </a:p>
        </p:txBody>
      </p:sp>
      <p:sp>
        <p:nvSpPr>
          <p:cNvPr id="4" name="Footer Placeholder 3">
            <a:extLst>
              <a:ext uri="{FF2B5EF4-FFF2-40B4-BE49-F238E27FC236}">
                <a16:creationId xmlns:a16="http://schemas.microsoft.com/office/drawing/2014/main" id="{FB39F033-AF83-4765-958F-B8A1787E8994}"/>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016DAB90-9502-400A-956B-45D897858D95}"/>
              </a:ext>
            </a:extLst>
          </p:cNvPr>
          <p:cNvSpPr>
            <a:spLocks noGrp="1"/>
          </p:cNvSpPr>
          <p:nvPr>
            <p:ph type="sldNum" sz="quarter" idx="12"/>
          </p:nvPr>
        </p:nvSpPr>
        <p:spPr/>
        <p:txBody>
          <a:bodyPr/>
          <a:lstStyle/>
          <a:p>
            <a:fld id="{5DD6F1BA-2510-46FC-9346-AB1F3CA1593B}" type="slidenum">
              <a:rPr lang="it-IT" smtClean="0"/>
              <a:t>217</a:t>
            </a:fld>
            <a:endParaRPr lang="it-IT" dirty="0"/>
          </a:p>
        </p:txBody>
      </p:sp>
      <p:sp>
        <p:nvSpPr>
          <p:cNvPr id="8" name="Content Placeholder 7">
            <a:extLst>
              <a:ext uri="{FF2B5EF4-FFF2-40B4-BE49-F238E27FC236}">
                <a16:creationId xmlns:a16="http://schemas.microsoft.com/office/drawing/2014/main" id="{BB294960-B1A1-445C-926C-591C0263DD3B}"/>
              </a:ext>
            </a:extLst>
          </p:cNvPr>
          <p:cNvSpPr>
            <a:spLocks noGrp="1"/>
          </p:cNvSpPr>
          <p:nvPr>
            <p:ph idx="13"/>
          </p:nvPr>
        </p:nvSpPr>
        <p:spPr/>
        <p:txBody>
          <a:bodyPr/>
          <a:lstStyle/>
          <a:p>
            <a:endParaRPr lang="en-US" dirty="0"/>
          </a:p>
        </p:txBody>
      </p:sp>
      <p:sp>
        <p:nvSpPr>
          <p:cNvPr id="18" name="Content Placeholder 17">
            <a:extLst>
              <a:ext uri="{FF2B5EF4-FFF2-40B4-BE49-F238E27FC236}">
                <a16:creationId xmlns:a16="http://schemas.microsoft.com/office/drawing/2014/main" id="{4729C9E5-28A0-4965-BFEF-E0F27D85F6C5}"/>
              </a:ext>
            </a:extLst>
          </p:cNvPr>
          <p:cNvSpPr>
            <a:spLocks noGrp="1"/>
          </p:cNvSpPr>
          <p:nvPr>
            <p:ph sz="half" idx="2"/>
          </p:nvPr>
        </p:nvSpPr>
        <p:spPr/>
        <p:txBody>
          <a:bodyPr/>
          <a:lstStyle/>
          <a:p>
            <a:endParaRPr lang="en-US" dirty="0"/>
          </a:p>
        </p:txBody>
      </p:sp>
      <p:pic>
        <p:nvPicPr>
          <p:cNvPr id="23" name="Content Placeholder 9">
            <a:extLst>
              <a:ext uri="{FF2B5EF4-FFF2-40B4-BE49-F238E27FC236}">
                <a16:creationId xmlns:a16="http://schemas.microsoft.com/office/drawing/2014/main" id="{A3EDADE1-097B-48DF-B684-727EC679FB3C}"/>
              </a:ext>
            </a:extLst>
          </p:cNvPr>
          <p:cNvPicPr>
            <a:picLocks noChangeAspect="1"/>
          </p:cNvPicPr>
          <p:nvPr/>
        </p:nvPicPr>
        <p:blipFill>
          <a:blip r:embed="rId2"/>
          <a:stretch>
            <a:fillRect/>
          </a:stretch>
        </p:blipFill>
        <p:spPr>
          <a:xfrm>
            <a:off x="6172200" y="2307365"/>
            <a:ext cx="5181600" cy="2151748"/>
          </a:xfrm>
          <a:prstGeom prst="rect">
            <a:avLst/>
          </a:prstGeom>
          <a:ln>
            <a:noFill/>
          </a:ln>
          <a:effectLst>
            <a:outerShdw blurRad="292100" dist="139700" dir="2700000" algn="tl" rotWithShape="0">
              <a:srgbClr val="333333">
                <a:alpha val="65000"/>
              </a:srgbClr>
            </a:outerShdw>
          </a:effectLst>
        </p:spPr>
      </p:pic>
      <p:pic>
        <p:nvPicPr>
          <p:cNvPr id="24" name="Picture 23">
            <a:extLst>
              <a:ext uri="{FF2B5EF4-FFF2-40B4-BE49-F238E27FC236}">
                <a16:creationId xmlns:a16="http://schemas.microsoft.com/office/drawing/2014/main" id="{EB8DE48C-D7E9-46D6-929D-3093B6A068C8}"/>
              </a:ext>
            </a:extLst>
          </p:cNvPr>
          <p:cNvPicPr>
            <a:picLocks noChangeAspect="1"/>
          </p:cNvPicPr>
          <p:nvPr/>
        </p:nvPicPr>
        <p:blipFill>
          <a:blip r:embed="rId3"/>
          <a:stretch>
            <a:fillRect/>
          </a:stretch>
        </p:blipFill>
        <p:spPr>
          <a:xfrm>
            <a:off x="6172201" y="4577016"/>
            <a:ext cx="5181600" cy="112780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803432895"/>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4606D-EBEE-4827-9DC5-E7E65CE18646}"/>
              </a:ext>
            </a:extLst>
          </p:cNvPr>
          <p:cNvSpPr>
            <a:spLocks noGrp="1"/>
          </p:cNvSpPr>
          <p:nvPr>
            <p:ph type="title"/>
          </p:nvPr>
        </p:nvSpPr>
        <p:spPr/>
        <p:txBody>
          <a:bodyPr/>
          <a:lstStyle/>
          <a:p>
            <a:r>
              <a:rPr lang="en-US" noProof="0" dirty="0"/>
              <a:t>Migration</a:t>
            </a:r>
          </a:p>
        </p:txBody>
      </p:sp>
      <p:sp>
        <p:nvSpPr>
          <p:cNvPr id="13" name="Text Placeholder 12">
            <a:extLst>
              <a:ext uri="{FF2B5EF4-FFF2-40B4-BE49-F238E27FC236}">
                <a16:creationId xmlns:a16="http://schemas.microsoft.com/office/drawing/2014/main" id="{430736A4-C23A-4386-ABC9-8FE1659D266D}"/>
              </a:ext>
            </a:extLst>
          </p:cNvPr>
          <p:cNvSpPr>
            <a:spLocks noGrp="1"/>
          </p:cNvSpPr>
          <p:nvPr>
            <p:ph type="body" idx="1"/>
          </p:nvPr>
        </p:nvSpPr>
        <p:spPr/>
        <p:txBody>
          <a:bodyPr/>
          <a:lstStyle/>
          <a:p>
            <a:r>
              <a:rPr lang="en-US" noProof="0" dirty="0"/>
              <a:t>S3 standard</a:t>
            </a:r>
          </a:p>
        </p:txBody>
      </p:sp>
      <p:sp>
        <p:nvSpPr>
          <p:cNvPr id="14" name="Text Placeholder 13">
            <a:extLst>
              <a:ext uri="{FF2B5EF4-FFF2-40B4-BE49-F238E27FC236}">
                <a16:creationId xmlns:a16="http://schemas.microsoft.com/office/drawing/2014/main" id="{226FDECB-F0E7-4E41-A1F6-17F9EDDF04C1}"/>
              </a:ext>
            </a:extLst>
          </p:cNvPr>
          <p:cNvSpPr>
            <a:spLocks noGrp="1"/>
          </p:cNvSpPr>
          <p:nvPr>
            <p:ph type="body" sz="quarter" idx="3"/>
          </p:nvPr>
        </p:nvSpPr>
        <p:spPr/>
        <p:txBody>
          <a:bodyPr/>
          <a:lstStyle/>
          <a:p>
            <a:r>
              <a:rPr lang="en-US" noProof="0" dirty="0"/>
              <a:t>S3 Infrequent Access</a:t>
            </a:r>
          </a:p>
        </p:txBody>
      </p:sp>
      <p:sp>
        <p:nvSpPr>
          <p:cNvPr id="4" name="Footer Placeholder 3">
            <a:extLst>
              <a:ext uri="{FF2B5EF4-FFF2-40B4-BE49-F238E27FC236}">
                <a16:creationId xmlns:a16="http://schemas.microsoft.com/office/drawing/2014/main" id="{FB39F033-AF83-4765-958F-B8A1787E8994}"/>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016DAB90-9502-400A-956B-45D897858D95}"/>
              </a:ext>
            </a:extLst>
          </p:cNvPr>
          <p:cNvSpPr>
            <a:spLocks noGrp="1"/>
          </p:cNvSpPr>
          <p:nvPr>
            <p:ph type="sldNum" sz="quarter" idx="12"/>
          </p:nvPr>
        </p:nvSpPr>
        <p:spPr/>
        <p:txBody>
          <a:bodyPr/>
          <a:lstStyle/>
          <a:p>
            <a:fld id="{5DD6F1BA-2510-46FC-9346-AB1F3CA1593B}" type="slidenum">
              <a:rPr lang="it-IT" smtClean="0"/>
              <a:t>218</a:t>
            </a:fld>
            <a:endParaRPr lang="it-IT" dirty="0"/>
          </a:p>
        </p:txBody>
      </p:sp>
      <p:pic>
        <p:nvPicPr>
          <p:cNvPr id="15" name="Content Placeholder 11">
            <a:extLst>
              <a:ext uri="{FF2B5EF4-FFF2-40B4-BE49-F238E27FC236}">
                <a16:creationId xmlns:a16="http://schemas.microsoft.com/office/drawing/2014/main" id="{33B42C53-9F67-4D05-9D11-81C33524F2BE}"/>
              </a:ext>
            </a:extLst>
          </p:cNvPr>
          <p:cNvPicPr>
            <a:picLocks noGrp="1" noChangeAspect="1"/>
          </p:cNvPicPr>
          <p:nvPr>
            <p:ph sz="half" idx="2"/>
          </p:nvPr>
        </p:nvPicPr>
        <p:blipFill>
          <a:blip r:embed="rId2"/>
          <a:stretch>
            <a:fillRect/>
          </a:stretch>
        </p:blipFill>
        <p:spPr>
          <a:xfrm>
            <a:off x="839788" y="3397977"/>
            <a:ext cx="5157787" cy="1898783"/>
          </a:xfrm>
          <a:prstGeom prst="rect">
            <a:avLst/>
          </a:prstGeom>
          <a:ln>
            <a:noFill/>
          </a:ln>
          <a:effectLst>
            <a:outerShdw blurRad="292100" dist="139700" dir="2700000" algn="tl" rotWithShape="0">
              <a:srgbClr val="333333">
                <a:alpha val="65000"/>
              </a:srgbClr>
            </a:outerShdw>
          </a:effectLst>
        </p:spPr>
      </p:pic>
      <p:pic>
        <p:nvPicPr>
          <p:cNvPr id="16" name="Content Placeholder 9">
            <a:extLst>
              <a:ext uri="{FF2B5EF4-FFF2-40B4-BE49-F238E27FC236}">
                <a16:creationId xmlns:a16="http://schemas.microsoft.com/office/drawing/2014/main" id="{96FFF786-CDEE-4CA9-BF66-0DB172DB6518}"/>
              </a:ext>
            </a:extLst>
          </p:cNvPr>
          <p:cNvPicPr>
            <a:picLocks noGrp="1" noChangeAspect="1"/>
          </p:cNvPicPr>
          <p:nvPr>
            <p:ph sz="quarter" idx="4"/>
          </p:nvPr>
        </p:nvPicPr>
        <p:blipFill>
          <a:blip r:embed="rId3"/>
          <a:stretch>
            <a:fillRect/>
          </a:stretch>
        </p:blipFill>
        <p:spPr>
          <a:xfrm>
            <a:off x="6172200" y="3531725"/>
            <a:ext cx="5183188" cy="163128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515357425"/>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E2AD30-531F-4A4B-B73B-BF379D0DA048}"/>
              </a:ext>
            </a:extLst>
          </p:cNvPr>
          <p:cNvSpPr>
            <a:spLocks noGrp="1"/>
          </p:cNvSpPr>
          <p:nvPr>
            <p:ph type="title"/>
          </p:nvPr>
        </p:nvSpPr>
        <p:spPr/>
        <p:txBody>
          <a:bodyPr/>
          <a:lstStyle/>
          <a:p>
            <a:r>
              <a:rPr lang="en-US" noProof="0" dirty="0"/>
              <a:t>Migration</a:t>
            </a:r>
          </a:p>
        </p:txBody>
      </p:sp>
      <p:sp>
        <p:nvSpPr>
          <p:cNvPr id="3" name="Content Placeholder 2">
            <a:extLst>
              <a:ext uri="{FF2B5EF4-FFF2-40B4-BE49-F238E27FC236}">
                <a16:creationId xmlns:a16="http://schemas.microsoft.com/office/drawing/2014/main" id="{AB7076F3-B237-4988-BC7F-4110A4A95C44}"/>
              </a:ext>
            </a:extLst>
          </p:cNvPr>
          <p:cNvSpPr>
            <a:spLocks noGrp="1"/>
          </p:cNvSpPr>
          <p:nvPr>
            <p:ph idx="1"/>
          </p:nvPr>
        </p:nvSpPr>
        <p:spPr/>
        <p:txBody>
          <a:bodyPr/>
          <a:lstStyle/>
          <a:p>
            <a:r>
              <a:rPr lang="en-US" noProof="0" dirty="0">
                <a:solidFill>
                  <a:srgbClr val="FF0000"/>
                </a:solidFill>
              </a:rPr>
              <a:t>AWS Software stack</a:t>
            </a:r>
          </a:p>
          <a:p>
            <a:r>
              <a:rPr lang="en-US" noProof="0" dirty="0"/>
              <a:t>Manual</a:t>
            </a:r>
          </a:p>
          <a:p>
            <a:pPr lvl="1"/>
            <a:r>
              <a:rPr lang="en-US" noProof="0" dirty="0"/>
              <a:t>Use EC2 instances in IaaS</a:t>
            </a:r>
          </a:p>
          <a:p>
            <a:pPr lvl="1"/>
            <a:r>
              <a:rPr lang="en-US" noProof="0" dirty="0"/>
              <a:t>Technological and business challenges of manual installation and maintenance remain</a:t>
            </a:r>
          </a:p>
          <a:p>
            <a:endParaRPr lang="en-US" noProof="0" dirty="0"/>
          </a:p>
          <a:p>
            <a:r>
              <a:rPr lang="en-US" noProof="0" dirty="0"/>
              <a:t>EMR (Elastic Map Reduce)</a:t>
            </a:r>
          </a:p>
          <a:p>
            <a:pPr lvl="1"/>
            <a:r>
              <a:rPr lang="en-US" noProof="0" dirty="0"/>
              <a:t>Provides a managed Hadoop framework</a:t>
            </a:r>
          </a:p>
          <a:p>
            <a:pPr lvl="1"/>
            <a:r>
              <a:rPr lang="en-US" noProof="0" dirty="0"/>
              <a:t>Provides service integration</a:t>
            </a:r>
          </a:p>
          <a:p>
            <a:pPr lvl="2"/>
            <a:r>
              <a:rPr lang="en-US" noProof="0" dirty="0"/>
              <a:t>Automatically control EC2 instances</a:t>
            </a:r>
          </a:p>
          <a:p>
            <a:pPr lvl="2"/>
            <a:r>
              <a:rPr lang="en-US" noProof="0" dirty="0"/>
              <a:t>Transparently use S3 storage</a:t>
            </a:r>
          </a:p>
          <a:p>
            <a:pPr lvl="1"/>
            <a:r>
              <a:rPr lang="en-US" noProof="0" dirty="0"/>
              <a:t>Is a service to be paid on-top of the price for EC2 instance</a:t>
            </a:r>
          </a:p>
        </p:txBody>
      </p:sp>
      <p:sp>
        <p:nvSpPr>
          <p:cNvPr id="5" name="Slide Number Placeholder 4">
            <a:extLst>
              <a:ext uri="{FF2B5EF4-FFF2-40B4-BE49-F238E27FC236}">
                <a16:creationId xmlns:a16="http://schemas.microsoft.com/office/drawing/2014/main" id="{C4C0CF97-1AE9-43D4-B247-006CE1988273}"/>
              </a:ext>
            </a:extLst>
          </p:cNvPr>
          <p:cNvSpPr>
            <a:spLocks noGrp="1"/>
          </p:cNvSpPr>
          <p:nvPr>
            <p:ph type="sldNum" sz="quarter" idx="12"/>
          </p:nvPr>
        </p:nvSpPr>
        <p:spPr/>
        <p:txBody>
          <a:bodyPr/>
          <a:lstStyle/>
          <a:p>
            <a:fld id="{5DD6F1BA-2510-46FC-9346-AB1F3CA1593B}" type="slidenum">
              <a:rPr lang="en-US" smtClean="0"/>
              <a:pPr/>
              <a:t>219</a:t>
            </a:fld>
            <a:endParaRPr lang="en-US" dirty="0"/>
          </a:p>
        </p:txBody>
      </p:sp>
      <p:sp>
        <p:nvSpPr>
          <p:cNvPr id="6" name="Content Placeholder 5">
            <a:extLst>
              <a:ext uri="{FF2B5EF4-FFF2-40B4-BE49-F238E27FC236}">
                <a16:creationId xmlns:a16="http://schemas.microsoft.com/office/drawing/2014/main" id="{0442E065-6997-43A8-84B2-A8CCC214FE03}"/>
              </a:ext>
            </a:extLst>
          </p:cNvPr>
          <p:cNvSpPr>
            <a:spLocks noGrp="1"/>
          </p:cNvSpPr>
          <p:nvPr>
            <p:ph idx="13"/>
          </p:nvPr>
        </p:nvSpPr>
        <p:spPr/>
        <p:txBody>
          <a:bodyPr/>
          <a:lstStyle/>
          <a:p>
            <a:r>
              <a:rPr lang="en-US" noProof="0" dirty="0">
                <a:hlinkClick r:id="rId3"/>
              </a:rPr>
              <a:t>https://aws.amazon.com/emr</a:t>
            </a:r>
            <a:r>
              <a:rPr lang="en-US" noProof="0" dirty="0"/>
              <a:t> </a:t>
            </a:r>
          </a:p>
        </p:txBody>
      </p:sp>
      <p:grpSp>
        <p:nvGrpSpPr>
          <p:cNvPr id="209" name="object 3">
            <a:extLst>
              <a:ext uri="{FF2B5EF4-FFF2-40B4-BE49-F238E27FC236}">
                <a16:creationId xmlns:a16="http://schemas.microsoft.com/office/drawing/2014/main" id="{DAE2E828-4A9F-40D8-9E9A-710B4865F4D0}"/>
              </a:ext>
            </a:extLst>
          </p:cNvPr>
          <p:cNvGrpSpPr/>
          <p:nvPr/>
        </p:nvGrpSpPr>
        <p:grpSpPr>
          <a:xfrm>
            <a:off x="8615845" y="4927002"/>
            <a:ext cx="832955" cy="508013"/>
            <a:chOff x="2390495" y="2571457"/>
            <a:chExt cx="832955" cy="508013"/>
          </a:xfrm>
        </p:grpSpPr>
        <p:sp>
          <p:nvSpPr>
            <p:cNvPr id="214" name="object 4">
              <a:extLst>
                <a:ext uri="{FF2B5EF4-FFF2-40B4-BE49-F238E27FC236}">
                  <a16:creationId xmlns:a16="http://schemas.microsoft.com/office/drawing/2014/main" id="{095E1EF1-3924-44F8-A5FD-0B88C4875EAF}"/>
                </a:ext>
              </a:extLst>
            </p:cNvPr>
            <p:cNvSpPr/>
            <p:nvPr/>
          </p:nvSpPr>
          <p:spPr>
            <a:xfrm>
              <a:off x="2432240" y="2571457"/>
              <a:ext cx="791210" cy="508000"/>
            </a:xfrm>
            <a:custGeom>
              <a:avLst/>
              <a:gdLst/>
              <a:ahLst/>
              <a:cxnLst/>
              <a:rect l="l" t="t" r="r" b="b"/>
              <a:pathLst>
                <a:path w="791210" h="508000">
                  <a:moveTo>
                    <a:pt x="790790" y="0"/>
                  </a:moveTo>
                  <a:lnTo>
                    <a:pt x="374396" y="0"/>
                  </a:lnTo>
                  <a:lnTo>
                    <a:pt x="218668" y="12"/>
                  </a:lnTo>
                  <a:lnTo>
                    <a:pt x="97269" y="12"/>
                  </a:lnTo>
                  <a:lnTo>
                    <a:pt x="0" y="12"/>
                  </a:lnTo>
                  <a:lnTo>
                    <a:pt x="0" y="318884"/>
                  </a:lnTo>
                  <a:lnTo>
                    <a:pt x="97269" y="296456"/>
                  </a:lnTo>
                  <a:lnTo>
                    <a:pt x="97269" y="367969"/>
                  </a:lnTo>
                  <a:lnTo>
                    <a:pt x="218668" y="333197"/>
                  </a:lnTo>
                  <a:lnTo>
                    <a:pt x="218668" y="429209"/>
                  </a:lnTo>
                  <a:lnTo>
                    <a:pt x="374396" y="371729"/>
                  </a:lnTo>
                  <a:lnTo>
                    <a:pt x="374396" y="507784"/>
                  </a:lnTo>
                  <a:lnTo>
                    <a:pt x="790790" y="297713"/>
                  </a:lnTo>
                  <a:lnTo>
                    <a:pt x="790790" y="0"/>
                  </a:lnTo>
                  <a:close/>
                </a:path>
              </a:pathLst>
            </a:custGeom>
            <a:solidFill>
              <a:srgbClr val="F58433"/>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dirty="0"/>
            </a:p>
          </p:txBody>
        </p:sp>
        <p:sp>
          <p:nvSpPr>
            <p:cNvPr id="215" name="object 5">
              <a:extLst>
                <a:ext uri="{FF2B5EF4-FFF2-40B4-BE49-F238E27FC236}">
                  <a16:creationId xmlns:a16="http://schemas.microsoft.com/office/drawing/2014/main" id="{E67610C3-6336-43AC-93FB-DF31821B7E33}"/>
                </a:ext>
              </a:extLst>
            </p:cNvPr>
            <p:cNvSpPr/>
            <p:nvPr/>
          </p:nvSpPr>
          <p:spPr>
            <a:xfrm>
              <a:off x="2390495" y="2571470"/>
              <a:ext cx="416559" cy="508000"/>
            </a:xfrm>
            <a:custGeom>
              <a:avLst/>
              <a:gdLst/>
              <a:ahLst/>
              <a:cxnLst/>
              <a:rect l="l" t="t" r="r" b="b"/>
              <a:pathLst>
                <a:path w="416560" h="508000">
                  <a:moveTo>
                    <a:pt x="41744" y="0"/>
                  </a:moveTo>
                  <a:lnTo>
                    <a:pt x="0" y="0"/>
                  </a:lnTo>
                  <a:lnTo>
                    <a:pt x="0" y="297802"/>
                  </a:lnTo>
                  <a:lnTo>
                    <a:pt x="41744" y="318871"/>
                  </a:lnTo>
                  <a:lnTo>
                    <a:pt x="41744" y="0"/>
                  </a:lnTo>
                  <a:close/>
                </a:path>
                <a:path w="416560" h="508000">
                  <a:moveTo>
                    <a:pt x="139014" y="0"/>
                  </a:moveTo>
                  <a:lnTo>
                    <a:pt x="87845" y="0"/>
                  </a:lnTo>
                  <a:lnTo>
                    <a:pt x="87845" y="342138"/>
                  </a:lnTo>
                  <a:lnTo>
                    <a:pt x="139014" y="367957"/>
                  </a:lnTo>
                  <a:lnTo>
                    <a:pt x="139014" y="0"/>
                  </a:lnTo>
                  <a:close/>
                </a:path>
                <a:path w="416560" h="508000">
                  <a:moveTo>
                    <a:pt x="260413" y="0"/>
                  </a:moveTo>
                  <a:lnTo>
                    <a:pt x="196151" y="0"/>
                  </a:lnTo>
                  <a:lnTo>
                    <a:pt x="196151" y="396786"/>
                  </a:lnTo>
                  <a:lnTo>
                    <a:pt x="260413" y="429196"/>
                  </a:lnTo>
                  <a:lnTo>
                    <a:pt x="260413" y="0"/>
                  </a:lnTo>
                  <a:close/>
                </a:path>
                <a:path w="416560" h="508000">
                  <a:moveTo>
                    <a:pt x="416128" y="0"/>
                  </a:moveTo>
                  <a:lnTo>
                    <a:pt x="333146" y="0"/>
                  </a:lnTo>
                  <a:lnTo>
                    <a:pt x="333146" y="465899"/>
                  </a:lnTo>
                  <a:lnTo>
                    <a:pt x="416128" y="507771"/>
                  </a:lnTo>
                  <a:lnTo>
                    <a:pt x="416128" y="0"/>
                  </a:lnTo>
                  <a:close/>
                </a:path>
              </a:pathLst>
            </a:custGeom>
            <a:solidFill>
              <a:srgbClr val="9D5025"/>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dirty="0"/>
            </a:p>
          </p:txBody>
        </p:sp>
      </p:grpSp>
      <p:grpSp>
        <p:nvGrpSpPr>
          <p:cNvPr id="210" name="object 6">
            <a:extLst>
              <a:ext uri="{FF2B5EF4-FFF2-40B4-BE49-F238E27FC236}">
                <a16:creationId xmlns:a16="http://schemas.microsoft.com/office/drawing/2014/main" id="{0D6FF042-773E-4480-ADF7-9759A2A56D15}"/>
              </a:ext>
            </a:extLst>
          </p:cNvPr>
          <p:cNvGrpSpPr/>
          <p:nvPr/>
        </p:nvGrpSpPr>
        <p:grpSpPr>
          <a:xfrm>
            <a:off x="8615632" y="4419802"/>
            <a:ext cx="833119" cy="435107"/>
            <a:chOff x="2390282" y="2064257"/>
            <a:chExt cx="833119" cy="435107"/>
          </a:xfrm>
        </p:grpSpPr>
        <p:sp>
          <p:nvSpPr>
            <p:cNvPr id="211" name="object 7">
              <a:extLst>
                <a:ext uri="{FF2B5EF4-FFF2-40B4-BE49-F238E27FC236}">
                  <a16:creationId xmlns:a16="http://schemas.microsoft.com/office/drawing/2014/main" id="{00A230A3-BE11-4106-AA86-E13D2AC04391}"/>
                </a:ext>
              </a:extLst>
            </p:cNvPr>
            <p:cNvSpPr/>
            <p:nvPr/>
          </p:nvSpPr>
          <p:spPr>
            <a:xfrm>
              <a:off x="2806685" y="2064257"/>
              <a:ext cx="416559" cy="405130"/>
            </a:xfrm>
            <a:custGeom>
              <a:avLst/>
              <a:gdLst/>
              <a:ahLst/>
              <a:cxnLst/>
              <a:rect l="l" t="t" r="r" b="b"/>
              <a:pathLst>
                <a:path w="416560" h="405130">
                  <a:moveTo>
                    <a:pt x="0" y="0"/>
                  </a:moveTo>
                  <a:lnTo>
                    <a:pt x="0" y="332872"/>
                  </a:lnTo>
                  <a:lnTo>
                    <a:pt x="416431" y="405091"/>
                  </a:lnTo>
                  <a:lnTo>
                    <a:pt x="416431" y="210073"/>
                  </a:lnTo>
                  <a:lnTo>
                    <a:pt x="0" y="0"/>
                  </a:lnTo>
                  <a:close/>
                </a:path>
              </a:pathLst>
            </a:custGeom>
            <a:solidFill>
              <a:srgbClr val="F58433"/>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dirty="0"/>
            </a:p>
          </p:txBody>
        </p:sp>
        <p:sp>
          <p:nvSpPr>
            <p:cNvPr id="212" name="object 8">
              <a:extLst>
                <a:ext uri="{FF2B5EF4-FFF2-40B4-BE49-F238E27FC236}">
                  <a16:creationId xmlns:a16="http://schemas.microsoft.com/office/drawing/2014/main" id="{7485E66E-E502-4D1F-9D12-3CC968176EBE}"/>
                </a:ext>
              </a:extLst>
            </p:cNvPr>
            <p:cNvSpPr/>
            <p:nvPr/>
          </p:nvSpPr>
          <p:spPr>
            <a:xfrm>
              <a:off x="2390282" y="2064257"/>
              <a:ext cx="416559" cy="405130"/>
            </a:xfrm>
            <a:custGeom>
              <a:avLst/>
              <a:gdLst/>
              <a:ahLst/>
              <a:cxnLst/>
              <a:rect l="l" t="t" r="r" b="b"/>
              <a:pathLst>
                <a:path w="416560" h="405130">
                  <a:moveTo>
                    <a:pt x="416417" y="0"/>
                  </a:moveTo>
                  <a:lnTo>
                    <a:pt x="0" y="210073"/>
                  </a:lnTo>
                  <a:lnTo>
                    <a:pt x="0" y="405091"/>
                  </a:lnTo>
                  <a:lnTo>
                    <a:pt x="416417" y="332872"/>
                  </a:lnTo>
                  <a:lnTo>
                    <a:pt x="416417" y="0"/>
                  </a:lnTo>
                  <a:close/>
                </a:path>
              </a:pathLst>
            </a:custGeom>
            <a:solidFill>
              <a:srgbClr val="9D5025"/>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dirty="0"/>
            </a:p>
          </p:txBody>
        </p:sp>
        <p:sp>
          <p:nvSpPr>
            <p:cNvPr id="213" name="object 9">
              <a:extLst>
                <a:ext uri="{FF2B5EF4-FFF2-40B4-BE49-F238E27FC236}">
                  <a16:creationId xmlns:a16="http://schemas.microsoft.com/office/drawing/2014/main" id="{23E8F138-3372-4083-B90F-63418CC1492C}"/>
                </a:ext>
              </a:extLst>
            </p:cNvPr>
            <p:cNvSpPr/>
            <p:nvPr/>
          </p:nvSpPr>
          <p:spPr>
            <a:xfrm>
              <a:off x="2390282" y="2397129"/>
              <a:ext cx="833119" cy="102235"/>
            </a:xfrm>
            <a:custGeom>
              <a:avLst/>
              <a:gdLst/>
              <a:ahLst/>
              <a:cxnLst/>
              <a:rect l="l" t="t" r="r" b="b"/>
              <a:pathLst>
                <a:path w="833119" h="102235">
                  <a:moveTo>
                    <a:pt x="416403" y="0"/>
                  </a:moveTo>
                  <a:lnTo>
                    <a:pt x="0" y="72219"/>
                  </a:lnTo>
                  <a:lnTo>
                    <a:pt x="416403" y="102119"/>
                  </a:lnTo>
                  <a:lnTo>
                    <a:pt x="832835" y="72219"/>
                  </a:lnTo>
                  <a:lnTo>
                    <a:pt x="416403" y="0"/>
                  </a:lnTo>
                  <a:close/>
                </a:path>
              </a:pathLst>
            </a:custGeom>
            <a:solidFill>
              <a:srgbClr val="6B3C18"/>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dirty="0"/>
            </a:p>
          </p:txBody>
        </p:sp>
      </p:grpSp>
    </p:spTree>
    <p:extLst>
      <p:ext uri="{BB962C8B-B14F-4D97-AF65-F5344CB8AC3E}">
        <p14:creationId xmlns:p14="http://schemas.microsoft.com/office/powerpoint/2010/main" val="6143163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en-US" noProof="0" dirty="0"/>
              <a:t>Data platform</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sz="half" idx="1"/>
          </p:nvPr>
        </p:nvSpPr>
        <p:spPr/>
        <p:txBody>
          <a:bodyPr/>
          <a:lstStyle/>
          <a:p>
            <a:r>
              <a:rPr lang="en-US" noProof="0" dirty="0"/>
              <a:t>Data lake</a:t>
            </a:r>
          </a:p>
          <a:p>
            <a:pPr marL="457200" lvl="1" indent="0">
              <a:buNone/>
            </a:pPr>
            <a:r>
              <a:rPr lang="en-US" noProof="0" dirty="0"/>
              <a:t>Couto et al.: </a:t>
            </a:r>
            <a:r>
              <a:rPr lang="en-US" i="1" noProof="0" dirty="0"/>
              <a:t>“A DL is a </a:t>
            </a:r>
            <a:r>
              <a:rPr lang="en-US" i="1" noProof="0" dirty="0">
                <a:solidFill>
                  <a:srgbClr val="FF0000"/>
                </a:solidFill>
              </a:rPr>
              <a:t>central repository</a:t>
            </a:r>
            <a:r>
              <a:rPr lang="en-US" i="1" noProof="0" dirty="0"/>
              <a:t> system for </a:t>
            </a:r>
            <a:r>
              <a:rPr lang="en-US" i="1" noProof="0" dirty="0">
                <a:solidFill>
                  <a:srgbClr val="0070C0"/>
                </a:solidFill>
              </a:rPr>
              <a:t>storage, processing, and analysis of raw data</a:t>
            </a:r>
            <a:r>
              <a:rPr lang="en-US" i="1" noProof="0" dirty="0"/>
              <a:t>, in which the data is kept in its </a:t>
            </a:r>
            <a:r>
              <a:rPr lang="en-US" i="1" noProof="0" dirty="0">
                <a:solidFill>
                  <a:srgbClr val="00B050"/>
                </a:solidFill>
              </a:rPr>
              <a:t>original format and is processed to be queried only when needed</a:t>
            </a:r>
            <a:r>
              <a:rPr lang="en-US" i="1" noProof="0" dirty="0"/>
              <a:t>. It can </a:t>
            </a:r>
            <a:r>
              <a:rPr lang="en-US" i="1" noProof="0" dirty="0">
                <a:solidFill>
                  <a:srgbClr val="7030A0"/>
                </a:solidFill>
              </a:rPr>
              <a:t>store a varied amount of formats </a:t>
            </a:r>
            <a:r>
              <a:rPr lang="en-US" i="1" noProof="0" dirty="0"/>
              <a:t>in big data ecosystems, from unstructured, semi-structured, to structured data sources”</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22</a:t>
            </a:fld>
            <a:endParaRPr lang="it-IT" dirty="0"/>
          </a:p>
        </p:txBody>
      </p:sp>
      <p:sp>
        <p:nvSpPr>
          <p:cNvPr id="6" name="Content Placeholder 5">
            <a:extLst>
              <a:ext uri="{FF2B5EF4-FFF2-40B4-BE49-F238E27FC236}">
                <a16:creationId xmlns:a16="http://schemas.microsoft.com/office/drawing/2014/main" id="{43564562-FF30-4DAC-ACCA-A802B4B78BDE}"/>
              </a:ext>
            </a:extLst>
          </p:cNvPr>
          <p:cNvSpPr>
            <a:spLocks noGrp="1"/>
          </p:cNvSpPr>
          <p:nvPr>
            <p:ph idx="13"/>
          </p:nvPr>
        </p:nvSpPr>
        <p:spPr/>
        <p:txBody>
          <a:bodyPr/>
          <a:lstStyle/>
          <a:p>
            <a:r>
              <a:rPr lang="en-US" noProof="0" dirty="0"/>
              <a:t>Couto, Julia, et al. "A Mapping Study about Data Lakes: An Improved Definition and Possible Architectures." </a:t>
            </a:r>
            <a:r>
              <a:rPr lang="en-US" i="1" noProof="0" dirty="0"/>
              <a:t>SEKE</a:t>
            </a:r>
            <a:r>
              <a:rPr lang="en-US" noProof="0" dirty="0"/>
              <a:t>. 2019.</a:t>
            </a:r>
            <a:br>
              <a:rPr lang="en-US" noProof="0" dirty="0"/>
            </a:br>
            <a:r>
              <a:rPr lang="en-US" noProof="0" dirty="0">
                <a:hlinkClick r:id="rId2"/>
              </a:rPr>
              <a:t>https://dunnsolutions.com/business-analytics/big-data-analytics/data-lake-consulting</a:t>
            </a:r>
            <a:r>
              <a:rPr lang="en-US" noProof="0" dirty="0"/>
              <a:t> </a:t>
            </a:r>
          </a:p>
        </p:txBody>
      </p:sp>
      <p:pic>
        <p:nvPicPr>
          <p:cNvPr id="8" name="Segnaposto contenuto 7">
            <a:extLst>
              <a:ext uri="{FF2B5EF4-FFF2-40B4-BE49-F238E27FC236}">
                <a16:creationId xmlns:a16="http://schemas.microsoft.com/office/drawing/2014/main" id="{DF723C94-7BBF-4F22-8C90-FE0A0506CA2F}"/>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250680" y="1825625"/>
            <a:ext cx="4549017" cy="3939449"/>
          </a:xfrm>
        </p:spPr>
      </p:pic>
    </p:spTree>
    <p:extLst>
      <p:ext uri="{BB962C8B-B14F-4D97-AF65-F5344CB8AC3E}">
        <p14:creationId xmlns:p14="http://schemas.microsoft.com/office/powerpoint/2010/main" val="2511985206"/>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E2AD30-531F-4A4B-B73B-BF379D0DA048}"/>
              </a:ext>
            </a:extLst>
          </p:cNvPr>
          <p:cNvSpPr>
            <a:spLocks noGrp="1"/>
          </p:cNvSpPr>
          <p:nvPr>
            <p:ph type="title"/>
          </p:nvPr>
        </p:nvSpPr>
        <p:spPr/>
        <p:txBody>
          <a:bodyPr/>
          <a:lstStyle/>
          <a:p>
            <a:r>
              <a:rPr lang="en-US" noProof="0" dirty="0"/>
              <a:t>Motivation</a:t>
            </a:r>
          </a:p>
        </p:txBody>
      </p:sp>
      <p:sp>
        <p:nvSpPr>
          <p:cNvPr id="3" name="Content Placeholder 2">
            <a:extLst>
              <a:ext uri="{FF2B5EF4-FFF2-40B4-BE49-F238E27FC236}">
                <a16:creationId xmlns:a16="http://schemas.microsoft.com/office/drawing/2014/main" id="{AB7076F3-B237-4988-BC7F-4110A4A95C44}"/>
              </a:ext>
            </a:extLst>
          </p:cNvPr>
          <p:cNvSpPr>
            <a:spLocks noGrp="1"/>
          </p:cNvSpPr>
          <p:nvPr>
            <p:ph idx="1"/>
          </p:nvPr>
        </p:nvSpPr>
        <p:spPr/>
        <p:txBody>
          <a:bodyPr/>
          <a:lstStyle/>
          <a:p>
            <a:r>
              <a:rPr lang="en-US" noProof="0" dirty="0"/>
              <a:t>Amazon EMR (Elastic Map Reduce)</a:t>
            </a:r>
          </a:p>
          <a:p>
            <a:pPr lvl="1"/>
            <a:r>
              <a:rPr lang="en-US" noProof="0" dirty="0"/>
              <a:t>Provides a managed Hadoop framework</a:t>
            </a:r>
          </a:p>
          <a:p>
            <a:r>
              <a:rPr lang="en-US" noProof="0" dirty="0"/>
              <a:t>Some features</a:t>
            </a:r>
          </a:p>
          <a:p>
            <a:pPr lvl="1"/>
            <a:r>
              <a:rPr lang="en-US" noProof="0" dirty="0"/>
              <a:t>Service integration</a:t>
            </a:r>
          </a:p>
          <a:p>
            <a:pPr lvl="2"/>
            <a:r>
              <a:rPr lang="en-US" noProof="0" dirty="0"/>
              <a:t>Automatically control EC2 instances</a:t>
            </a:r>
          </a:p>
          <a:p>
            <a:pPr lvl="2"/>
            <a:r>
              <a:rPr lang="en-US" noProof="0" dirty="0"/>
              <a:t>Transparently use S3 storage</a:t>
            </a:r>
          </a:p>
          <a:p>
            <a:pPr lvl="1"/>
            <a:r>
              <a:rPr lang="en-US" noProof="0" dirty="0"/>
              <a:t>Pricing:</a:t>
            </a:r>
          </a:p>
          <a:p>
            <a:pPr lvl="2"/>
            <a:r>
              <a:rPr lang="en-US" noProof="0" dirty="0"/>
              <a:t>Low Hourly Pricing</a:t>
            </a:r>
          </a:p>
          <a:p>
            <a:pPr lvl="2"/>
            <a:r>
              <a:rPr lang="en-US" noProof="0" dirty="0"/>
              <a:t>Amazon EC2 Spot Integration</a:t>
            </a:r>
          </a:p>
        </p:txBody>
      </p:sp>
      <p:sp>
        <p:nvSpPr>
          <p:cNvPr id="5" name="Slide Number Placeholder 4">
            <a:extLst>
              <a:ext uri="{FF2B5EF4-FFF2-40B4-BE49-F238E27FC236}">
                <a16:creationId xmlns:a16="http://schemas.microsoft.com/office/drawing/2014/main" id="{C4C0CF97-1AE9-43D4-B247-006CE1988273}"/>
              </a:ext>
            </a:extLst>
          </p:cNvPr>
          <p:cNvSpPr>
            <a:spLocks noGrp="1"/>
          </p:cNvSpPr>
          <p:nvPr>
            <p:ph type="sldNum" sz="quarter" idx="12"/>
          </p:nvPr>
        </p:nvSpPr>
        <p:spPr/>
        <p:txBody>
          <a:bodyPr/>
          <a:lstStyle/>
          <a:p>
            <a:fld id="{5DD6F1BA-2510-46FC-9346-AB1F3CA1593B}" type="slidenum">
              <a:rPr lang="en-US" smtClean="0"/>
              <a:pPr/>
              <a:t>220</a:t>
            </a:fld>
            <a:endParaRPr lang="en-US" dirty="0"/>
          </a:p>
        </p:txBody>
      </p:sp>
      <p:sp>
        <p:nvSpPr>
          <p:cNvPr id="6" name="Content Placeholder 5">
            <a:extLst>
              <a:ext uri="{FF2B5EF4-FFF2-40B4-BE49-F238E27FC236}">
                <a16:creationId xmlns:a16="http://schemas.microsoft.com/office/drawing/2014/main" id="{0442E065-6997-43A8-84B2-A8CCC214FE03}"/>
              </a:ext>
            </a:extLst>
          </p:cNvPr>
          <p:cNvSpPr>
            <a:spLocks noGrp="1"/>
          </p:cNvSpPr>
          <p:nvPr>
            <p:ph idx="13"/>
          </p:nvPr>
        </p:nvSpPr>
        <p:spPr/>
        <p:txBody>
          <a:bodyPr/>
          <a:lstStyle/>
          <a:p>
            <a:r>
              <a:rPr lang="en-US" noProof="0" dirty="0">
                <a:hlinkClick r:id="rId3"/>
              </a:rPr>
              <a:t>https://aws.amazon.com/emr</a:t>
            </a:r>
            <a:r>
              <a:rPr lang="en-US" noProof="0" dirty="0"/>
              <a:t> </a:t>
            </a:r>
          </a:p>
        </p:txBody>
      </p:sp>
      <p:sp>
        <p:nvSpPr>
          <p:cNvPr id="4" name="Footer Placeholder 3">
            <a:extLst>
              <a:ext uri="{FF2B5EF4-FFF2-40B4-BE49-F238E27FC236}">
                <a16:creationId xmlns:a16="http://schemas.microsoft.com/office/drawing/2014/main" id="{B2664F6E-B133-4734-9FBD-92AA6974810F}"/>
              </a:ext>
            </a:extLst>
          </p:cNvPr>
          <p:cNvSpPr>
            <a:spLocks noGrp="1"/>
          </p:cNvSpPr>
          <p:nvPr>
            <p:ph type="ftr" sz="quarter" idx="11"/>
          </p:nvPr>
        </p:nvSpPr>
        <p:spPr/>
        <p:txBody>
          <a:bodyPr/>
          <a:lstStyle/>
          <a:p>
            <a:r>
              <a:rPr lang="en-US" dirty="0"/>
              <a:t>Matteo Francia – University of Bologna</a:t>
            </a:r>
          </a:p>
        </p:txBody>
      </p:sp>
      <p:grpSp>
        <p:nvGrpSpPr>
          <p:cNvPr id="209" name="object 3">
            <a:extLst>
              <a:ext uri="{FF2B5EF4-FFF2-40B4-BE49-F238E27FC236}">
                <a16:creationId xmlns:a16="http://schemas.microsoft.com/office/drawing/2014/main" id="{DAE2E828-4A9F-40D8-9E9A-710B4865F4D0}"/>
              </a:ext>
            </a:extLst>
          </p:cNvPr>
          <p:cNvGrpSpPr/>
          <p:nvPr/>
        </p:nvGrpSpPr>
        <p:grpSpPr>
          <a:xfrm>
            <a:off x="8638902" y="3848478"/>
            <a:ext cx="832955" cy="508013"/>
            <a:chOff x="2390495" y="2571457"/>
            <a:chExt cx="832955" cy="508013"/>
          </a:xfrm>
        </p:grpSpPr>
        <p:sp>
          <p:nvSpPr>
            <p:cNvPr id="214" name="object 4">
              <a:extLst>
                <a:ext uri="{FF2B5EF4-FFF2-40B4-BE49-F238E27FC236}">
                  <a16:creationId xmlns:a16="http://schemas.microsoft.com/office/drawing/2014/main" id="{095E1EF1-3924-44F8-A5FD-0B88C4875EAF}"/>
                </a:ext>
              </a:extLst>
            </p:cNvPr>
            <p:cNvSpPr/>
            <p:nvPr/>
          </p:nvSpPr>
          <p:spPr>
            <a:xfrm>
              <a:off x="2432240" y="2571457"/>
              <a:ext cx="791210" cy="508000"/>
            </a:xfrm>
            <a:custGeom>
              <a:avLst/>
              <a:gdLst/>
              <a:ahLst/>
              <a:cxnLst/>
              <a:rect l="l" t="t" r="r" b="b"/>
              <a:pathLst>
                <a:path w="791210" h="508000">
                  <a:moveTo>
                    <a:pt x="790790" y="0"/>
                  </a:moveTo>
                  <a:lnTo>
                    <a:pt x="374396" y="0"/>
                  </a:lnTo>
                  <a:lnTo>
                    <a:pt x="218668" y="12"/>
                  </a:lnTo>
                  <a:lnTo>
                    <a:pt x="97269" y="12"/>
                  </a:lnTo>
                  <a:lnTo>
                    <a:pt x="0" y="12"/>
                  </a:lnTo>
                  <a:lnTo>
                    <a:pt x="0" y="318884"/>
                  </a:lnTo>
                  <a:lnTo>
                    <a:pt x="97269" y="296456"/>
                  </a:lnTo>
                  <a:lnTo>
                    <a:pt x="97269" y="367969"/>
                  </a:lnTo>
                  <a:lnTo>
                    <a:pt x="218668" y="333197"/>
                  </a:lnTo>
                  <a:lnTo>
                    <a:pt x="218668" y="429209"/>
                  </a:lnTo>
                  <a:lnTo>
                    <a:pt x="374396" y="371729"/>
                  </a:lnTo>
                  <a:lnTo>
                    <a:pt x="374396" y="507784"/>
                  </a:lnTo>
                  <a:lnTo>
                    <a:pt x="790790" y="297713"/>
                  </a:lnTo>
                  <a:lnTo>
                    <a:pt x="790790" y="0"/>
                  </a:lnTo>
                  <a:close/>
                </a:path>
              </a:pathLst>
            </a:custGeom>
            <a:solidFill>
              <a:srgbClr val="F58433"/>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dirty="0"/>
            </a:p>
          </p:txBody>
        </p:sp>
        <p:sp>
          <p:nvSpPr>
            <p:cNvPr id="215" name="object 5">
              <a:extLst>
                <a:ext uri="{FF2B5EF4-FFF2-40B4-BE49-F238E27FC236}">
                  <a16:creationId xmlns:a16="http://schemas.microsoft.com/office/drawing/2014/main" id="{E67610C3-6336-43AC-93FB-DF31821B7E33}"/>
                </a:ext>
              </a:extLst>
            </p:cNvPr>
            <p:cNvSpPr/>
            <p:nvPr/>
          </p:nvSpPr>
          <p:spPr>
            <a:xfrm>
              <a:off x="2390495" y="2571470"/>
              <a:ext cx="416559" cy="508000"/>
            </a:xfrm>
            <a:custGeom>
              <a:avLst/>
              <a:gdLst/>
              <a:ahLst/>
              <a:cxnLst/>
              <a:rect l="l" t="t" r="r" b="b"/>
              <a:pathLst>
                <a:path w="416560" h="508000">
                  <a:moveTo>
                    <a:pt x="41744" y="0"/>
                  </a:moveTo>
                  <a:lnTo>
                    <a:pt x="0" y="0"/>
                  </a:lnTo>
                  <a:lnTo>
                    <a:pt x="0" y="297802"/>
                  </a:lnTo>
                  <a:lnTo>
                    <a:pt x="41744" y="318871"/>
                  </a:lnTo>
                  <a:lnTo>
                    <a:pt x="41744" y="0"/>
                  </a:lnTo>
                  <a:close/>
                </a:path>
                <a:path w="416560" h="508000">
                  <a:moveTo>
                    <a:pt x="139014" y="0"/>
                  </a:moveTo>
                  <a:lnTo>
                    <a:pt x="87845" y="0"/>
                  </a:lnTo>
                  <a:lnTo>
                    <a:pt x="87845" y="342138"/>
                  </a:lnTo>
                  <a:lnTo>
                    <a:pt x="139014" y="367957"/>
                  </a:lnTo>
                  <a:lnTo>
                    <a:pt x="139014" y="0"/>
                  </a:lnTo>
                  <a:close/>
                </a:path>
                <a:path w="416560" h="508000">
                  <a:moveTo>
                    <a:pt x="260413" y="0"/>
                  </a:moveTo>
                  <a:lnTo>
                    <a:pt x="196151" y="0"/>
                  </a:lnTo>
                  <a:lnTo>
                    <a:pt x="196151" y="396786"/>
                  </a:lnTo>
                  <a:lnTo>
                    <a:pt x="260413" y="429196"/>
                  </a:lnTo>
                  <a:lnTo>
                    <a:pt x="260413" y="0"/>
                  </a:lnTo>
                  <a:close/>
                </a:path>
                <a:path w="416560" h="508000">
                  <a:moveTo>
                    <a:pt x="416128" y="0"/>
                  </a:moveTo>
                  <a:lnTo>
                    <a:pt x="333146" y="0"/>
                  </a:lnTo>
                  <a:lnTo>
                    <a:pt x="333146" y="465899"/>
                  </a:lnTo>
                  <a:lnTo>
                    <a:pt x="416128" y="507771"/>
                  </a:lnTo>
                  <a:lnTo>
                    <a:pt x="416128" y="0"/>
                  </a:lnTo>
                  <a:close/>
                </a:path>
              </a:pathLst>
            </a:custGeom>
            <a:solidFill>
              <a:srgbClr val="9D5025"/>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dirty="0"/>
            </a:p>
          </p:txBody>
        </p:sp>
      </p:grpSp>
      <p:grpSp>
        <p:nvGrpSpPr>
          <p:cNvPr id="210" name="object 6">
            <a:extLst>
              <a:ext uri="{FF2B5EF4-FFF2-40B4-BE49-F238E27FC236}">
                <a16:creationId xmlns:a16="http://schemas.microsoft.com/office/drawing/2014/main" id="{0D6FF042-773E-4480-ADF7-9759A2A56D15}"/>
              </a:ext>
            </a:extLst>
          </p:cNvPr>
          <p:cNvGrpSpPr/>
          <p:nvPr/>
        </p:nvGrpSpPr>
        <p:grpSpPr>
          <a:xfrm>
            <a:off x="8638689" y="3341278"/>
            <a:ext cx="833119" cy="435107"/>
            <a:chOff x="2390282" y="2064257"/>
            <a:chExt cx="833119" cy="435107"/>
          </a:xfrm>
        </p:grpSpPr>
        <p:sp>
          <p:nvSpPr>
            <p:cNvPr id="211" name="object 7">
              <a:extLst>
                <a:ext uri="{FF2B5EF4-FFF2-40B4-BE49-F238E27FC236}">
                  <a16:creationId xmlns:a16="http://schemas.microsoft.com/office/drawing/2014/main" id="{00A230A3-BE11-4106-AA86-E13D2AC04391}"/>
                </a:ext>
              </a:extLst>
            </p:cNvPr>
            <p:cNvSpPr/>
            <p:nvPr/>
          </p:nvSpPr>
          <p:spPr>
            <a:xfrm>
              <a:off x="2806685" y="2064257"/>
              <a:ext cx="416559" cy="405130"/>
            </a:xfrm>
            <a:custGeom>
              <a:avLst/>
              <a:gdLst/>
              <a:ahLst/>
              <a:cxnLst/>
              <a:rect l="l" t="t" r="r" b="b"/>
              <a:pathLst>
                <a:path w="416560" h="405130">
                  <a:moveTo>
                    <a:pt x="0" y="0"/>
                  </a:moveTo>
                  <a:lnTo>
                    <a:pt x="0" y="332872"/>
                  </a:lnTo>
                  <a:lnTo>
                    <a:pt x="416431" y="405091"/>
                  </a:lnTo>
                  <a:lnTo>
                    <a:pt x="416431" y="210073"/>
                  </a:lnTo>
                  <a:lnTo>
                    <a:pt x="0" y="0"/>
                  </a:lnTo>
                  <a:close/>
                </a:path>
              </a:pathLst>
            </a:custGeom>
            <a:solidFill>
              <a:srgbClr val="F58433"/>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dirty="0"/>
            </a:p>
          </p:txBody>
        </p:sp>
        <p:sp>
          <p:nvSpPr>
            <p:cNvPr id="212" name="object 8">
              <a:extLst>
                <a:ext uri="{FF2B5EF4-FFF2-40B4-BE49-F238E27FC236}">
                  <a16:creationId xmlns:a16="http://schemas.microsoft.com/office/drawing/2014/main" id="{7485E66E-E502-4D1F-9D12-3CC968176EBE}"/>
                </a:ext>
              </a:extLst>
            </p:cNvPr>
            <p:cNvSpPr/>
            <p:nvPr/>
          </p:nvSpPr>
          <p:spPr>
            <a:xfrm>
              <a:off x="2390282" y="2064257"/>
              <a:ext cx="416559" cy="405130"/>
            </a:xfrm>
            <a:custGeom>
              <a:avLst/>
              <a:gdLst/>
              <a:ahLst/>
              <a:cxnLst/>
              <a:rect l="l" t="t" r="r" b="b"/>
              <a:pathLst>
                <a:path w="416560" h="405130">
                  <a:moveTo>
                    <a:pt x="416417" y="0"/>
                  </a:moveTo>
                  <a:lnTo>
                    <a:pt x="0" y="210073"/>
                  </a:lnTo>
                  <a:lnTo>
                    <a:pt x="0" y="405091"/>
                  </a:lnTo>
                  <a:lnTo>
                    <a:pt x="416417" y="332872"/>
                  </a:lnTo>
                  <a:lnTo>
                    <a:pt x="416417" y="0"/>
                  </a:lnTo>
                  <a:close/>
                </a:path>
              </a:pathLst>
            </a:custGeom>
            <a:solidFill>
              <a:srgbClr val="9D5025"/>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dirty="0"/>
            </a:p>
          </p:txBody>
        </p:sp>
        <p:sp>
          <p:nvSpPr>
            <p:cNvPr id="213" name="object 9">
              <a:extLst>
                <a:ext uri="{FF2B5EF4-FFF2-40B4-BE49-F238E27FC236}">
                  <a16:creationId xmlns:a16="http://schemas.microsoft.com/office/drawing/2014/main" id="{23E8F138-3372-4083-B90F-63418CC1492C}"/>
                </a:ext>
              </a:extLst>
            </p:cNvPr>
            <p:cNvSpPr/>
            <p:nvPr/>
          </p:nvSpPr>
          <p:spPr>
            <a:xfrm>
              <a:off x="2390282" y="2397129"/>
              <a:ext cx="833119" cy="102235"/>
            </a:xfrm>
            <a:custGeom>
              <a:avLst/>
              <a:gdLst/>
              <a:ahLst/>
              <a:cxnLst/>
              <a:rect l="l" t="t" r="r" b="b"/>
              <a:pathLst>
                <a:path w="833119" h="102235">
                  <a:moveTo>
                    <a:pt x="416403" y="0"/>
                  </a:moveTo>
                  <a:lnTo>
                    <a:pt x="0" y="72219"/>
                  </a:lnTo>
                  <a:lnTo>
                    <a:pt x="416403" y="102119"/>
                  </a:lnTo>
                  <a:lnTo>
                    <a:pt x="832835" y="72219"/>
                  </a:lnTo>
                  <a:lnTo>
                    <a:pt x="416403" y="0"/>
                  </a:lnTo>
                  <a:close/>
                </a:path>
              </a:pathLst>
            </a:custGeom>
            <a:solidFill>
              <a:srgbClr val="6B3C18"/>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dirty="0"/>
            </a:p>
          </p:txBody>
        </p:sp>
      </p:grpSp>
    </p:spTree>
    <p:extLst>
      <p:ext uri="{BB962C8B-B14F-4D97-AF65-F5344CB8AC3E}">
        <p14:creationId xmlns:p14="http://schemas.microsoft.com/office/powerpoint/2010/main" val="2311586796"/>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 name="Title 133">
            <a:extLst>
              <a:ext uri="{FF2B5EF4-FFF2-40B4-BE49-F238E27FC236}">
                <a16:creationId xmlns:a16="http://schemas.microsoft.com/office/drawing/2014/main" id="{88C8D647-ABE0-40D3-9DBC-AA60EAEB0BD0}"/>
              </a:ext>
            </a:extLst>
          </p:cNvPr>
          <p:cNvSpPr>
            <a:spLocks noGrp="1"/>
          </p:cNvSpPr>
          <p:nvPr>
            <p:ph type="title"/>
          </p:nvPr>
        </p:nvSpPr>
        <p:spPr/>
        <p:txBody>
          <a:bodyPr/>
          <a:lstStyle/>
          <a:p>
            <a:r>
              <a:rPr lang="en-US" noProof="0" dirty="0"/>
              <a:t>EMR Cluster</a:t>
            </a:r>
          </a:p>
        </p:txBody>
      </p:sp>
      <p:sp>
        <p:nvSpPr>
          <p:cNvPr id="3" name="Content Placeholder 2">
            <a:extLst>
              <a:ext uri="{FF2B5EF4-FFF2-40B4-BE49-F238E27FC236}">
                <a16:creationId xmlns:a16="http://schemas.microsoft.com/office/drawing/2014/main" id="{981F254D-416E-4D1D-A7C3-6DBA362F65D6}"/>
              </a:ext>
            </a:extLst>
          </p:cNvPr>
          <p:cNvSpPr>
            <a:spLocks noGrp="1"/>
          </p:cNvSpPr>
          <p:nvPr>
            <p:ph idx="1"/>
          </p:nvPr>
        </p:nvSpPr>
        <p:spPr>
          <a:xfrm>
            <a:off x="838200" y="1700213"/>
            <a:ext cx="10515600" cy="4351337"/>
          </a:xfrm>
        </p:spPr>
        <p:txBody>
          <a:bodyPr/>
          <a:lstStyle/>
          <a:p>
            <a:r>
              <a:rPr lang="en-US" noProof="0" dirty="0"/>
              <a:t>Provision as much capacity as you need </a:t>
            </a:r>
          </a:p>
          <a:p>
            <a:endParaRPr lang="en-US" noProof="0" dirty="0"/>
          </a:p>
          <a:p>
            <a:endParaRPr lang="en-US" noProof="0" dirty="0"/>
          </a:p>
          <a:p>
            <a:endParaRPr lang="en-US" noProof="0" dirty="0"/>
          </a:p>
          <a:p>
            <a:r>
              <a:rPr lang="en-US" noProof="0" dirty="0"/>
              <a:t>Add or remove capacity at any time</a:t>
            </a:r>
          </a:p>
          <a:p>
            <a:endParaRPr lang="en-US" noProof="0" dirty="0"/>
          </a:p>
          <a:p>
            <a:endParaRPr lang="en-US" noProof="0" dirty="0"/>
          </a:p>
        </p:txBody>
      </p:sp>
      <p:sp>
        <p:nvSpPr>
          <p:cNvPr id="4" name="Footer Placeholder 3">
            <a:extLst>
              <a:ext uri="{FF2B5EF4-FFF2-40B4-BE49-F238E27FC236}">
                <a16:creationId xmlns:a16="http://schemas.microsoft.com/office/drawing/2014/main" id="{6C1666BD-F812-4A22-89F6-0F53F01A73EB}"/>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4668EEC3-EF35-4822-9A52-D63A7C959FFF}"/>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221</a:t>
            </a:fld>
            <a:endParaRPr lang="it-IT" dirty="0"/>
          </a:p>
        </p:txBody>
      </p:sp>
      <p:grpSp>
        <p:nvGrpSpPr>
          <p:cNvPr id="6" name="object 12">
            <a:extLst>
              <a:ext uri="{FF2B5EF4-FFF2-40B4-BE49-F238E27FC236}">
                <a16:creationId xmlns:a16="http://schemas.microsoft.com/office/drawing/2014/main" id="{FC6A77AE-B7AE-4D49-AEC4-5217A2B4DB55}"/>
              </a:ext>
            </a:extLst>
          </p:cNvPr>
          <p:cNvGrpSpPr/>
          <p:nvPr/>
        </p:nvGrpSpPr>
        <p:grpSpPr>
          <a:xfrm>
            <a:off x="8436897" y="1831092"/>
            <a:ext cx="643890" cy="643255"/>
            <a:chOff x="628216" y="3337407"/>
            <a:chExt cx="643890" cy="643255"/>
          </a:xfrm>
        </p:grpSpPr>
        <p:pic>
          <p:nvPicPr>
            <p:cNvPr id="7" name="object 13">
              <a:extLst>
                <a:ext uri="{FF2B5EF4-FFF2-40B4-BE49-F238E27FC236}">
                  <a16:creationId xmlns:a16="http://schemas.microsoft.com/office/drawing/2014/main" id="{600D1B1A-BB23-434D-BF7D-4736AFC28CC2}"/>
                </a:ext>
              </a:extLst>
            </p:cNvPr>
            <p:cNvPicPr/>
            <p:nvPr/>
          </p:nvPicPr>
          <p:blipFill>
            <a:blip r:embed="rId2" cstate="print"/>
            <a:stretch>
              <a:fillRect/>
            </a:stretch>
          </p:blipFill>
          <p:spPr>
            <a:xfrm>
              <a:off x="628216" y="3337407"/>
              <a:ext cx="333326" cy="333326"/>
            </a:xfrm>
            <a:prstGeom prst="rect">
              <a:avLst/>
            </a:prstGeom>
          </p:spPr>
        </p:pic>
        <p:sp>
          <p:nvSpPr>
            <p:cNvPr id="8" name="object 14">
              <a:extLst>
                <a:ext uri="{FF2B5EF4-FFF2-40B4-BE49-F238E27FC236}">
                  <a16:creationId xmlns:a16="http://schemas.microsoft.com/office/drawing/2014/main" id="{89FD3D74-A9BC-404E-9794-81CC733EFA5A}"/>
                </a:ext>
              </a:extLst>
            </p:cNvPr>
            <p:cNvSpPr/>
            <p:nvPr/>
          </p:nvSpPr>
          <p:spPr>
            <a:xfrm>
              <a:off x="660400" y="3352800"/>
              <a:ext cx="266700" cy="254000"/>
            </a:xfrm>
            <a:custGeom>
              <a:avLst/>
              <a:gdLst/>
              <a:ahLst/>
              <a:cxnLst/>
              <a:rect l="l" t="t" r="r" b="b"/>
              <a:pathLst>
                <a:path w="266700" h="254000">
                  <a:moveTo>
                    <a:pt x="256666" y="0"/>
                  </a:moveTo>
                  <a:lnTo>
                    <a:pt x="12293" y="0"/>
                  </a:lnTo>
                  <a:lnTo>
                    <a:pt x="0" y="6083"/>
                  </a:lnTo>
                  <a:lnTo>
                    <a:pt x="0" y="13949"/>
                  </a:lnTo>
                  <a:lnTo>
                    <a:pt x="5916" y="242590"/>
                  </a:lnTo>
                  <a:lnTo>
                    <a:pt x="5916" y="250456"/>
                  </a:lnTo>
                  <a:lnTo>
                    <a:pt x="12293" y="254000"/>
                  </a:lnTo>
                  <a:lnTo>
                    <a:pt x="256666" y="254000"/>
                  </a:lnTo>
                  <a:lnTo>
                    <a:pt x="266700" y="250456"/>
                  </a:lnTo>
                  <a:lnTo>
                    <a:pt x="266700" y="6083"/>
                  </a:lnTo>
                  <a:lnTo>
                    <a:pt x="256666"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9" name="object 15">
              <a:extLst>
                <a:ext uri="{FF2B5EF4-FFF2-40B4-BE49-F238E27FC236}">
                  <a16:creationId xmlns:a16="http://schemas.microsoft.com/office/drawing/2014/main" id="{490A7916-11F4-4F03-86FE-676D5DA29D12}"/>
                </a:ext>
              </a:extLst>
            </p:cNvPr>
            <p:cNvPicPr/>
            <p:nvPr/>
          </p:nvPicPr>
          <p:blipFill>
            <a:blip r:embed="rId3" cstate="print"/>
            <a:stretch>
              <a:fillRect/>
            </a:stretch>
          </p:blipFill>
          <p:spPr>
            <a:xfrm>
              <a:off x="938487" y="3337407"/>
              <a:ext cx="333326" cy="333326"/>
            </a:xfrm>
            <a:prstGeom prst="rect">
              <a:avLst/>
            </a:prstGeom>
          </p:spPr>
        </p:pic>
        <p:sp>
          <p:nvSpPr>
            <p:cNvPr id="10" name="object 16">
              <a:extLst>
                <a:ext uri="{FF2B5EF4-FFF2-40B4-BE49-F238E27FC236}">
                  <a16:creationId xmlns:a16="http://schemas.microsoft.com/office/drawing/2014/main" id="{5A21A6D7-2BD1-4AC5-87AA-4C17E4918C7D}"/>
                </a:ext>
              </a:extLst>
            </p:cNvPr>
            <p:cNvSpPr/>
            <p:nvPr/>
          </p:nvSpPr>
          <p:spPr>
            <a:xfrm>
              <a:off x="976587" y="3352800"/>
              <a:ext cx="255904" cy="254000"/>
            </a:xfrm>
            <a:custGeom>
              <a:avLst/>
              <a:gdLst/>
              <a:ahLst/>
              <a:cxnLst/>
              <a:rect l="l" t="t" r="r" b="b"/>
              <a:pathLst>
                <a:path w="255905" h="254000">
                  <a:moveTo>
                    <a:pt x="250749" y="0"/>
                  </a:moveTo>
                  <a:lnTo>
                    <a:pt x="6376" y="0"/>
                  </a:lnTo>
                  <a:lnTo>
                    <a:pt x="1312" y="6083"/>
                  </a:lnTo>
                  <a:lnTo>
                    <a:pt x="1312" y="13949"/>
                  </a:lnTo>
                  <a:lnTo>
                    <a:pt x="0" y="242590"/>
                  </a:lnTo>
                  <a:lnTo>
                    <a:pt x="0" y="250456"/>
                  </a:lnTo>
                  <a:lnTo>
                    <a:pt x="6376" y="254000"/>
                  </a:lnTo>
                  <a:lnTo>
                    <a:pt x="250749" y="254000"/>
                  </a:lnTo>
                  <a:lnTo>
                    <a:pt x="255312" y="250456"/>
                  </a:lnTo>
                  <a:lnTo>
                    <a:pt x="255312" y="6083"/>
                  </a:lnTo>
                  <a:lnTo>
                    <a:pt x="250749"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11" name="object 17">
              <a:extLst>
                <a:ext uri="{FF2B5EF4-FFF2-40B4-BE49-F238E27FC236}">
                  <a16:creationId xmlns:a16="http://schemas.microsoft.com/office/drawing/2014/main" id="{367AD6F6-EA8B-461D-9FB3-B3FDE1777A1D}"/>
                </a:ext>
              </a:extLst>
            </p:cNvPr>
            <p:cNvPicPr/>
            <p:nvPr/>
          </p:nvPicPr>
          <p:blipFill>
            <a:blip r:embed="rId4" cstate="print"/>
            <a:stretch>
              <a:fillRect/>
            </a:stretch>
          </p:blipFill>
          <p:spPr>
            <a:xfrm>
              <a:off x="628216" y="3647287"/>
              <a:ext cx="333326" cy="333326"/>
            </a:xfrm>
            <a:prstGeom prst="rect">
              <a:avLst/>
            </a:prstGeom>
          </p:spPr>
        </p:pic>
        <p:sp>
          <p:nvSpPr>
            <p:cNvPr id="12" name="object 18">
              <a:extLst>
                <a:ext uri="{FF2B5EF4-FFF2-40B4-BE49-F238E27FC236}">
                  <a16:creationId xmlns:a16="http://schemas.microsoft.com/office/drawing/2014/main" id="{1E673E10-427A-4AD4-A738-E4CFEE0B805D}"/>
                </a:ext>
              </a:extLst>
            </p:cNvPr>
            <p:cNvSpPr/>
            <p:nvPr/>
          </p:nvSpPr>
          <p:spPr>
            <a:xfrm>
              <a:off x="660400" y="3657600"/>
              <a:ext cx="266700" cy="266700"/>
            </a:xfrm>
            <a:custGeom>
              <a:avLst/>
              <a:gdLst/>
              <a:ahLst/>
              <a:cxnLst/>
              <a:rect l="l" t="t" r="r" b="b"/>
              <a:pathLst>
                <a:path w="266700" h="266700">
                  <a:moveTo>
                    <a:pt x="248800" y="0"/>
                  </a:moveTo>
                  <a:lnTo>
                    <a:pt x="20159" y="0"/>
                  </a:lnTo>
                  <a:lnTo>
                    <a:pt x="13690" y="1867"/>
                  </a:lnTo>
                  <a:lnTo>
                    <a:pt x="7129" y="6564"/>
                  </a:lnTo>
                  <a:lnTo>
                    <a:pt x="2043" y="12737"/>
                  </a:lnTo>
                  <a:lnTo>
                    <a:pt x="0" y="19029"/>
                  </a:lnTo>
                  <a:lnTo>
                    <a:pt x="5916" y="247670"/>
                  </a:lnTo>
                  <a:lnTo>
                    <a:pt x="5916" y="255536"/>
                  </a:lnTo>
                  <a:lnTo>
                    <a:pt x="12293" y="266700"/>
                  </a:lnTo>
                  <a:lnTo>
                    <a:pt x="248800" y="266700"/>
                  </a:lnTo>
                  <a:lnTo>
                    <a:pt x="254915" y="264832"/>
                  </a:lnTo>
                  <a:lnTo>
                    <a:pt x="260699" y="260134"/>
                  </a:lnTo>
                  <a:lnTo>
                    <a:pt x="265009" y="253962"/>
                  </a:lnTo>
                  <a:lnTo>
                    <a:pt x="266700" y="247670"/>
                  </a:lnTo>
                  <a:lnTo>
                    <a:pt x="266700" y="19029"/>
                  </a:lnTo>
                  <a:lnTo>
                    <a:pt x="265009" y="12737"/>
                  </a:lnTo>
                  <a:lnTo>
                    <a:pt x="260699" y="6564"/>
                  </a:lnTo>
                  <a:lnTo>
                    <a:pt x="254915" y="1867"/>
                  </a:lnTo>
                  <a:lnTo>
                    <a:pt x="248800" y="0"/>
                  </a:lnTo>
                  <a:close/>
                </a:path>
              </a:pathLst>
            </a:custGeom>
            <a:solidFill>
              <a:srgbClr val="086CB6"/>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13" name="object 19">
              <a:extLst>
                <a:ext uri="{FF2B5EF4-FFF2-40B4-BE49-F238E27FC236}">
                  <a16:creationId xmlns:a16="http://schemas.microsoft.com/office/drawing/2014/main" id="{5F68E1EB-E9B3-41B8-A62B-0239676EBB9E}"/>
                </a:ext>
              </a:extLst>
            </p:cNvPr>
            <p:cNvPicPr/>
            <p:nvPr/>
          </p:nvPicPr>
          <p:blipFill>
            <a:blip r:embed="rId5" cstate="print"/>
            <a:stretch>
              <a:fillRect/>
            </a:stretch>
          </p:blipFill>
          <p:spPr>
            <a:xfrm>
              <a:off x="938487" y="3647287"/>
              <a:ext cx="333326" cy="333326"/>
            </a:xfrm>
            <a:prstGeom prst="rect">
              <a:avLst/>
            </a:prstGeom>
          </p:spPr>
        </p:pic>
        <p:sp>
          <p:nvSpPr>
            <p:cNvPr id="14" name="object 20">
              <a:extLst>
                <a:ext uri="{FF2B5EF4-FFF2-40B4-BE49-F238E27FC236}">
                  <a16:creationId xmlns:a16="http://schemas.microsoft.com/office/drawing/2014/main" id="{A053D323-42A6-4BA6-B262-4633BE60AC25}"/>
                </a:ext>
              </a:extLst>
            </p:cNvPr>
            <p:cNvSpPr/>
            <p:nvPr/>
          </p:nvSpPr>
          <p:spPr>
            <a:xfrm>
              <a:off x="976587" y="3657600"/>
              <a:ext cx="255904" cy="266700"/>
            </a:xfrm>
            <a:custGeom>
              <a:avLst/>
              <a:gdLst/>
              <a:ahLst/>
              <a:cxnLst/>
              <a:rect l="l" t="t" r="r" b="b"/>
              <a:pathLst>
                <a:path w="255905" h="266700">
                  <a:moveTo>
                    <a:pt x="250749" y="0"/>
                  </a:moveTo>
                  <a:lnTo>
                    <a:pt x="6376" y="0"/>
                  </a:lnTo>
                  <a:lnTo>
                    <a:pt x="1312" y="11163"/>
                  </a:lnTo>
                  <a:lnTo>
                    <a:pt x="1312" y="19029"/>
                  </a:lnTo>
                  <a:lnTo>
                    <a:pt x="0" y="247670"/>
                  </a:lnTo>
                  <a:lnTo>
                    <a:pt x="0" y="255536"/>
                  </a:lnTo>
                  <a:lnTo>
                    <a:pt x="6376" y="266700"/>
                  </a:lnTo>
                  <a:lnTo>
                    <a:pt x="250749" y="266700"/>
                  </a:lnTo>
                  <a:lnTo>
                    <a:pt x="255312" y="255536"/>
                  </a:lnTo>
                  <a:lnTo>
                    <a:pt x="255312" y="11163"/>
                  </a:lnTo>
                  <a:lnTo>
                    <a:pt x="250749"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grpSp>
      <p:grpSp>
        <p:nvGrpSpPr>
          <p:cNvPr id="15" name="object 21">
            <a:extLst>
              <a:ext uri="{FF2B5EF4-FFF2-40B4-BE49-F238E27FC236}">
                <a16:creationId xmlns:a16="http://schemas.microsoft.com/office/drawing/2014/main" id="{FFC6C452-9994-42B8-8DAF-E94180449C6B}"/>
              </a:ext>
            </a:extLst>
          </p:cNvPr>
          <p:cNvGrpSpPr/>
          <p:nvPr/>
        </p:nvGrpSpPr>
        <p:grpSpPr>
          <a:xfrm>
            <a:off x="9175842" y="1831092"/>
            <a:ext cx="643890" cy="643255"/>
            <a:chOff x="1367161" y="3337407"/>
            <a:chExt cx="643890" cy="643255"/>
          </a:xfrm>
        </p:grpSpPr>
        <p:pic>
          <p:nvPicPr>
            <p:cNvPr id="16" name="object 22">
              <a:extLst>
                <a:ext uri="{FF2B5EF4-FFF2-40B4-BE49-F238E27FC236}">
                  <a16:creationId xmlns:a16="http://schemas.microsoft.com/office/drawing/2014/main" id="{51537163-109B-423D-B809-BEFB0EDEEB39}"/>
                </a:ext>
              </a:extLst>
            </p:cNvPr>
            <p:cNvPicPr/>
            <p:nvPr/>
          </p:nvPicPr>
          <p:blipFill>
            <a:blip r:embed="rId6" cstate="print"/>
            <a:stretch>
              <a:fillRect/>
            </a:stretch>
          </p:blipFill>
          <p:spPr>
            <a:xfrm>
              <a:off x="1367161" y="3337407"/>
              <a:ext cx="333326" cy="333326"/>
            </a:xfrm>
            <a:prstGeom prst="rect">
              <a:avLst/>
            </a:prstGeom>
          </p:spPr>
        </p:pic>
        <p:sp>
          <p:nvSpPr>
            <p:cNvPr id="17" name="object 23">
              <a:extLst>
                <a:ext uri="{FF2B5EF4-FFF2-40B4-BE49-F238E27FC236}">
                  <a16:creationId xmlns:a16="http://schemas.microsoft.com/office/drawing/2014/main" id="{D2BA41A1-C2FB-4F6D-8319-CD651AF5F0D6}"/>
                </a:ext>
              </a:extLst>
            </p:cNvPr>
            <p:cNvSpPr/>
            <p:nvPr/>
          </p:nvSpPr>
          <p:spPr>
            <a:xfrm>
              <a:off x="1405261" y="3352800"/>
              <a:ext cx="258445" cy="254000"/>
            </a:xfrm>
            <a:custGeom>
              <a:avLst/>
              <a:gdLst/>
              <a:ahLst/>
              <a:cxnLst/>
              <a:rect l="l" t="t" r="r" b="b"/>
              <a:pathLst>
                <a:path w="258444" h="254000">
                  <a:moveTo>
                    <a:pt x="250750" y="0"/>
                  </a:moveTo>
                  <a:lnTo>
                    <a:pt x="6376" y="0"/>
                  </a:lnTo>
                  <a:lnTo>
                    <a:pt x="4438" y="6083"/>
                  </a:lnTo>
                  <a:lnTo>
                    <a:pt x="4438" y="13949"/>
                  </a:lnTo>
                  <a:lnTo>
                    <a:pt x="0" y="242590"/>
                  </a:lnTo>
                  <a:lnTo>
                    <a:pt x="0" y="250456"/>
                  </a:lnTo>
                  <a:lnTo>
                    <a:pt x="6376" y="254000"/>
                  </a:lnTo>
                  <a:lnTo>
                    <a:pt x="250750" y="254000"/>
                  </a:lnTo>
                  <a:lnTo>
                    <a:pt x="258438" y="250456"/>
                  </a:lnTo>
                  <a:lnTo>
                    <a:pt x="258438" y="6083"/>
                  </a:lnTo>
                  <a:lnTo>
                    <a:pt x="250750" y="0"/>
                  </a:lnTo>
                  <a:close/>
                </a:path>
              </a:pathLst>
            </a:custGeom>
            <a:solidFill>
              <a:srgbClr val="81A35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18" name="object 24">
              <a:extLst>
                <a:ext uri="{FF2B5EF4-FFF2-40B4-BE49-F238E27FC236}">
                  <a16:creationId xmlns:a16="http://schemas.microsoft.com/office/drawing/2014/main" id="{49653A4E-8326-4CDB-8D94-011A1805C885}"/>
                </a:ext>
              </a:extLst>
            </p:cNvPr>
            <p:cNvPicPr/>
            <p:nvPr/>
          </p:nvPicPr>
          <p:blipFill>
            <a:blip r:embed="rId7" cstate="print"/>
            <a:stretch>
              <a:fillRect/>
            </a:stretch>
          </p:blipFill>
          <p:spPr>
            <a:xfrm>
              <a:off x="1677432" y="3337407"/>
              <a:ext cx="333326" cy="333326"/>
            </a:xfrm>
            <a:prstGeom prst="rect">
              <a:avLst/>
            </a:prstGeom>
          </p:spPr>
        </p:pic>
        <p:pic>
          <p:nvPicPr>
            <p:cNvPr id="19" name="object 25">
              <a:extLst>
                <a:ext uri="{FF2B5EF4-FFF2-40B4-BE49-F238E27FC236}">
                  <a16:creationId xmlns:a16="http://schemas.microsoft.com/office/drawing/2014/main" id="{811BDBB6-35A9-407A-B266-D18613F5D87E}"/>
                </a:ext>
              </a:extLst>
            </p:cNvPr>
            <p:cNvPicPr/>
            <p:nvPr/>
          </p:nvPicPr>
          <p:blipFill>
            <a:blip r:embed="rId8" cstate="print"/>
            <a:stretch>
              <a:fillRect/>
            </a:stretch>
          </p:blipFill>
          <p:spPr>
            <a:xfrm>
              <a:off x="1714499" y="3352800"/>
              <a:ext cx="254000" cy="254000"/>
            </a:xfrm>
            <a:prstGeom prst="rect">
              <a:avLst/>
            </a:prstGeom>
          </p:spPr>
        </p:pic>
        <p:pic>
          <p:nvPicPr>
            <p:cNvPr id="20" name="object 26">
              <a:extLst>
                <a:ext uri="{FF2B5EF4-FFF2-40B4-BE49-F238E27FC236}">
                  <a16:creationId xmlns:a16="http://schemas.microsoft.com/office/drawing/2014/main" id="{CA222A24-1800-4AB0-8600-7B7A16EC0930}"/>
                </a:ext>
              </a:extLst>
            </p:cNvPr>
            <p:cNvPicPr/>
            <p:nvPr/>
          </p:nvPicPr>
          <p:blipFill>
            <a:blip r:embed="rId9" cstate="print"/>
            <a:stretch>
              <a:fillRect/>
            </a:stretch>
          </p:blipFill>
          <p:spPr>
            <a:xfrm>
              <a:off x="1367161" y="3647287"/>
              <a:ext cx="333326" cy="333326"/>
            </a:xfrm>
            <a:prstGeom prst="rect">
              <a:avLst/>
            </a:prstGeom>
          </p:spPr>
        </p:pic>
        <p:sp>
          <p:nvSpPr>
            <p:cNvPr id="21" name="object 27">
              <a:extLst>
                <a:ext uri="{FF2B5EF4-FFF2-40B4-BE49-F238E27FC236}">
                  <a16:creationId xmlns:a16="http://schemas.microsoft.com/office/drawing/2014/main" id="{B7097FE6-2CED-40D7-8AC7-DF92A564E27B}"/>
                </a:ext>
              </a:extLst>
            </p:cNvPr>
            <p:cNvSpPr/>
            <p:nvPr/>
          </p:nvSpPr>
          <p:spPr>
            <a:xfrm>
              <a:off x="1405261" y="3657600"/>
              <a:ext cx="258445" cy="266700"/>
            </a:xfrm>
            <a:custGeom>
              <a:avLst/>
              <a:gdLst/>
              <a:ahLst/>
              <a:cxnLst/>
              <a:rect l="l" t="t" r="r" b="b"/>
              <a:pathLst>
                <a:path w="258444" h="266700">
                  <a:moveTo>
                    <a:pt x="250750" y="0"/>
                  </a:moveTo>
                  <a:lnTo>
                    <a:pt x="6376" y="0"/>
                  </a:lnTo>
                  <a:lnTo>
                    <a:pt x="4438" y="11163"/>
                  </a:lnTo>
                  <a:lnTo>
                    <a:pt x="4438" y="19029"/>
                  </a:lnTo>
                  <a:lnTo>
                    <a:pt x="0" y="247670"/>
                  </a:lnTo>
                  <a:lnTo>
                    <a:pt x="0" y="255536"/>
                  </a:lnTo>
                  <a:lnTo>
                    <a:pt x="6376" y="266700"/>
                  </a:lnTo>
                  <a:lnTo>
                    <a:pt x="250750" y="266700"/>
                  </a:lnTo>
                  <a:lnTo>
                    <a:pt x="258438" y="255536"/>
                  </a:lnTo>
                  <a:lnTo>
                    <a:pt x="258438" y="11163"/>
                  </a:lnTo>
                  <a:lnTo>
                    <a:pt x="250750" y="0"/>
                  </a:lnTo>
                  <a:close/>
                </a:path>
              </a:pathLst>
            </a:custGeom>
            <a:solidFill>
              <a:srgbClr val="086CB6"/>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22" name="object 28">
              <a:extLst>
                <a:ext uri="{FF2B5EF4-FFF2-40B4-BE49-F238E27FC236}">
                  <a16:creationId xmlns:a16="http://schemas.microsoft.com/office/drawing/2014/main" id="{175964EC-0718-4C9A-862B-C23077F2BC89}"/>
                </a:ext>
              </a:extLst>
            </p:cNvPr>
            <p:cNvPicPr/>
            <p:nvPr/>
          </p:nvPicPr>
          <p:blipFill>
            <a:blip r:embed="rId10" cstate="print"/>
            <a:stretch>
              <a:fillRect/>
            </a:stretch>
          </p:blipFill>
          <p:spPr>
            <a:xfrm>
              <a:off x="1677432" y="3647287"/>
              <a:ext cx="333326" cy="333326"/>
            </a:xfrm>
            <a:prstGeom prst="rect">
              <a:avLst/>
            </a:prstGeom>
          </p:spPr>
        </p:pic>
        <p:sp>
          <p:nvSpPr>
            <p:cNvPr id="23" name="object 29">
              <a:extLst>
                <a:ext uri="{FF2B5EF4-FFF2-40B4-BE49-F238E27FC236}">
                  <a16:creationId xmlns:a16="http://schemas.microsoft.com/office/drawing/2014/main" id="{725F0D23-9296-4BFF-A7DC-CF5E768718B4}"/>
                </a:ext>
              </a:extLst>
            </p:cNvPr>
            <p:cNvSpPr/>
            <p:nvPr/>
          </p:nvSpPr>
          <p:spPr>
            <a:xfrm>
              <a:off x="1714499" y="3657600"/>
              <a:ext cx="254000" cy="266700"/>
            </a:xfrm>
            <a:custGeom>
              <a:avLst/>
              <a:gdLst/>
              <a:ahLst/>
              <a:cxnLst/>
              <a:rect l="l" t="t" r="r" b="b"/>
              <a:pathLst>
                <a:path w="254000" h="266700">
                  <a:moveTo>
                    <a:pt x="251781" y="0"/>
                  </a:moveTo>
                  <a:lnTo>
                    <a:pt x="7409" y="0"/>
                  </a:lnTo>
                  <a:lnTo>
                    <a:pt x="0" y="11163"/>
                  </a:lnTo>
                  <a:lnTo>
                    <a:pt x="0" y="19029"/>
                  </a:lnTo>
                  <a:lnTo>
                    <a:pt x="1032" y="247670"/>
                  </a:lnTo>
                  <a:lnTo>
                    <a:pt x="1032" y="255536"/>
                  </a:lnTo>
                  <a:lnTo>
                    <a:pt x="7409" y="266700"/>
                  </a:lnTo>
                  <a:lnTo>
                    <a:pt x="251781" y="266700"/>
                  </a:lnTo>
                  <a:lnTo>
                    <a:pt x="254000" y="255536"/>
                  </a:lnTo>
                  <a:lnTo>
                    <a:pt x="254000" y="11163"/>
                  </a:lnTo>
                  <a:lnTo>
                    <a:pt x="251781" y="0"/>
                  </a:lnTo>
                  <a:close/>
                </a:path>
              </a:pathLst>
            </a:custGeom>
            <a:solidFill>
              <a:srgbClr val="81A35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grpSp>
      <p:grpSp>
        <p:nvGrpSpPr>
          <p:cNvPr id="24" name="object 30">
            <a:extLst>
              <a:ext uri="{FF2B5EF4-FFF2-40B4-BE49-F238E27FC236}">
                <a16:creationId xmlns:a16="http://schemas.microsoft.com/office/drawing/2014/main" id="{E6C04942-8F05-4A66-AFCB-AC11E3512B4E}"/>
              </a:ext>
            </a:extLst>
          </p:cNvPr>
          <p:cNvGrpSpPr/>
          <p:nvPr/>
        </p:nvGrpSpPr>
        <p:grpSpPr>
          <a:xfrm>
            <a:off x="9914786" y="1831092"/>
            <a:ext cx="643890" cy="643255"/>
            <a:chOff x="2106105" y="3337407"/>
            <a:chExt cx="643890" cy="643255"/>
          </a:xfrm>
        </p:grpSpPr>
        <p:pic>
          <p:nvPicPr>
            <p:cNvPr id="25" name="object 31">
              <a:extLst>
                <a:ext uri="{FF2B5EF4-FFF2-40B4-BE49-F238E27FC236}">
                  <a16:creationId xmlns:a16="http://schemas.microsoft.com/office/drawing/2014/main" id="{7D66B2E5-E4BC-448B-8572-2C3623E6620A}"/>
                </a:ext>
              </a:extLst>
            </p:cNvPr>
            <p:cNvPicPr/>
            <p:nvPr/>
          </p:nvPicPr>
          <p:blipFill>
            <a:blip r:embed="rId11" cstate="print"/>
            <a:stretch>
              <a:fillRect/>
            </a:stretch>
          </p:blipFill>
          <p:spPr>
            <a:xfrm>
              <a:off x="2106105" y="3337407"/>
              <a:ext cx="333326" cy="333326"/>
            </a:xfrm>
            <a:prstGeom prst="rect">
              <a:avLst/>
            </a:prstGeom>
          </p:spPr>
        </p:pic>
        <p:sp>
          <p:nvSpPr>
            <p:cNvPr id="26" name="object 32">
              <a:extLst>
                <a:ext uri="{FF2B5EF4-FFF2-40B4-BE49-F238E27FC236}">
                  <a16:creationId xmlns:a16="http://schemas.microsoft.com/office/drawing/2014/main" id="{61E1ABA5-5B3D-4EEE-B128-B9F9B1B02D32}"/>
                </a:ext>
              </a:extLst>
            </p:cNvPr>
            <p:cNvSpPr/>
            <p:nvPr/>
          </p:nvSpPr>
          <p:spPr>
            <a:xfrm>
              <a:off x="2144205" y="3352800"/>
              <a:ext cx="256540" cy="254000"/>
            </a:xfrm>
            <a:custGeom>
              <a:avLst/>
              <a:gdLst/>
              <a:ahLst/>
              <a:cxnLst/>
              <a:rect l="l" t="t" r="r" b="b"/>
              <a:pathLst>
                <a:path w="256539" h="254000">
                  <a:moveTo>
                    <a:pt x="250750" y="0"/>
                  </a:moveTo>
                  <a:lnTo>
                    <a:pt x="6376" y="0"/>
                  </a:lnTo>
                  <a:lnTo>
                    <a:pt x="2094" y="6083"/>
                  </a:lnTo>
                  <a:lnTo>
                    <a:pt x="2094" y="13949"/>
                  </a:lnTo>
                  <a:lnTo>
                    <a:pt x="0" y="242590"/>
                  </a:lnTo>
                  <a:lnTo>
                    <a:pt x="0" y="250456"/>
                  </a:lnTo>
                  <a:lnTo>
                    <a:pt x="6376" y="254000"/>
                  </a:lnTo>
                  <a:lnTo>
                    <a:pt x="250750" y="254000"/>
                  </a:lnTo>
                  <a:lnTo>
                    <a:pt x="256094" y="250456"/>
                  </a:lnTo>
                  <a:lnTo>
                    <a:pt x="256094" y="6083"/>
                  </a:lnTo>
                  <a:lnTo>
                    <a:pt x="250750" y="0"/>
                  </a:lnTo>
                  <a:close/>
                </a:path>
              </a:pathLst>
            </a:custGeom>
            <a:solidFill>
              <a:srgbClr val="FF5A5F"/>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27" name="object 33">
              <a:extLst>
                <a:ext uri="{FF2B5EF4-FFF2-40B4-BE49-F238E27FC236}">
                  <a16:creationId xmlns:a16="http://schemas.microsoft.com/office/drawing/2014/main" id="{70D4BC18-3C95-4C77-897E-23B5F7EC618E}"/>
                </a:ext>
              </a:extLst>
            </p:cNvPr>
            <p:cNvPicPr/>
            <p:nvPr/>
          </p:nvPicPr>
          <p:blipFill>
            <a:blip r:embed="rId12" cstate="print"/>
            <a:stretch>
              <a:fillRect/>
            </a:stretch>
          </p:blipFill>
          <p:spPr>
            <a:xfrm>
              <a:off x="2416376" y="3337407"/>
              <a:ext cx="333326" cy="333326"/>
            </a:xfrm>
            <a:prstGeom prst="rect">
              <a:avLst/>
            </a:prstGeom>
          </p:spPr>
        </p:pic>
        <p:sp>
          <p:nvSpPr>
            <p:cNvPr id="28" name="object 34">
              <a:extLst>
                <a:ext uri="{FF2B5EF4-FFF2-40B4-BE49-F238E27FC236}">
                  <a16:creationId xmlns:a16="http://schemas.microsoft.com/office/drawing/2014/main" id="{37D4D316-35B4-44C2-85F9-2A0D277B77CF}"/>
                </a:ext>
              </a:extLst>
            </p:cNvPr>
            <p:cNvSpPr/>
            <p:nvPr/>
          </p:nvSpPr>
          <p:spPr>
            <a:xfrm>
              <a:off x="2451099" y="3352800"/>
              <a:ext cx="266700" cy="254000"/>
            </a:xfrm>
            <a:custGeom>
              <a:avLst/>
              <a:gdLst/>
              <a:ahLst/>
              <a:cxnLst/>
              <a:rect l="l" t="t" r="r" b="b"/>
              <a:pathLst>
                <a:path w="266700" h="254000">
                  <a:moveTo>
                    <a:pt x="254125" y="0"/>
                  </a:moveTo>
                  <a:lnTo>
                    <a:pt x="9753" y="0"/>
                  </a:lnTo>
                  <a:lnTo>
                    <a:pt x="0" y="6083"/>
                  </a:lnTo>
                  <a:lnTo>
                    <a:pt x="0" y="13949"/>
                  </a:lnTo>
                  <a:lnTo>
                    <a:pt x="3376" y="242590"/>
                  </a:lnTo>
                  <a:lnTo>
                    <a:pt x="3376" y="250456"/>
                  </a:lnTo>
                  <a:lnTo>
                    <a:pt x="9753" y="254000"/>
                  </a:lnTo>
                  <a:lnTo>
                    <a:pt x="254125" y="254000"/>
                  </a:lnTo>
                  <a:lnTo>
                    <a:pt x="266700" y="250456"/>
                  </a:lnTo>
                  <a:lnTo>
                    <a:pt x="266700" y="6083"/>
                  </a:lnTo>
                  <a:lnTo>
                    <a:pt x="254125" y="0"/>
                  </a:lnTo>
                  <a:close/>
                </a:path>
              </a:pathLst>
            </a:custGeom>
            <a:solidFill>
              <a:srgbClr val="FF5A5F"/>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29" name="object 35">
              <a:extLst>
                <a:ext uri="{FF2B5EF4-FFF2-40B4-BE49-F238E27FC236}">
                  <a16:creationId xmlns:a16="http://schemas.microsoft.com/office/drawing/2014/main" id="{EB7FD907-94E4-4937-BB0D-AC2A66EE9534}"/>
                </a:ext>
              </a:extLst>
            </p:cNvPr>
            <p:cNvPicPr/>
            <p:nvPr/>
          </p:nvPicPr>
          <p:blipFill>
            <a:blip r:embed="rId13" cstate="print"/>
            <a:stretch>
              <a:fillRect/>
            </a:stretch>
          </p:blipFill>
          <p:spPr>
            <a:xfrm>
              <a:off x="2106105" y="3647287"/>
              <a:ext cx="333326" cy="333326"/>
            </a:xfrm>
            <a:prstGeom prst="rect">
              <a:avLst/>
            </a:prstGeom>
          </p:spPr>
        </p:pic>
        <p:sp>
          <p:nvSpPr>
            <p:cNvPr id="30" name="object 36">
              <a:extLst>
                <a:ext uri="{FF2B5EF4-FFF2-40B4-BE49-F238E27FC236}">
                  <a16:creationId xmlns:a16="http://schemas.microsoft.com/office/drawing/2014/main" id="{0A99CDBB-973D-41D5-B36D-73DBEC001D5D}"/>
                </a:ext>
              </a:extLst>
            </p:cNvPr>
            <p:cNvSpPr/>
            <p:nvPr/>
          </p:nvSpPr>
          <p:spPr>
            <a:xfrm>
              <a:off x="2144205" y="3657600"/>
              <a:ext cx="256540" cy="266700"/>
            </a:xfrm>
            <a:custGeom>
              <a:avLst/>
              <a:gdLst/>
              <a:ahLst/>
              <a:cxnLst/>
              <a:rect l="l" t="t" r="r" b="b"/>
              <a:pathLst>
                <a:path w="256539" h="266700">
                  <a:moveTo>
                    <a:pt x="250750" y="0"/>
                  </a:moveTo>
                  <a:lnTo>
                    <a:pt x="6376" y="0"/>
                  </a:lnTo>
                  <a:lnTo>
                    <a:pt x="2094" y="11163"/>
                  </a:lnTo>
                  <a:lnTo>
                    <a:pt x="2094" y="19029"/>
                  </a:lnTo>
                  <a:lnTo>
                    <a:pt x="0" y="247670"/>
                  </a:lnTo>
                  <a:lnTo>
                    <a:pt x="0" y="255536"/>
                  </a:lnTo>
                  <a:lnTo>
                    <a:pt x="6376" y="266700"/>
                  </a:lnTo>
                  <a:lnTo>
                    <a:pt x="250750" y="266700"/>
                  </a:lnTo>
                  <a:lnTo>
                    <a:pt x="256094" y="255536"/>
                  </a:lnTo>
                  <a:lnTo>
                    <a:pt x="256094" y="11163"/>
                  </a:lnTo>
                  <a:lnTo>
                    <a:pt x="250750" y="0"/>
                  </a:lnTo>
                  <a:close/>
                </a:path>
              </a:pathLst>
            </a:custGeom>
            <a:solidFill>
              <a:srgbClr val="086CB6"/>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31" name="object 37">
              <a:extLst>
                <a:ext uri="{FF2B5EF4-FFF2-40B4-BE49-F238E27FC236}">
                  <a16:creationId xmlns:a16="http://schemas.microsoft.com/office/drawing/2014/main" id="{26AB17CD-EA9C-4700-80D1-758F0551015B}"/>
                </a:ext>
              </a:extLst>
            </p:cNvPr>
            <p:cNvPicPr/>
            <p:nvPr/>
          </p:nvPicPr>
          <p:blipFill>
            <a:blip r:embed="rId14" cstate="print"/>
            <a:stretch>
              <a:fillRect/>
            </a:stretch>
          </p:blipFill>
          <p:spPr>
            <a:xfrm>
              <a:off x="2416376" y="3647287"/>
              <a:ext cx="333326" cy="333326"/>
            </a:xfrm>
            <a:prstGeom prst="rect">
              <a:avLst/>
            </a:prstGeom>
          </p:spPr>
        </p:pic>
        <p:sp>
          <p:nvSpPr>
            <p:cNvPr id="32" name="object 38">
              <a:extLst>
                <a:ext uri="{FF2B5EF4-FFF2-40B4-BE49-F238E27FC236}">
                  <a16:creationId xmlns:a16="http://schemas.microsoft.com/office/drawing/2014/main" id="{E3EA0B4A-7358-48E6-A2E5-6E22EEB7F444}"/>
                </a:ext>
              </a:extLst>
            </p:cNvPr>
            <p:cNvSpPr/>
            <p:nvPr/>
          </p:nvSpPr>
          <p:spPr>
            <a:xfrm>
              <a:off x="2451099" y="3657600"/>
              <a:ext cx="266700" cy="266700"/>
            </a:xfrm>
            <a:custGeom>
              <a:avLst/>
              <a:gdLst/>
              <a:ahLst/>
              <a:cxnLst/>
              <a:rect l="l" t="t" r="r" b="b"/>
              <a:pathLst>
                <a:path w="266700" h="266700">
                  <a:moveTo>
                    <a:pt x="246260" y="0"/>
                  </a:moveTo>
                  <a:lnTo>
                    <a:pt x="17619" y="0"/>
                  </a:lnTo>
                  <a:lnTo>
                    <a:pt x="11548" y="1867"/>
                  </a:lnTo>
                  <a:lnTo>
                    <a:pt x="5860" y="6564"/>
                  </a:lnTo>
                  <a:lnTo>
                    <a:pt x="1646" y="12737"/>
                  </a:lnTo>
                  <a:lnTo>
                    <a:pt x="0" y="19029"/>
                  </a:lnTo>
                  <a:lnTo>
                    <a:pt x="3376" y="247670"/>
                  </a:lnTo>
                  <a:lnTo>
                    <a:pt x="3376" y="255536"/>
                  </a:lnTo>
                  <a:lnTo>
                    <a:pt x="9753" y="266700"/>
                  </a:lnTo>
                  <a:lnTo>
                    <a:pt x="246260" y="266700"/>
                  </a:lnTo>
                  <a:lnTo>
                    <a:pt x="252772" y="264832"/>
                  </a:lnTo>
                  <a:lnTo>
                    <a:pt x="259429" y="260134"/>
                  </a:lnTo>
                  <a:lnTo>
                    <a:pt x="264612" y="253962"/>
                  </a:lnTo>
                  <a:lnTo>
                    <a:pt x="266700" y="247670"/>
                  </a:lnTo>
                  <a:lnTo>
                    <a:pt x="266700" y="19029"/>
                  </a:lnTo>
                  <a:lnTo>
                    <a:pt x="264612" y="12737"/>
                  </a:lnTo>
                  <a:lnTo>
                    <a:pt x="259429" y="6564"/>
                  </a:lnTo>
                  <a:lnTo>
                    <a:pt x="252772" y="1867"/>
                  </a:lnTo>
                  <a:lnTo>
                    <a:pt x="246260" y="0"/>
                  </a:lnTo>
                  <a:close/>
                </a:path>
              </a:pathLst>
            </a:custGeom>
            <a:solidFill>
              <a:srgbClr val="FF5A5F"/>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grpSp>
      <p:grpSp>
        <p:nvGrpSpPr>
          <p:cNvPr id="33" name="object 39">
            <a:extLst>
              <a:ext uri="{FF2B5EF4-FFF2-40B4-BE49-F238E27FC236}">
                <a16:creationId xmlns:a16="http://schemas.microsoft.com/office/drawing/2014/main" id="{D86D4E6B-DFA5-47D6-BFE0-2156F5818F1F}"/>
              </a:ext>
            </a:extLst>
          </p:cNvPr>
          <p:cNvGrpSpPr/>
          <p:nvPr/>
        </p:nvGrpSpPr>
        <p:grpSpPr>
          <a:xfrm>
            <a:off x="8436897" y="2570036"/>
            <a:ext cx="643890" cy="643255"/>
            <a:chOff x="628216" y="4076351"/>
            <a:chExt cx="643890" cy="643255"/>
          </a:xfrm>
        </p:grpSpPr>
        <p:pic>
          <p:nvPicPr>
            <p:cNvPr id="34" name="object 40">
              <a:extLst>
                <a:ext uri="{FF2B5EF4-FFF2-40B4-BE49-F238E27FC236}">
                  <a16:creationId xmlns:a16="http://schemas.microsoft.com/office/drawing/2014/main" id="{F305D8A6-E8B7-47A9-8043-E5BCC2C870E4}"/>
                </a:ext>
              </a:extLst>
            </p:cNvPr>
            <p:cNvPicPr/>
            <p:nvPr/>
          </p:nvPicPr>
          <p:blipFill>
            <a:blip r:embed="rId15" cstate="print"/>
            <a:stretch>
              <a:fillRect/>
            </a:stretch>
          </p:blipFill>
          <p:spPr>
            <a:xfrm>
              <a:off x="628216" y="4076351"/>
              <a:ext cx="333326" cy="333326"/>
            </a:xfrm>
            <a:prstGeom prst="rect">
              <a:avLst/>
            </a:prstGeom>
          </p:spPr>
        </p:pic>
        <p:sp>
          <p:nvSpPr>
            <p:cNvPr id="35" name="object 41">
              <a:extLst>
                <a:ext uri="{FF2B5EF4-FFF2-40B4-BE49-F238E27FC236}">
                  <a16:creationId xmlns:a16="http://schemas.microsoft.com/office/drawing/2014/main" id="{5650A89E-0E9F-4CEC-AA4E-487D916D9F7F}"/>
                </a:ext>
              </a:extLst>
            </p:cNvPr>
            <p:cNvSpPr/>
            <p:nvPr/>
          </p:nvSpPr>
          <p:spPr>
            <a:xfrm>
              <a:off x="660400" y="4089400"/>
              <a:ext cx="266700" cy="254000"/>
            </a:xfrm>
            <a:custGeom>
              <a:avLst/>
              <a:gdLst/>
              <a:ahLst/>
              <a:cxnLst/>
              <a:rect l="l" t="t" r="r" b="b"/>
              <a:pathLst>
                <a:path w="266700" h="254000">
                  <a:moveTo>
                    <a:pt x="256666" y="0"/>
                  </a:moveTo>
                  <a:lnTo>
                    <a:pt x="20159" y="0"/>
                  </a:lnTo>
                  <a:lnTo>
                    <a:pt x="13691" y="1439"/>
                  </a:lnTo>
                  <a:lnTo>
                    <a:pt x="7129" y="5197"/>
                  </a:lnTo>
                  <a:lnTo>
                    <a:pt x="2043" y="10429"/>
                  </a:lnTo>
                  <a:lnTo>
                    <a:pt x="0" y="16294"/>
                  </a:lnTo>
                  <a:lnTo>
                    <a:pt x="5916" y="244935"/>
                  </a:lnTo>
                  <a:lnTo>
                    <a:pt x="5916" y="252801"/>
                  </a:lnTo>
                  <a:lnTo>
                    <a:pt x="12293" y="254000"/>
                  </a:lnTo>
                  <a:lnTo>
                    <a:pt x="256666" y="254000"/>
                  </a:lnTo>
                  <a:lnTo>
                    <a:pt x="266700" y="252801"/>
                  </a:lnTo>
                  <a:lnTo>
                    <a:pt x="266700" y="8428"/>
                  </a:lnTo>
                  <a:lnTo>
                    <a:pt x="256666"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36" name="object 42">
              <a:extLst>
                <a:ext uri="{FF2B5EF4-FFF2-40B4-BE49-F238E27FC236}">
                  <a16:creationId xmlns:a16="http://schemas.microsoft.com/office/drawing/2014/main" id="{EAACCCAF-2DE5-4B0D-A6A7-E7D94DF55B0B}"/>
                </a:ext>
              </a:extLst>
            </p:cNvPr>
            <p:cNvPicPr/>
            <p:nvPr/>
          </p:nvPicPr>
          <p:blipFill>
            <a:blip r:embed="rId16" cstate="print"/>
            <a:stretch>
              <a:fillRect/>
            </a:stretch>
          </p:blipFill>
          <p:spPr>
            <a:xfrm>
              <a:off x="938487" y="4076351"/>
              <a:ext cx="333326" cy="333326"/>
            </a:xfrm>
            <a:prstGeom prst="rect">
              <a:avLst/>
            </a:prstGeom>
          </p:spPr>
        </p:pic>
        <p:sp>
          <p:nvSpPr>
            <p:cNvPr id="37" name="object 43">
              <a:extLst>
                <a:ext uri="{FF2B5EF4-FFF2-40B4-BE49-F238E27FC236}">
                  <a16:creationId xmlns:a16="http://schemas.microsoft.com/office/drawing/2014/main" id="{0A7FA3CF-09AC-4D86-8EF9-1BAD053135F3}"/>
                </a:ext>
              </a:extLst>
            </p:cNvPr>
            <p:cNvSpPr/>
            <p:nvPr/>
          </p:nvSpPr>
          <p:spPr>
            <a:xfrm>
              <a:off x="976587" y="4089400"/>
              <a:ext cx="255904" cy="254000"/>
            </a:xfrm>
            <a:custGeom>
              <a:avLst/>
              <a:gdLst/>
              <a:ahLst/>
              <a:cxnLst/>
              <a:rect l="l" t="t" r="r" b="b"/>
              <a:pathLst>
                <a:path w="255905" h="254000">
                  <a:moveTo>
                    <a:pt x="250749" y="0"/>
                  </a:moveTo>
                  <a:lnTo>
                    <a:pt x="6376" y="0"/>
                  </a:lnTo>
                  <a:lnTo>
                    <a:pt x="1312" y="8428"/>
                  </a:lnTo>
                  <a:lnTo>
                    <a:pt x="1312" y="16294"/>
                  </a:lnTo>
                  <a:lnTo>
                    <a:pt x="0" y="244935"/>
                  </a:lnTo>
                  <a:lnTo>
                    <a:pt x="0" y="252801"/>
                  </a:lnTo>
                  <a:lnTo>
                    <a:pt x="6376" y="254000"/>
                  </a:lnTo>
                  <a:lnTo>
                    <a:pt x="250749" y="254000"/>
                  </a:lnTo>
                  <a:lnTo>
                    <a:pt x="255312" y="252801"/>
                  </a:lnTo>
                  <a:lnTo>
                    <a:pt x="255312" y="8428"/>
                  </a:lnTo>
                  <a:lnTo>
                    <a:pt x="250749"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38" name="object 44">
              <a:extLst>
                <a:ext uri="{FF2B5EF4-FFF2-40B4-BE49-F238E27FC236}">
                  <a16:creationId xmlns:a16="http://schemas.microsoft.com/office/drawing/2014/main" id="{291B15A7-C985-4C84-9EE6-7C96B6650A59}"/>
                </a:ext>
              </a:extLst>
            </p:cNvPr>
            <p:cNvPicPr/>
            <p:nvPr/>
          </p:nvPicPr>
          <p:blipFill>
            <a:blip r:embed="rId17" cstate="print"/>
            <a:stretch>
              <a:fillRect/>
            </a:stretch>
          </p:blipFill>
          <p:spPr>
            <a:xfrm>
              <a:off x="628216" y="4386231"/>
              <a:ext cx="333326" cy="333326"/>
            </a:xfrm>
            <a:prstGeom prst="rect">
              <a:avLst/>
            </a:prstGeom>
          </p:spPr>
        </p:pic>
        <p:sp>
          <p:nvSpPr>
            <p:cNvPr id="39" name="object 45">
              <a:extLst>
                <a:ext uri="{FF2B5EF4-FFF2-40B4-BE49-F238E27FC236}">
                  <a16:creationId xmlns:a16="http://schemas.microsoft.com/office/drawing/2014/main" id="{1E92872B-CBC7-45AC-A772-FBEE596266F3}"/>
                </a:ext>
              </a:extLst>
            </p:cNvPr>
            <p:cNvSpPr/>
            <p:nvPr/>
          </p:nvSpPr>
          <p:spPr>
            <a:xfrm>
              <a:off x="660400" y="4406900"/>
              <a:ext cx="266700" cy="254000"/>
            </a:xfrm>
            <a:custGeom>
              <a:avLst/>
              <a:gdLst/>
              <a:ahLst/>
              <a:cxnLst/>
              <a:rect l="l" t="t" r="r" b="b"/>
              <a:pathLst>
                <a:path w="266700" h="254000">
                  <a:moveTo>
                    <a:pt x="256666" y="0"/>
                  </a:moveTo>
                  <a:lnTo>
                    <a:pt x="12293" y="0"/>
                  </a:lnTo>
                  <a:lnTo>
                    <a:pt x="0" y="808"/>
                  </a:lnTo>
                  <a:lnTo>
                    <a:pt x="0" y="8674"/>
                  </a:lnTo>
                  <a:lnTo>
                    <a:pt x="5916" y="237315"/>
                  </a:lnTo>
                  <a:lnTo>
                    <a:pt x="5916" y="245181"/>
                  </a:lnTo>
                  <a:lnTo>
                    <a:pt x="12293" y="254000"/>
                  </a:lnTo>
                  <a:lnTo>
                    <a:pt x="256666" y="254000"/>
                  </a:lnTo>
                  <a:lnTo>
                    <a:pt x="266700" y="245181"/>
                  </a:lnTo>
                  <a:lnTo>
                    <a:pt x="266700" y="808"/>
                  </a:lnTo>
                  <a:lnTo>
                    <a:pt x="256666" y="0"/>
                  </a:lnTo>
                  <a:close/>
                </a:path>
              </a:pathLst>
            </a:custGeom>
            <a:solidFill>
              <a:srgbClr val="086CB6"/>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40" name="object 46">
              <a:extLst>
                <a:ext uri="{FF2B5EF4-FFF2-40B4-BE49-F238E27FC236}">
                  <a16:creationId xmlns:a16="http://schemas.microsoft.com/office/drawing/2014/main" id="{4D3DC1C7-BF0E-4822-84B0-84272D78166D}"/>
                </a:ext>
              </a:extLst>
            </p:cNvPr>
            <p:cNvPicPr/>
            <p:nvPr/>
          </p:nvPicPr>
          <p:blipFill>
            <a:blip r:embed="rId18" cstate="print"/>
            <a:stretch>
              <a:fillRect/>
            </a:stretch>
          </p:blipFill>
          <p:spPr>
            <a:xfrm>
              <a:off x="938487" y="4386231"/>
              <a:ext cx="333326" cy="333326"/>
            </a:xfrm>
            <a:prstGeom prst="rect">
              <a:avLst/>
            </a:prstGeom>
          </p:spPr>
        </p:pic>
        <p:sp>
          <p:nvSpPr>
            <p:cNvPr id="41" name="object 47">
              <a:extLst>
                <a:ext uri="{FF2B5EF4-FFF2-40B4-BE49-F238E27FC236}">
                  <a16:creationId xmlns:a16="http://schemas.microsoft.com/office/drawing/2014/main" id="{526E551D-2118-4DCA-AC34-5815869ECAFE}"/>
                </a:ext>
              </a:extLst>
            </p:cNvPr>
            <p:cNvSpPr/>
            <p:nvPr/>
          </p:nvSpPr>
          <p:spPr>
            <a:xfrm>
              <a:off x="976587" y="4406900"/>
              <a:ext cx="255904" cy="254000"/>
            </a:xfrm>
            <a:custGeom>
              <a:avLst/>
              <a:gdLst/>
              <a:ahLst/>
              <a:cxnLst/>
              <a:rect l="l" t="t" r="r" b="b"/>
              <a:pathLst>
                <a:path w="255905" h="254000">
                  <a:moveTo>
                    <a:pt x="250749" y="0"/>
                  </a:moveTo>
                  <a:lnTo>
                    <a:pt x="6376" y="0"/>
                  </a:lnTo>
                  <a:lnTo>
                    <a:pt x="1312" y="808"/>
                  </a:lnTo>
                  <a:lnTo>
                    <a:pt x="1312" y="8674"/>
                  </a:lnTo>
                  <a:lnTo>
                    <a:pt x="0" y="237315"/>
                  </a:lnTo>
                  <a:lnTo>
                    <a:pt x="0" y="245181"/>
                  </a:lnTo>
                  <a:lnTo>
                    <a:pt x="6376" y="254000"/>
                  </a:lnTo>
                  <a:lnTo>
                    <a:pt x="250749" y="254000"/>
                  </a:lnTo>
                  <a:lnTo>
                    <a:pt x="255312" y="245181"/>
                  </a:lnTo>
                  <a:lnTo>
                    <a:pt x="255312" y="808"/>
                  </a:lnTo>
                  <a:lnTo>
                    <a:pt x="250749"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grpSp>
      <p:grpSp>
        <p:nvGrpSpPr>
          <p:cNvPr id="42" name="object 48">
            <a:extLst>
              <a:ext uri="{FF2B5EF4-FFF2-40B4-BE49-F238E27FC236}">
                <a16:creationId xmlns:a16="http://schemas.microsoft.com/office/drawing/2014/main" id="{56E64139-37A9-4B47-BE32-08472853FE4D}"/>
              </a:ext>
            </a:extLst>
          </p:cNvPr>
          <p:cNvGrpSpPr/>
          <p:nvPr/>
        </p:nvGrpSpPr>
        <p:grpSpPr>
          <a:xfrm>
            <a:off x="9175842" y="2570036"/>
            <a:ext cx="643890" cy="643255"/>
            <a:chOff x="1367161" y="4076351"/>
            <a:chExt cx="643890" cy="643255"/>
          </a:xfrm>
        </p:grpSpPr>
        <p:pic>
          <p:nvPicPr>
            <p:cNvPr id="43" name="object 49">
              <a:extLst>
                <a:ext uri="{FF2B5EF4-FFF2-40B4-BE49-F238E27FC236}">
                  <a16:creationId xmlns:a16="http://schemas.microsoft.com/office/drawing/2014/main" id="{2D4EB5F4-3858-4006-82E2-B1A28781ABBA}"/>
                </a:ext>
              </a:extLst>
            </p:cNvPr>
            <p:cNvPicPr/>
            <p:nvPr/>
          </p:nvPicPr>
          <p:blipFill>
            <a:blip r:embed="rId19" cstate="print"/>
            <a:stretch>
              <a:fillRect/>
            </a:stretch>
          </p:blipFill>
          <p:spPr>
            <a:xfrm>
              <a:off x="1367161" y="4076351"/>
              <a:ext cx="333326" cy="333326"/>
            </a:xfrm>
            <a:prstGeom prst="rect">
              <a:avLst/>
            </a:prstGeom>
          </p:spPr>
        </p:pic>
        <p:sp>
          <p:nvSpPr>
            <p:cNvPr id="44" name="object 50">
              <a:extLst>
                <a:ext uri="{FF2B5EF4-FFF2-40B4-BE49-F238E27FC236}">
                  <a16:creationId xmlns:a16="http://schemas.microsoft.com/office/drawing/2014/main" id="{E1A8B1A6-F91E-426D-8C5D-D304DD8D30D8}"/>
                </a:ext>
              </a:extLst>
            </p:cNvPr>
            <p:cNvSpPr/>
            <p:nvPr/>
          </p:nvSpPr>
          <p:spPr>
            <a:xfrm>
              <a:off x="1405261" y="4089400"/>
              <a:ext cx="258445" cy="254000"/>
            </a:xfrm>
            <a:custGeom>
              <a:avLst/>
              <a:gdLst/>
              <a:ahLst/>
              <a:cxnLst/>
              <a:rect l="l" t="t" r="r" b="b"/>
              <a:pathLst>
                <a:path w="258444" h="254000">
                  <a:moveTo>
                    <a:pt x="250750" y="0"/>
                  </a:moveTo>
                  <a:lnTo>
                    <a:pt x="6376" y="0"/>
                  </a:lnTo>
                  <a:lnTo>
                    <a:pt x="4438" y="8428"/>
                  </a:lnTo>
                  <a:lnTo>
                    <a:pt x="4438" y="16294"/>
                  </a:lnTo>
                  <a:lnTo>
                    <a:pt x="0" y="244935"/>
                  </a:lnTo>
                  <a:lnTo>
                    <a:pt x="0" y="252801"/>
                  </a:lnTo>
                  <a:lnTo>
                    <a:pt x="6376" y="254000"/>
                  </a:lnTo>
                  <a:lnTo>
                    <a:pt x="250750" y="254000"/>
                  </a:lnTo>
                  <a:lnTo>
                    <a:pt x="258438" y="252801"/>
                  </a:lnTo>
                  <a:lnTo>
                    <a:pt x="258438" y="8428"/>
                  </a:lnTo>
                  <a:lnTo>
                    <a:pt x="250750" y="0"/>
                  </a:lnTo>
                  <a:close/>
                </a:path>
              </a:pathLst>
            </a:custGeom>
            <a:solidFill>
              <a:srgbClr val="643CA8"/>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45" name="object 51">
              <a:extLst>
                <a:ext uri="{FF2B5EF4-FFF2-40B4-BE49-F238E27FC236}">
                  <a16:creationId xmlns:a16="http://schemas.microsoft.com/office/drawing/2014/main" id="{7B23FCF7-906F-4644-A96A-26DEEEB3D3C7}"/>
                </a:ext>
              </a:extLst>
            </p:cNvPr>
            <p:cNvPicPr/>
            <p:nvPr/>
          </p:nvPicPr>
          <p:blipFill>
            <a:blip r:embed="rId20" cstate="print"/>
            <a:stretch>
              <a:fillRect/>
            </a:stretch>
          </p:blipFill>
          <p:spPr>
            <a:xfrm>
              <a:off x="1677432" y="4076351"/>
              <a:ext cx="333326" cy="333326"/>
            </a:xfrm>
            <a:prstGeom prst="rect">
              <a:avLst/>
            </a:prstGeom>
          </p:spPr>
        </p:pic>
        <p:pic>
          <p:nvPicPr>
            <p:cNvPr id="46" name="object 52">
              <a:extLst>
                <a:ext uri="{FF2B5EF4-FFF2-40B4-BE49-F238E27FC236}">
                  <a16:creationId xmlns:a16="http://schemas.microsoft.com/office/drawing/2014/main" id="{C1F77133-B8EF-419B-970D-D5AC4AB98B07}"/>
                </a:ext>
              </a:extLst>
            </p:cNvPr>
            <p:cNvPicPr/>
            <p:nvPr/>
          </p:nvPicPr>
          <p:blipFill>
            <a:blip r:embed="rId21" cstate="print"/>
            <a:stretch>
              <a:fillRect/>
            </a:stretch>
          </p:blipFill>
          <p:spPr>
            <a:xfrm>
              <a:off x="1714499" y="4089400"/>
              <a:ext cx="254000" cy="254000"/>
            </a:xfrm>
            <a:prstGeom prst="rect">
              <a:avLst/>
            </a:prstGeom>
          </p:spPr>
        </p:pic>
        <p:pic>
          <p:nvPicPr>
            <p:cNvPr id="47" name="object 53">
              <a:extLst>
                <a:ext uri="{FF2B5EF4-FFF2-40B4-BE49-F238E27FC236}">
                  <a16:creationId xmlns:a16="http://schemas.microsoft.com/office/drawing/2014/main" id="{D6500F0D-81D2-4E2E-8BDB-FFB6D5628424}"/>
                </a:ext>
              </a:extLst>
            </p:cNvPr>
            <p:cNvPicPr/>
            <p:nvPr/>
          </p:nvPicPr>
          <p:blipFill>
            <a:blip r:embed="rId22" cstate="print"/>
            <a:stretch>
              <a:fillRect/>
            </a:stretch>
          </p:blipFill>
          <p:spPr>
            <a:xfrm>
              <a:off x="1367161" y="4386231"/>
              <a:ext cx="333326" cy="333326"/>
            </a:xfrm>
            <a:prstGeom prst="rect">
              <a:avLst/>
            </a:prstGeom>
          </p:spPr>
        </p:pic>
        <p:sp>
          <p:nvSpPr>
            <p:cNvPr id="48" name="object 54">
              <a:extLst>
                <a:ext uri="{FF2B5EF4-FFF2-40B4-BE49-F238E27FC236}">
                  <a16:creationId xmlns:a16="http://schemas.microsoft.com/office/drawing/2014/main" id="{B43D5752-53D0-4A5D-B42B-B3ECA046630C}"/>
                </a:ext>
              </a:extLst>
            </p:cNvPr>
            <p:cNvSpPr/>
            <p:nvPr/>
          </p:nvSpPr>
          <p:spPr>
            <a:xfrm>
              <a:off x="1405261" y="4406900"/>
              <a:ext cx="258445" cy="254000"/>
            </a:xfrm>
            <a:custGeom>
              <a:avLst/>
              <a:gdLst/>
              <a:ahLst/>
              <a:cxnLst/>
              <a:rect l="l" t="t" r="r" b="b"/>
              <a:pathLst>
                <a:path w="258444" h="254000">
                  <a:moveTo>
                    <a:pt x="250750" y="0"/>
                  </a:moveTo>
                  <a:lnTo>
                    <a:pt x="6376" y="0"/>
                  </a:lnTo>
                  <a:lnTo>
                    <a:pt x="4438" y="808"/>
                  </a:lnTo>
                  <a:lnTo>
                    <a:pt x="4438" y="8674"/>
                  </a:lnTo>
                  <a:lnTo>
                    <a:pt x="0" y="237315"/>
                  </a:lnTo>
                  <a:lnTo>
                    <a:pt x="0" y="245181"/>
                  </a:lnTo>
                  <a:lnTo>
                    <a:pt x="6376" y="254000"/>
                  </a:lnTo>
                  <a:lnTo>
                    <a:pt x="250750" y="254000"/>
                  </a:lnTo>
                  <a:lnTo>
                    <a:pt x="258438" y="245181"/>
                  </a:lnTo>
                  <a:lnTo>
                    <a:pt x="258438" y="808"/>
                  </a:lnTo>
                  <a:lnTo>
                    <a:pt x="250750" y="0"/>
                  </a:lnTo>
                  <a:close/>
                </a:path>
              </a:pathLst>
            </a:custGeom>
            <a:solidFill>
              <a:srgbClr val="086CB6"/>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49" name="object 55">
              <a:extLst>
                <a:ext uri="{FF2B5EF4-FFF2-40B4-BE49-F238E27FC236}">
                  <a16:creationId xmlns:a16="http://schemas.microsoft.com/office/drawing/2014/main" id="{8220C58E-13D1-4A1B-ACD8-29DDE3037C1F}"/>
                </a:ext>
              </a:extLst>
            </p:cNvPr>
            <p:cNvPicPr/>
            <p:nvPr/>
          </p:nvPicPr>
          <p:blipFill>
            <a:blip r:embed="rId23" cstate="print"/>
            <a:stretch>
              <a:fillRect/>
            </a:stretch>
          </p:blipFill>
          <p:spPr>
            <a:xfrm>
              <a:off x="1677432" y="4386231"/>
              <a:ext cx="333326" cy="333326"/>
            </a:xfrm>
            <a:prstGeom prst="rect">
              <a:avLst/>
            </a:prstGeom>
          </p:spPr>
        </p:pic>
        <p:sp>
          <p:nvSpPr>
            <p:cNvPr id="50" name="object 56">
              <a:extLst>
                <a:ext uri="{FF2B5EF4-FFF2-40B4-BE49-F238E27FC236}">
                  <a16:creationId xmlns:a16="http://schemas.microsoft.com/office/drawing/2014/main" id="{3089E467-6616-44AC-9174-E1DF18345359}"/>
                </a:ext>
              </a:extLst>
            </p:cNvPr>
            <p:cNvSpPr/>
            <p:nvPr/>
          </p:nvSpPr>
          <p:spPr>
            <a:xfrm>
              <a:off x="1714500" y="4406900"/>
              <a:ext cx="254000" cy="254000"/>
            </a:xfrm>
            <a:custGeom>
              <a:avLst/>
              <a:gdLst/>
              <a:ahLst/>
              <a:cxnLst/>
              <a:rect l="l" t="t" r="r" b="b"/>
              <a:pathLst>
                <a:path w="254000" h="254000">
                  <a:moveTo>
                    <a:pt x="254000" y="1270"/>
                  </a:moveTo>
                  <a:lnTo>
                    <a:pt x="253517" y="1270"/>
                  </a:lnTo>
                  <a:lnTo>
                    <a:pt x="253517" y="0"/>
                  </a:lnTo>
                  <a:lnTo>
                    <a:pt x="1587" y="0"/>
                  </a:lnTo>
                  <a:lnTo>
                    <a:pt x="1587" y="1270"/>
                  </a:lnTo>
                  <a:lnTo>
                    <a:pt x="0" y="1270"/>
                  </a:lnTo>
                  <a:lnTo>
                    <a:pt x="0" y="8890"/>
                  </a:lnTo>
                  <a:lnTo>
                    <a:pt x="508" y="8890"/>
                  </a:lnTo>
                  <a:lnTo>
                    <a:pt x="508" y="237490"/>
                  </a:lnTo>
                  <a:lnTo>
                    <a:pt x="1028" y="237490"/>
                  </a:lnTo>
                  <a:lnTo>
                    <a:pt x="1028" y="245110"/>
                  </a:lnTo>
                  <a:lnTo>
                    <a:pt x="4191" y="245110"/>
                  </a:lnTo>
                  <a:lnTo>
                    <a:pt x="4191" y="254000"/>
                  </a:lnTo>
                  <a:lnTo>
                    <a:pt x="252895" y="254000"/>
                  </a:lnTo>
                  <a:lnTo>
                    <a:pt x="252895" y="245110"/>
                  </a:lnTo>
                  <a:lnTo>
                    <a:pt x="254000" y="245110"/>
                  </a:lnTo>
                  <a:lnTo>
                    <a:pt x="254000" y="237490"/>
                  </a:lnTo>
                  <a:lnTo>
                    <a:pt x="254000" y="8890"/>
                  </a:lnTo>
                  <a:lnTo>
                    <a:pt x="254000" y="1270"/>
                  </a:lnTo>
                  <a:close/>
                </a:path>
              </a:pathLst>
            </a:custGeom>
            <a:solidFill>
              <a:srgbClr val="643CA8"/>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grpSp>
      <p:grpSp>
        <p:nvGrpSpPr>
          <p:cNvPr id="51" name="object 57">
            <a:extLst>
              <a:ext uri="{FF2B5EF4-FFF2-40B4-BE49-F238E27FC236}">
                <a16:creationId xmlns:a16="http://schemas.microsoft.com/office/drawing/2014/main" id="{26780ED8-ACDA-4183-98CC-6E0C15E7357E}"/>
              </a:ext>
            </a:extLst>
          </p:cNvPr>
          <p:cNvGrpSpPr/>
          <p:nvPr/>
        </p:nvGrpSpPr>
        <p:grpSpPr>
          <a:xfrm>
            <a:off x="9914786" y="2570036"/>
            <a:ext cx="643890" cy="643255"/>
            <a:chOff x="2106105" y="4076351"/>
            <a:chExt cx="643890" cy="643255"/>
          </a:xfrm>
        </p:grpSpPr>
        <p:pic>
          <p:nvPicPr>
            <p:cNvPr id="52" name="object 58">
              <a:extLst>
                <a:ext uri="{FF2B5EF4-FFF2-40B4-BE49-F238E27FC236}">
                  <a16:creationId xmlns:a16="http://schemas.microsoft.com/office/drawing/2014/main" id="{6EB78BC9-4E8E-44F8-9FDF-8E1AE098D4F2}"/>
                </a:ext>
              </a:extLst>
            </p:cNvPr>
            <p:cNvPicPr/>
            <p:nvPr/>
          </p:nvPicPr>
          <p:blipFill>
            <a:blip r:embed="rId24" cstate="print"/>
            <a:stretch>
              <a:fillRect/>
            </a:stretch>
          </p:blipFill>
          <p:spPr>
            <a:xfrm>
              <a:off x="2106105" y="4076351"/>
              <a:ext cx="333326" cy="333326"/>
            </a:xfrm>
            <a:prstGeom prst="rect">
              <a:avLst/>
            </a:prstGeom>
          </p:spPr>
        </p:pic>
        <p:sp>
          <p:nvSpPr>
            <p:cNvPr id="53" name="object 59">
              <a:extLst>
                <a:ext uri="{FF2B5EF4-FFF2-40B4-BE49-F238E27FC236}">
                  <a16:creationId xmlns:a16="http://schemas.microsoft.com/office/drawing/2014/main" id="{A660E415-6914-4798-9505-24335273A76D}"/>
                </a:ext>
              </a:extLst>
            </p:cNvPr>
            <p:cNvSpPr/>
            <p:nvPr/>
          </p:nvSpPr>
          <p:spPr>
            <a:xfrm>
              <a:off x="2144205" y="4089400"/>
              <a:ext cx="256540" cy="254000"/>
            </a:xfrm>
            <a:custGeom>
              <a:avLst/>
              <a:gdLst/>
              <a:ahLst/>
              <a:cxnLst/>
              <a:rect l="l" t="t" r="r" b="b"/>
              <a:pathLst>
                <a:path w="256539" h="254000">
                  <a:moveTo>
                    <a:pt x="250750" y="0"/>
                  </a:moveTo>
                  <a:lnTo>
                    <a:pt x="6376" y="0"/>
                  </a:lnTo>
                  <a:lnTo>
                    <a:pt x="2094" y="8428"/>
                  </a:lnTo>
                  <a:lnTo>
                    <a:pt x="2094" y="16294"/>
                  </a:lnTo>
                  <a:lnTo>
                    <a:pt x="0" y="244935"/>
                  </a:lnTo>
                  <a:lnTo>
                    <a:pt x="0" y="252801"/>
                  </a:lnTo>
                  <a:lnTo>
                    <a:pt x="6376" y="254000"/>
                  </a:lnTo>
                  <a:lnTo>
                    <a:pt x="250750" y="254000"/>
                  </a:lnTo>
                  <a:lnTo>
                    <a:pt x="256094" y="252801"/>
                  </a:lnTo>
                  <a:lnTo>
                    <a:pt x="256094" y="8428"/>
                  </a:lnTo>
                  <a:lnTo>
                    <a:pt x="250750" y="0"/>
                  </a:lnTo>
                  <a:close/>
                </a:path>
              </a:pathLst>
            </a:custGeom>
            <a:solidFill>
              <a:srgbClr val="00B0F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54" name="object 60">
              <a:extLst>
                <a:ext uri="{FF2B5EF4-FFF2-40B4-BE49-F238E27FC236}">
                  <a16:creationId xmlns:a16="http://schemas.microsoft.com/office/drawing/2014/main" id="{D5660061-F54C-494E-B294-1785FA6B58C1}"/>
                </a:ext>
              </a:extLst>
            </p:cNvPr>
            <p:cNvPicPr/>
            <p:nvPr/>
          </p:nvPicPr>
          <p:blipFill>
            <a:blip r:embed="rId25" cstate="print"/>
            <a:stretch>
              <a:fillRect/>
            </a:stretch>
          </p:blipFill>
          <p:spPr>
            <a:xfrm>
              <a:off x="2416376" y="4076351"/>
              <a:ext cx="333326" cy="333326"/>
            </a:xfrm>
            <a:prstGeom prst="rect">
              <a:avLst/>
            </a:prstGeom>
          </p:spPr>
        </p:pic>
        <p:sp>
          <p:nvSpPr>
            <p:cNvPr id="55" name="object 61">
              <a:extLst>
                <a:ext uri="{FF2B5EF4-FFF2-40B4-BE49-F238E27FC236}">
                  <a16:creationId xmlns:a16="http://schemas.microsoft.com/office/drawing/2014/main" id="{FB64864D-3B78-4255-B6B4-47645924576E}"/>
                </a:ext>
              </a:extLst>
            </p:cNvPr>
            <p:cNvSpPr/>
            <p:nvPr/>
          </p:nvSpPr>
          <p:spPr>
            <a:xfrm>
              <a:off x="2451099" y="4089400"/>
              <a:ext cx="266700" cy="254000"/>
            </a:xfrm>
            <a:custGeom>
              <a:avLst/>
              <a:gdLst/>
              <a:ahLst/>
              <a:cxnLst/>
              <a:rect l="l" t="t" r="r" b="b"/>
              <a:pathLst>
                <a:path w="266700" h="254000">
                  <a:moveTo>
                    <a:pt x="246260" y="0"/>
                  </a:moveTo>
                  <a:lnTo>
                    <a:pt x="9753" y="0"/>
                  </a:lnTo>
                  <a:lnTo>
                    <a:pt x="0" y="8428"/>
                  </a:lnTo>
                  <a:lnTo>
                    <a:pt x="0" y="16294"/>
                  </a:lnTo>
                  <a:lnTo>
                    <a:pt x="3376" y="244935"/>
                  </a:lnTo>
                  <a:lnTo>
                    <a:pt x="3376" y="252801"/>
                  </a:lnTo>
                  <a:lnTo>
                    <a:pt x="9753" y="254000"/>
                  </a:lnTo>
                  <a:lnTo>
                    <a:pt x="254125" y="254000"/>
                  </a:lnTo>
                  <a:lnTo>
                    <a:pt x="266700" y="252801"/>
                  </a:lnTo>
                  <a:lnTo>
                    <a:pt x="266700" y="16294"/>
                  </a:lnTo>
                  <a:lnTo>
                    <a:pt x="264612" y="10429"/>
                  </a:lnTo>
                  <a:lnTo>
                    <a:pt x="259429" y="5197"/>
                  </a:lnTo>
                  <a:lnTo>
                    <a:pt x="252772" y="1439"/>
                  </a:lnTo>
                  <a:lnTo>
                    <a:pt x="246260" y="0"/>
                  </a:lnTo>
                  <a:close/>
                </a:path>
              </a:pathLst>
            </a:custGeom>
            <a:solidFill>
              <a:srgbClr val="00B0F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56" name="object 62">
              <a:extLst>
                <a:ext uri="{FF2B5EF4-FFF2-40B4-BE49-F238E27FC236}">
                  <a16:creationId xmlns:a16="http://schemas.microsoft.com/office/drawing/2014/main" id="{32195F3F-389E-44D7-A89F-CE2912E12716}"/>
                </a:ext>
              </a:extLst>
            </p:cNvPr>
            <p:cNvPicPr/>
            <p:nvPr/>
          </p:nvPicPr>
          <p:blipFill>
            <a:blip r:embed="rId26" cstate="print"/>
            <a:stretch>
              <a:fillRect/>
            </a:stretch>
          </p:blipFill>
          <p:spPr>
            <a:xfrm>
              <a:off x="2106105" y="4386231"/>
              <a:ext cx="333326" cy="333326"/>
            </a:xfrm>
            <a:prstGeom prst="rect">
              <a:avLst/>
            </a:prstGeom>
          </p:spPr>
        </p:pic>
        <p:sp>
          <p:nvSpPr>
            <p:cNvPr id="57" name="object 63">
              <a:extLst>
                <a:ext uri="{FF2B5EF4-FFF2-40B4-BE49-F238E27FC236}">
                  <a16:creationId xmlns:a16="http://schemas.microsoft.com/office/drawing/2014/main" id="{3DD3A96E-F221-4AD8-8C0C-D7CF543D329A}"/>
                </a:ext>
              </a:extLst>
            </p:cNvPr>
            <p:cNvSpPr/>
            <p:nvPr/>
          </p:nvSpPr>
          <p:spPr>
            <a:xfrm>
              <a:off x="2144205" y="4406900"/>
              <a:ext cx="256540" cy="254000"/>
            </a:xfrm>
            <a:custGeom>
              <a:avLst/>
              <a:gdLst/>
              <a:ahLst/>
              <a:cxnLst/>
              <a:rect l="l" t="t" r="r" b="b"/>
              <a:pathLst>
                <a:path w="256539" h="254000">
                  <a:moveTo>
                    <a:pt x="250750" y="0"/>
                  </a:moveTo>
                  <a:lnTo>
                    <a:pt x="6376" y="0"/>
                  </a:lnTo>
                  <a:lnTo>
                    <a:pt x="2094" y="808"/>
                  </a:lnTo>
                  <a:lnTo>
                    <a:pt x="2094" y="8674"/>
                  </a:lnTo>
                  <a:lnTo>
                    <a:pt x="0" y="237315"/>
                  </a:lnTo>
                  <a:lnTo>
                    <a:pt x="0" y="245181"/>
                  </a:lnTo>
                  <a:lnTo>
                    <a:pt x="6376" y="254000"/>
                  </a:lnTo>
                  <a:lnTo>
                    <a:pt x="250750" y="254000"/>
                  </a:lnTo>
                  <a:lnTo>
                    <a:pt x="256094" y="245181"/>
                  </a:lnTo>
                  <a:lnTo>
                    <a:pt x="256094" y="808"/>
                  </a:lnTo>
                  <a:lnTo>
                    <a:pt x="250750" y="0"/>
                  </a:lnTo>
                  <a:close/>
                </a:path>
              </a:pathLst>
            </a:custGeom>
            <a:solidFill>
              <a:srgbClr val="086CB6"/>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58" name="object 64">
              <a:extLst>
                <a:ext uri="{FF2B5EF4-FFF2-40B4-BE49-F238E27FC236}">
                  <a16:creationId xmlns:a16="http://schemas.microsoft.com/office/drawing/2014/main" id="{8C7F0071-028A-46D9-81BA-B58DC4B435B5}"/>
                </a:ext>
              </a:extLst>
            </p:cNvPr>
            <p:cNvPicPr/>
            <p:nvPr/>
          </p:nvPicPr>
          <p:blipFill>
            <a:blip r:embed="rId27" cstate="print"/>
            <a:stretch>
              <a:fillRect/>
            </a:stretch>
          </p:blipFill>
          <p:spPr>
            <a:xfrm>
              <a:off x="2416376" y="4386231"/>
              <a:ext cx="333326" cy="333326"/>
            </a:xfrm>
            <a:prstGeom prst="rect">
              <a:avLst/>
            </a:prstGeom>
          </p:spPr>
        </p:pic>
        <p:sp>
          <p:nvSpPr>
            <p:cNvPr id="59" name="object 65">
              <a:extLst>
                <a:ext uri="{FF2B5EF4-FFF2-40B4-BE49-F238E27FC236}">
                  <a16:creationId xmlns:a16="http://schemas.microsoft.com/office/drawing/2014/main" id="{66746B7E-9B4A-4EEE-8C40-7D6936EC2E78}"/>
                </a:ext>
              </a:extLst>
            </p:cNvPr>
            <p:cNvSpPr/>
            <p:nvPr/>
          </p:nvSpPr>
          <p:spPr>
            <a:xfrm>
              <a:off x="2451099" y="4406900"/>
              <a:ext cx="266700" cy="254000"/>
            </a:xfrm>
            <a:custGeom>
              <a:avLst/>
              <a:gdLst/>
              <a:ahLst/>
              <a:cxnLst/>
              <a:rect l="l" t="t" r="r" b="b"/>
              <a:pathLst>
                <a:path w="266700" h="254000">
                  <a:moveTo>
                    <a:pt x="254125" y="0"/>
                  </a:moveTo>
                  <a:lnTo>
                    <a:pt x="9753" y="0"/>
                  </a:lnTo>
                  <a:lnTo>
                    <a:pt x="0" y="808"/>
                  </a:lnTo>
                  <a:lnTo>
                    <a:pt x="0" y="8674"/>
                  </a:lnTo>
                  <a:lnTo>
                    <a:pt x="3376" y="237315"/>
                  </a:lnTo>
                  <a:lnTo>
                    <a:pt x="3376" y="245181"/>
                  </a:lnTo>
                  <a:lnTo>
                    <a:pt x="9753" y="254000"/>
                  </a:lnTo>
                  <a:lnTo>
                    <a:pt x="246260" y="254000"/>
                  </a:lnTo>
                  <a:lnTo>
                    <a:pt x="252772" y="252499"/>
                  </a:lnTo>
                  <a:lnTo>
                    <a:pt x="259429" y="248607"/>
                  </a:lnTo>
                  <a:lnTo>
                    <a:pt x="264612" y="243240"/>
                  </a:lnTo>
                  <a:lnTo>
                    <a:pt x="266700" y="237315"/>
                  </a:lnTo>
                  <a:lnTo>
                    <a:pt x="266700" y="808"/>
                  </a:lnTo>
                  <a:lnTo>
                    <a:pt x="254125" y="0"/>
                  </a:lnTo>
                  <a:close/>
                </a:path>
              </a:pathLst>
            </a:custGeom>
            <a:solidFill>
              <a:srgbClr val="00B0F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grpSp>
      <p:sp>
        <p:nvSpPr>
          <p:cNvPr id="60" name="object 66">
            <a:extLst>
              <a:ext uri="{FF2B5EF4-FFF2-40B4-BE49-F238E27FC236}">
                <a16:creationId xmlns:a16="http://schemas.microsoft.com/office/drawing/2014/main" id="{DAC97673-9461-49C7-A736-55BFDA40D2F0}"/>
              </a:ext>
            </a:extLst>
          </p:cNvPr>
          <p:cNvSpPr txBox="1"/>
          <p:nvPr/>
        </p:nvSpPr>
        <p:spPr>
          <a:xfrm>
            <a:off x="8387367" y="1369352"/>
            <a:ext cx="2130425" cy="269240"/>
          </a:xfrm>
          <a:prstGeom prst="rect">
            <a:avLst/>
          </a:prstGeom>
        </p:spPr>
        <p:txBody>
          <a:bodyPr vert="horz" wrap="square" lIns="0" tIns="12700" rIns="0" bIns="0" rtlCol="0">
            <a:spAutoFit/>
          </a:bodyPr>
          <a:lstStyle/>
          <a:p>
            <a:pPr marL="12700">
              <a:lnSpc>
                <a:spcPct val="100000"/>
              </a:lnSpc>
              <a:spcBef>
                <a:spcPts val="100"/>
              </a:spcBef>
            </a:pPr>
            <a:r>
              <a:rPr sz="1600" spc="-35" dirty="0">
                <a:latin typeface="Helvetica" panose="020B0604020202020204" pitchFamily="34" charset="0"/>
                <a:cs typeface="Helvetica" panose="020B0604020202020204" pitchFamily="34" charset="0"/>
              </a:rPr>
              <a:t>Deploy</a:t>
            </a:r>
            <a:r>
              <a:rPr sz="1600" spc="-40" dirty="0">
                <a:latin typeface="Helvetica" panose="020B0604020202020204" pitchFamily="34" charset="0"/>
                <a:cs typeface="Helvetica" panose="020B0604020202020204" pitchFamily="34" charset="0"/>
              </a:rPr>
              <a:t> </a:t>
            </a:r>
            <a:r>
              <a:rPr sz="1600" spc="-30" dirty="0">
                <a:latin typeface="Helvetica" panose="020B0604020202020204" pitchFamily="34" charset="0"/>
                <a:cs typeface="Helvetica" panose="020B0604020202020204" pitchFamily="34" charset="0"/>
              </a:rPr>
              <a:t>Multiple</a:t>
            </a:r>
            <a:r>
              <a:rPr sz="1600" spc="-40" dirty="0">
                <a:latin typeface="Helvetica" panose="020B0604020202020204" pitchFamily="34" charset="0"/>
                <a:cs typeface="Helvetica" panose="020B0604020202020204" pitchFamily="34" charset="0"/>
              </a:rPr>
              <a:t> </a:t>
            </a:r>
            <a:r>
              <a:rPr sz="1600" spc="-30" dirty="0">
                <a:latin typeface="Helvetica" panose="020B0604020202020204" pitchFamily="34" charset="0"/>
                <a:cs typeface="Helvetica" panose="020B0604020202020204" pitchFamily="34" charset="0"/>
              </a:rPr>
              <a:t>Clusters</a:t>
            </a:r>
            <a:endParaRPr sz="1600" dirty="0">
              <a:latin typeface="Helvetica" panose="020B0604020202020204" pitchFamily="34" charset="0"/>
              <a:cs typeface="Helvetica" panose="020B0604020202020204" pitchFamily="34" charset="0"/>
            </a:endParaRPr>
          </a:p>
        </p:txBody>
      </p:sp>
      <p:sp>
        <p:nvSpPr>
          <p:cNvPr id="61" name="object 67">
            <a:extLst>
              <a:ext uri="{FF2B5EF4-FFF2-40B4-BE49-F238E27FC236}">
                <a16:creationId xmlns:a16="http://schemas.microsoft.com/office/drawing/2014/main" id="{8F2242A3-7AC7-486B-932E-1DF4950B4016}"/>
              </a:ext>
            </a:extLst>
          </p:cNvPr>
          <p:cNvSpPr txBox="1"/>
          <p:nvPr/>
        </p:nvSpPr>
        <p:spPr>
          <a:xfrm>
            <a:off x="7524072" y="3893807"/>
            <a:ext cx="2216150" cy="269240"/>
          </a:xfrm>
          <a:prstGeom prst="rect">
            <a:avLst/>
          </a:prstGeom>
        </p:spPr>
        <p:txBody>
          <a:bodyPr vert="horz" wrap="square" lIns="0" tIns="12700" rIns="0" bIns="0" rtlCol="0">
            <a:spAutoFit/>
          </a:bodyPr>
          <a:lstStyle/>
          <a:p>
            <a:pPr marL="12700">
              <a:lnSpc>
                <a:spcPct val="100000"/>
              </a:lnSpc>
              <a:spcBef>
                <a:spcPts val="100"/>
              </a:spcBef>
            </a:pPr>
            <a:r>
              <a:rPr sz="1600" spc="-60" dirty="0">
                <a:latin typeface="Helvetica" panose="020B0604020202020204" pitchFamily="34" charset="0"/>
                <a:cs typeface="Helvetica" panose="020B0604020202020204" pitchFamily="34" charset="0"/>
              </a:rPr>
              <a:t>Resize</a:t>
            </a:r>
            <a:r>
              <a:rPr sz="1600" spc="-30" dirty="0">
                <a:latin typeface="Helvetica" panose="020B0604020202020204" pitchFamily="34" charset="0"/>
                <a:cs typeface="Helvetica" panose="020B0604020202020204" pitchFamily="34" charset="0"/>
              </a:rPr>
              <a:t> </a:t>
            </a:r>
            <a:r>
              <a:rPr sz="1600" spc="-60" dirty="0">
                <a:latin typeface="Helvetica" panose="020B0604020202020204" pitchFamily="34" charset="0"/>
                <a:cs typeface="Helvetica" panose="020B0604020202020204" pitchFamily="34" charset="0"/>
              </a:rPr>
              <a:t>a</a:t>
            </a:r>
            <a:r>
              <a:rPr sz="1600" spc="-25" dirty="0">
                <a:latin typeface="Helvetica" panose="020B0604020202020204" pitchFamily="34" charset="0"/>
                <a:cs typeface="Helvetica" panose="020B0604020202020204" pitchFamily="34" charset="0"/>
              </a:rPr>
              <a:t> </a:t>
            </a:r>
            <a:r>
              <a:rPr sz="1600" spc="-40" dirty="0">
                <a:latin typeface="Helvetica" panose="020B0604020202020204" pitchFamily="34" charset="0"/>
                <a:cs typeface="Helvetica" panose="020B0604020202020204" pitchFamily="34" charset="0"/>
              </a:rPr>
              <a:t>Running</a:t>
            </a:r>
            <a:r>
              <a:rPr sz="1600" spc="-25" dirty="0">
                <a:latin typeface="Helvetica" panose="020B0604020202020204" pitchFamily="34" charset="0"/>
                <a:cs typeface="Helvetica" panose="020B0604020202020204" pitchFamily="34" charset="0"/>
              </a:rPr>
              <a:t> </a:t>
            </a:r>
            <a:r>
              <a:rPr sz="1600" spc="-30" dirty="0">
                <a:latin typeface="Helvetica" panose="020B0604020202020204" pitchFamily="34" charset="0"/>
                <a:cs typeface="Helvetica" panose="020B0604020202020204" pitchFamily="34" charset="0"/>
              </a:rPr>
              <a:t>Cluster</a:t>
            </a:r>
            <a:endParaRPr sz="1600" dirty="0">
              <a:latin typeface="Helvetica" panose="020B0604020202020204" pitchFamily="34" charset="0"/>
              <a:cs typeface="Helvetica" panose="020B0604020202020204" pitchFamily="34" charset="0"/>
            </a:endParaRPr>
          </a:p>
        </p:txBody>
      </p:sp>
      <p:grpSp>
        <p:nvGrpSpPr>
          <p:cNvPr id="62" name="object 68">
            <a:extLst>
              <a:ext uri="{FF2B5EF4-FFF2-40B4-BE49-F238E27FC236}">
                <a16:creationId xmlns:a16="http://schemas.microsoft.com/office/drawing/2014/main" id="{718597DF-897F-43A9-AA62-64D518381D4E}"/>
              </a:ext>
            </a:extLst>
          </p:cNvPr>
          <p:cNvGrpSpPr/>
          <p:nvPr/>
        </p:nvGrpSpPr>
        <p:grpSpPr>
          <a:xfrm>
            <a:off x="7624847" y="4804395"/>
            <a:ext cx="643890" cy="643255"/>
            <a:chOff x="3955617" y="4076351"/>
            <a:chExt cx="643890" cy="643255"/>
          </a:xfrm>
        </p:grpSpPr>
        <p:pic>
          <p:nvPicPr>
            <p:cNvPr id="63" name="object 69">
              <a:extLst>
                <a:ext uri="{FF2B5EF4-FFF2-40B4-BE49-F238E27FC236}">
                  <a16:creationId xmlns:a16="http://schemas.microsoft.com/office/drawing/2014/main" id="{82011613-46BD-4ABA-84FB-F7BA85F9C4BF}"/>
                </a:ext>
              </a:extLst>
            </p:cNvPr>
            <p:cNvPicPr/>
            <p:nvPr/>
          </p:nvPicPr>
          <p:blipFill>
            <a:blip r:embed="rId15" cstate="print"/>
            <a:stretch>
              <a:fillRect/>
            </a:stretch>
          </p:blipFill>
          <p:spPr>
            <a:xfrm>
              <a:off x="3955617" y="4076351"/>
              <a:ext cx="333326" cy="333326"/>
            </a:xfrm>
            <a:prstGeom prst="rect">
              <a:avLst/>
            </a:prstGeom>
          </p:spPr>
        </p:pic>
        <p:sp>
          <p:nvSpPr>
            <p:cNvPr id="64" name="object 70">
              <a:extLst>
                <a:ext uri="{FF2B5EF4-FFF2-40B4-BE49-F238E27FC236}">
                  <a16:creationId xmlns:a16="http://schemas.microsoft.com/office/drawing/2014/main" id="{33809A6C-B921-4C40-962E-2A7B8782E372}"/>
                </a:ext>
              </a:extLst>
            </p:cNvPr>
            <p:cNvSpPr/>
            <p:nvPr/>
          </p:nvSpPr>
          <p:spPr>
            <a:xfrm>
              <a:off x="3987800" y="4089400"/>
              <a:ext cx="266700" cy="254000"/>
            </a:xfrm>
            <a:custGeom>
              <a:avLst/>
              <a:gdLst/>
              <a:ahLst/>
              <a:cxnLst/>
              <a:rect l="l" t="t" r="r" b="b"/>
              <a:pathLst>
                <a:path w="266700" h="254000">
                  <a:moveTo>
                    <a:pt x="256665" y="0"/>
                  </a:moveTo>
                  <a:lnTo>
                    <a:pt x="20159" y="0"/>
                  </a:lnTo>
                  <a:lnTo>
                    <a:pt x="13691" y="1439"/>
                  </a:lnTo>
                  <a:lnTo>
                    <a:pt x="7130" y="5197"/>
                  </a:lnTo>
                  <a:lnTo>
                    <a:pt x="2043" y="10429"/>
                  </a:lnTo>
                  <a:lnTo>
                    <a:pt x="0" y="16294"/>
                  </a:lnTo>
                  <a:lnTo>
                    <a:pt x="5916" y="244934"/>
                  </a:lnTo>
                  <a:lnTo>
                    <a:pt x="5916" y="252800"/>
                  </a:lnTo>
                  <a:lnTo>
                    <a:pt x="12293" y="254000"/>
                  </a:lnTo>
                  <a:lnTo>
                    <a:pt x="256665" y="254000"/>
                  </a:lnTo>
                  <a:lnTo>
                    <a:pt x="266700" y="252800"/>
                  </a:lnTo>
                  <a:lnTo>
                    <a:pt x="266700" y="8428"/>
                  </a:lnTo>
                  <a:lnTo>
                    <a:pt x="256665"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65" name="object 71">
              <a:extLst>
                <a:ext uri="{FF2B5EF4-FFF2-40B4-BE49-F238E27FC236}">
                  <a16:creationId xmlns:a16="http://schemas.microsoft.com/office/drawing/2014/main" id="{4361031C-3EA4-4CA8-B8FF-2B541AE1F274}"/>
                </a:ext>
              </a:extLst>
            </p:cNvPr>
            <p:cNvPicPr/>
            <p:nvPr/>
          </p:nvPicPr>
          <p:blipFill>
            <a:blip r:embed="rId16" cstate="print"/>
            <a:stretch>
              <a:fillRect/>
            </a:stretch>
          </p:blipFill>
          <p:spPr>
            <a:xfrm>
              <a:off x="4265888" y="4076351"/>
              <a:ext cx="333326" cy="333326"/>
            </a:xfrm>
            <a:prstGeom prst="rect">
              <a:avLst/>
            </a:prstGeom>
          </p:spPr>
        </p:pic>
        <p:sp>
          <p:nvSpPr>
            <p:cNvPr id="66" name="object 72">
              <a:extLst>
                <a:ext uri="{FF2B5EF4-FFF2-40B4-BE49-F238E27FC236}">
                  <a16:creationId xmlns:a16="http://schemas.microsoft.com/office/drawing/2014/main" id="{2A6F8A51-07CC-49B7-8B6A-1844E9E77DAC}"/>
                </a:ext>
              </a:extLst>
            </p:cNvPr>
            <p:cNvSpPr/>
            <p:nvPr/>
          </p:nvSpPr>
          <p:spPr>
            <a:xfrm>
              <a:off x="4303988" y="4089400"/>
              <a:ext cx="255904" cy="254000"/>
            </a:xfrm>
            <a:custGeom>
              <a:avLst/>
              <a:gdLst/>
              <a:ahLst/>
              <a:cxnLst/>
              <a:rect l="l" t="t" r="r" b="b"/>
              <a:pathLst>
                <a:path w="255904" h="254000">
                  <a:moveTo>
                    <a:pt x="250748" y="0"/>
                  </a:moveTo>
                  <a:lnTo>
                    <a:pt x="6376" y="0"/>
                  </a:lnTo>
                  <a:lnTo>
                    <a:pt x="1311" y="8428"/>
                  </a:lnTo>
                  <a:lnTo>
                    <a:pt x="1311" y="16294"/>
                  </a:lnTo>
                  <a:lnTo>
                    <a:pt x="0" y="244934"/>
                  </a:lnTo>
                  <a:lnTo>
                    <a:pt x="0" y="252800"/>
                  </a:lnTo>
                  <a:lnTo>
                    <a:pt x="6376" y="254000"/>
                  </a:lnTo>
                  <a:lnTo>
                    <a:pt x="250748" y="254000"/>
                  </a:lnTo>
                  <a:lnTo>
                    <a:pt x="255311" y="252800"/>
                  </a:lnTo>
                  <a:lnTo>
                    <a:pt x="255311" y="8428"/>
                  </a:lnTo>
                  <a:lnTo>
                    <a:pt x="250748"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67" name="object 73">
              <a:extLst>
                <a:ext uri="{FF2B5EF4-FFF2-40B4-BE49-F238E27FC236}">
                  <a16:creationId xmlns:a16="http://schemas.microsoft.com/office/drawing/2014/main" id="{C3B1489B-8925-4732-8D75-09770BCB943C}"/>
                </a:ext>
              </a:extLst>
            </p:cNvPr>
            <p:cNvPicPr/>
            <p:nvPr/>
          </p:nvPicPr>
          <p:blipFill>
            <a:blip r:embed="rId17" cstate="print"/>
            <a:stretch>
              <a:fillRect/>
            </a:stretch>
          </p:blipFill>
          <p:spPr>
            <a:xfrm>
              <a:off x="3955617" y="4386231"/>
              <a:ext cx="333326" cy="333326"/>
            </a:xfrm>
            <a:prstGeom prst="rect">
              <a:avLst/>
            </a:prstGeom>
          </p:spPr>
        </p:pic>
        <p:sp>
          <p:nvSpPr>
            <p:cNvPr id="68" name="object 74">
              <a:extLst>
                <a:ext uri="{FF2B5EF4-FFF2-40B4-BE49-F238E27FC236}">
                  <a16:creationId xmlns:a16="http://schemas.microsoft.com/office/drawing/2014/main" id="{9A1AE95F-C0D7-4DE9-91F7-6653B73ACCD1}"/>
                </a:ext>
              </a:extLst>
            </p:cNvPr>
            <p:cNvSpPr/>
            <p:nvPr/>
          </p:nvSpPr>
          <p:spPr>
            <a:xfrm>
              <a:off x="3987800" y="4406900"/>
              <a:ext cx="266700" cy="254000"/>
            </a:xfrm>
            <a:custGeom>
              <a:avLst/>
              <a:gdLst/>
              <a:ahLst/>
              <a:cxnLst/>
              <a:rect l="l" t="t" r="r" b="b"/>
              <a:pathLst>
                <a:path w="266700" h="254000">
                  <a:moveTo>
                    <a:pt x="256665" y="0"/>
                  </a:moveTo>
                  <a:lnTo>
                    <a:pt x="12293" y="0"/>
                  </a:lnTo>
                  <a:lnTo>
                    <a:pt x="0" y="808"/>
                  </a:lnTo>
                  <a:lnTo>
                    <a:pt x="0" y="8674"/>
                  </a:lnTo>
                  <a:lnTo>
                    <a:pt x="5916" y="237314"/>
                  </a:lnTo>
                  <a:lnTo>
                    <a:pt x="5916" y="245180"/>
                  </a:lnTo>
                  <a:lnTo>
                    <a:pt x="12293" y="254000"/>
                  </a:lnTo>
                  <a:lnTo>
                    <a:pt x="256665" y="254000"/>
                  </a:lnTo>
                  <a:lnTo>
                    <a:pt x="266700" y="245180"/>
                  </a:lnTo>
                  <a:lnTo>
                    <a:pt x="266700" y="808"/>
                  </a:lnTo>
                  <a:lnTo>
                    <a:pt x="256665" y="0"/>
                  </a:lnTo>
                  <a:close/>
                </a:path>
              </a:pathLst>
            </a:custGeom>
            <a:solidFill>
              <a:srgbClr val="086CB6"/>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69" name="object 75">
              <a:extLst>
                <a:ext uri="{FF2B5EF4-FFF2-40B4-BE49-F238E27FC236}">
                  <a16:creationId xmlns:a16="http://schemas.microsoft.com/office/drawing/2014/main" id="{E4653D4E-F6A5-4538-AF37-CAB908D6A783}"/>
                </a:ext>
              </a:extLst>
            </p:cNvPr>
            <p:cNvPicPr/>
            <p:nvPr/>
          </p:nvPicPr>
          <p:blipFill>
            <a:blip r:embed="rId18" cstate="print"/>
            <a:stretch>
              <a:fillRect/>
            </a:stretch>
          </p:blipFill>
          <p:spPr>
            <a:xfrm>
              <a:off x="4265888" y="4386231"/>
              <a:ext cx="333326" cy="333326"/>
            </a:xfrm>
            <a:prstGeom prst="rect">
              <a:avLst/>
            </a:prstGeom>
          </p:spPr>
        </p:pic>
        <p:sp>
          <p:nvSpPr>
            <p:cNvPr id="70" name="object 76">
              <a:extLst>
                <a:ext uri="{FF2B5EF4-FFF2-40B4-BE49-F238E27FC236}">
                  <a16:creationId xmlns:a16="http://schemas.microsoft.com/office/drawing/2014/main" id="{D180EC84-52AB-438E-BAC9-AC613F24A296}"/>
                </a:ext>
              </a:extLst>
            </p:cNvPr>
            <p:cNvSpPr/>
            <p:nvPr/>
          </p:nvSpPr>
          <p:spPr>
            <a:xfrm>
              <a:off x="4303988" y="4406900"/>
              <a:ext cx="255904" cy="254000"/>
            </a:xfrm>
            <a:custGeom>
              <a:avLst/>
              <a:gdLst/>
              <a:ahLst/>
              <a:cxnLst/>
              <a:rect l="l" t="t" r="r" b="b"/>
              <a:pathLst>
                <a:path w="255904" h="254000">
                  <a:moveTo>
                    <a:pt x="250748" y="0"/>
                  </a:moveTo>
                  <a:lnTo>
                    <a:pt x="6376" y="0"/>
                  </a:lnTo>
                  <a:lnTo>
                    <a:pt x="1311" y="808"/>
                  </a:lnTo>
                  <a:lnTo>
                    <a:pt x="1311" y="8674"/>
                  </a:lnTo>
                  <a:lnTo>
                    <a:pt x="0" y="237314"/>
                  </a:lnTo>
                  <a:lnTo>
                    <a:pt x="0" y="245180"/>
                  </a:lnTo>
                  <a:lnTo>
                    <a:pt x="6376" y="254000"/>
                  </a:lnTo>
                  <a:lnTo>
                    <a:pt x="250748" y="254000"/>
                  </a:lnTo>
                  <a:lnTo>
                    <a:pt x="255311" y="245180"/>
                  </a:lnTo>
                  <a:lnTo>
                    <a:pt x="255311" y="808"/>
                  </a:lnTo>
                  <a:lnTo>
                    <a:pt x="250748"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grpSp>
      <p:grpSp>
        <p:nvGrpSpPr>
          <p:cNvPr id="71" name="object 77">
            <a:extLst>
              <a:ext uri="{FF2B5EF4-FFF2-40B4-BE49-F238E27FC236}">
                <a16:creationId xmlns:a16="http://schemas.microsoft.com/office/drawing/2014/main" id="{A8BBE19E-F27C-406C-B09A-35218607B4B1}"/>
              </a:ext>
            </a:extLst>
          </p:cNvPr>
          <p:cNvGrpSpPr/>
          <p:nvPr/>
        </p:nvGrpSpPr>
        <p:grpSpPr>
          <a:xfrm>
            <a:off x="8345202" y="4883974"/>
            <a:ext cx="917575" cy="484505"/>
            <a:chOff x="4675972" y="4155930"/>
            <a:chExt cx="917575" cy="484505"/>
          </a:xfrm>
        </p:grpSpPr>
        <p:pic>
          <p:nvPicPr>
            <p:cNvPr id="72" name="object 78">
              <a:extLst>
                <a:ext uri="{FF2B5EF4-FFF2-40B4-BE49-F238E27FC236}">
                  <a16:creationId xmlns:a16="http://schemas.microsoft.com/office/drawing/2014/main" id="{955CFF21-292E-48C9-BAD7-63D03D359618}"/>
                </a:ext>
              </a:extLst>
            </p:cNvPr>
            <p:cNvPicPr/>
            <p:nvPr/>
          </p:nvPicPr>
          <p:blipFill>
            <a:blip r:embed="rId28" cstate="print"/>
            <a:stretch>
              <a:fillRect/>
            </a:stretch>
          </p:blipFill>
          <p:spPr>
            <a:xfrm>
              <a:off x="4675972" y="4155930"/>
              <a:ext cx="917471" cy="484047"/>
            </a:xfrm>
            <a:prstGeom prst="rect">
              <a:avLst/>
            </a:prstGeom>
          </p:spPr>
        </p:pic>
        <p:sp>
          <p:nvSpPr>
            <p:cNvPr id="73" name="object 79">
              <a:extLst>
                <a:ext uri="{FF2B5EF4-FFF2-40B4-BE49-F238E27FC236}">
                  <a16:creationId xmlns:a16="http://schemas.microsoft.com/office/drawing/2014/main" id="{B214278D-9D19-4E3A-B483-D141426A6454}"/>
                </a:ext>
              </a:extLst>
            </p:cNvPr>
            <p:cNvSpPr/>
            <p:nvPr/>
          </p:nvSpPr>
          <p:spPr>
            <a:xfrm>
              <a:off x="4714072" y="4171030"/>
              <a:ext cx="841375" cy="408305"/>
            </a:xfrm>
            <a:custGeom>
              <a:avLst/>
              <a:gdLst/>
              <a:ahLst/>
              <a:cxnLst/>
              <a:rect l="l" t="t" r="r" b="b"/>
              <a:pathLst>
                <a:path w="841375" h="408304">
                  <a:moveTo>
                    <a:pt x="238927" y="0"/>
                  </a:moveTo>
                  <a:lnTo>
                    <a:pt x="0" y="203923"/>
                  </a:lnTo>
                  <a:lnTo>
                    <a:pt x="238927" y="407847"/>
                  </a:lnTo>
                  <a:lnTo>
                    <a:pt x="238927" y="299368"/>
                  </a:lnTo>
                  <a:lnTo>
                    <a:pt x="731728" y="299368"/>
                  </a:lnTo>
                  <a:lnTo>
                    <a:pt x="841270" y="203923"/>
                  </a:lnTo>
                  <a:lnTo>
                    <a:pt x="732176" y="108868"/>
                  </a:lnTo>
                  <a:lnTo>
                    <a:pt x="238927" y="108868"/>
                  </a:lnTo>
                  <a:lnTo>
                    <a:pt x="238927" y="0"/>
                  </a:lnTo>
                  <a:close/>
                </a:path>
                <a:path w="841375" h="408304">
                  <a:moveTo>
                    <a:pt x="731728" y="299368"/>
                  </a:moveTo>
                  <a:lnTo>
                    <a:pt x="607227" y="299368"/>
                  </a:lnTo>
                  <a:lnTo>
                    <a:pt x="607227" y="407847"/>
                  </a:lnTo>
                  <a:lnTo>
                    <a:pt x="731728" y="299368"/>
                  </a:lnTo>
                  <a:close/>
                </a:path>
                <a:path w="841375" h="408304">
                  <a:moveTo>
                    <a:pt x="607227" y="0"/>
                  </a:moveTo>
                  <a:lnTo>
                    <a:pt x="607227" y="108868"/>
                  </a:lnTo>
                  <a:lnTo>
                    <a:pt x="732176" y="108868"/>
                  </a:lnTo>
                  <a:lnTo>
                    <a:pt x="607227" y="0"/>
                  </a:lnTo>
                  <a:close/>
                </a:path>
              </a:pathLst>
            </a:custGeom>
            <a:solidFill>
              <a:schemeClr val="bg2">
                <a:lumMod val="25000"/>
              </a:schemeClr>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grpSp>
      <p:grpSp>
        <p:nvGrpSpPr>
          <p:cNvPr id="74" name="object 80">
            <a:extLst>
              <a:ext uri="{FF2B5EF4-FFF2-40B4-BE49-F238E27FC236}">
                <a16:creationId xmlns:a16="http://schemas.microsoft.com/office/drawing/2014/main" id="{8C556FB3-BAF0-48CA-A2A9-B85286F7CE0C}"/>
              </a:ext>
            </a:extLst>
          </p:cNvPr>
          <p:cNvGrpSpPr/>
          <p:nvPr/>
        </p:nvGrpSpPr>
        <p:grpSpPr>
          <a:xfrm>
            <a:off x="9294537" y="4474731"/>
            <a:ext cx="2195195" cy="1263015"/>
            <a:chOff x="5670201" y="3456591"/>
            <a:chExt cx="2195195" cy="1263015"/>
          </a:xfrm>
        </p:grpSpPr>
        <p:pic>
          <p:nvPicPr>
            <p:cNvPr id="75" name="object 81">
              <a:extLst>
                <a:ext uri="{FF2B5EF4-FFF2-40B4-BE49-F238E27FC236}">
                  <a16:creationId xmlns:a16="http://schemas.microsoft.com/office/drawing/2014/main" id="{5CEA0753-EB87-457D-ACF6-06735BE7822F}"/>
                </a:ext>
              </a:extLst>
            </p:cNvPr>
            <p:cNvPicPr/>
            <p:nvPr/>
          </p:nvPicPr>
          <p:blipFill>
            <a:blip r:embed="rId15" cstate="print"/>
            <a:stretch>
              <a:fillRect/>
            </a:stretch>
          </p:blipFill>
          <p:spPr>
            <a:xfrm>
              <a:off x="5670201" y="4076351"/>
              <a:ext cx="333326" cy="333326"/>
            </a:xfrm>
            <a:prstGeom prst="rect">
              <a:avLst/>
            </a:prstGeom>
          </p:spPr>
        </p:pic>
        <p:sp>
          <p:nvSpPr>
            <p:cNvPr id="76" name="object 82">
              <a:extLst>
                <a:ext uri="{FF2B5EF4-FFF2-40B4-BE49-F238E27FC236}">
                  <a16:creationId xmlns:a16="http://schemas.microsoft.com/office/drawing/2014/main" id="{F1188B35-826F-466F-904D-AE26A8031F60}"/>
                </a:ext>
              </a:extLst>
            </p:cNvPr>
            <p:cNvSpPr/>
            <p:nvPr/>
          </p:nvSpPr>
          <p:spPr>
            <a:xfrm>
              <a:off x="5702299" y="4089399"/>
              <a:ext cx="266700" cy="254000"/>
            </a:xfrm>
            <a:custGeom>
              <a:avLst/>
              <a:gdLst/>
              <a:ahLst/>
              <a:cxnLst/>
              <a:rect l="l" t="t" r="r" b="b"/>
              <a:pathLst>
                <a:path w="266700" h="254000">
                  <a:moveTo>
                    <a:pt x="256750" y="0"/>
                  </a:moveTo>
                  <a:lnTo>
                    <a:pt x="20243" y="0"/>
                  </a:lnTo>
                  <a:lnTo>
                    <a:pt x="13762" y="1439"/>
                  </a:lnTo>
                  <a:lnTo>
                    <a:pt x="7172" y="5197"/>
                  </a:lnTo>
                  <a:lnTo>
                    <a:pt x="2057" y="10429"/>
                  </a:lnTo>
                  <a:lnTo>
                    <a:pt x="0" y="16294"/>
                  </a:lnTo>
                  <a:lnTo>
                    <a:pt x="6002" y="244934"/>
                  </a:lnTo>
                  <a:lnTo>
                    <a:pt x="6002" y="252800"/>
                  </a:lnTo>
                  <a:lnTo>
                    <a:pt x="12378" y="254000"/>
                  </a:lnTo>
                  <a:lnTo>
                    <a:pt x="256750" y="254000"/>
                  </a:lnTo>
                  <a:lnTo>
                    <a:pt x="266700" y="252800"/>
                  </a:lnTo>
                  <a:lnTo>
                    <a:pt x="266700" y="8428"/>
                  </a:lnTo>
                  <a:lnTo>
                    <a:pt x="256750"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77" name="object 83">
              <a:extLst>
                <a:ext uri="{FF2B5EF4-FFF2-40B4-BE49-F238E27FC236}">
                  <a16:creationId xmlns:a16="http://schemas.microsoft.com/office/drawing/2014/main" id="{6E4408B5-4ADC-4A44-AF82-993F801D7B62}"/>
                </a:ext>
              </a:extLst>
            </p:cNvPr>
            <p:cNvPicPr/>
            <p:nvPr/>
          </p:nvPicPr>
          <p:blipFill>
            <a:blip r:embed="rId29" cstate="print"/>
            <a:stretch>
              <a:fillRect/>
            </a:stretch>
          </p:blipFill>
          <p:spPr>
            <a:xfrm>
              <a:off x="5980473" y="4076351"/>
              <a:ext cx="333326" cy="333326"/>
            </a:xfrm>
            <a:prstGeom prst="rect">
              <a:avLst/>
            </a:prstGeom>
          </p:spPr>
        </p:pic>
        <p:sp>
          <p:nvSpPr>
            <p:cNvPr id="78" name="object 84">
              <a:extLst>
                <a:ext uri="{FF2B5EF4-FFF2-40B4-BE49-F238E27FC236}">
                  <a16:creationId xmlns:a16="http://schemas.microsoft.com/office/drawing/2014/main" id="{8E3515F8-58B1-4B93-B706-530D25B08A88}"/>
                </a:ext>
              </a:extLst>
            </p:cNvPr>
            <p:cNvSpPr/>
            <p:nvPr/>
          </p:nvSpPr>
          <p:spPr>
            <a:xfrm>
              <a:off x="6018573" y="4089399"/>
              <a:ext cx="255270" cy="254000"/>
            </a:xfrm>
            <a:custGeom>
              <a:avLst/>
              <a:gdLst/>
              <a:ahLst/>
              <a:cxnLst/>
              <a:rect l="l" t="t" r="r" b="b"/>
              <a:pathLst>
                <a:path w="255270" h="254000">
                  <a:moveTo>
                    <a:pt x="250748" y="0"/>
                  </a:moveTo>
                  <a:lnTo>
                    <a:pt x="6376" y="0"/>
                  </a:lnTo>
                  <a:lnTo>
                    <a:pt x="1226" y="8428"/>
                  </a:lnTo>
                  <a:lnTo>
                    <a:pt x="1226" y="16294"/>
                  </a:lnTo>
                  <a:lnTo>
                    <a:pt x="0" y="244934"/>
                  </a:lnTo>
                  <a:lnTo>
                    <a:pt x="0" y="252800"/>
                  </a:lnTo>
                  <a:lnTo>
                    <a:pt x="6376" y="254000"/>
                  </a:lnTo>
                  <a:lnTo>
                    <a:pt x="250748" y="254000"/>
                  </a:lnTo>
                  <a:lnTo>
                    <a:pt x="255226" y="252800"/>
                  </a:lnTo>
                  <a:lnTo>
                    <a:pt x="255226" y="8428"/>
                  </a:lnTo>
                  <a:lnTo>
                    <a:pt x="250748"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79" name="object 85">
              <a:extLst>
                <a:ext uri="{FF2B5EF4-FFF2-40B4-BE49-F238E27FC236}">
                  <a16:creationId xmlns:a16="http://schemas.microsoft.com/office/drawing/2014/main" id="{1D1C8B92-6AB6-4841-AC1A-4A4D5C86F5FC}"/>
                </a:ext>
              </a:extLst>
            </p:cNvPr>
            <p:cNvPicPr/>
            <p:nvPr/>
          </p:nvPicPr>
          <p:blipFill>
            <a:blip r:embed="rId30" cstate="print"/>
            <a:stretch>
              <a:fillRect/>
            </a:stretch>
          </p:blipFill>
          <p:spPr>
            <a:xfrm>
              <a:off x="5670201" y="4386231"/>
              <a:ext cx="333326" cy="333326"/>
            </a:xfrm>
            <a:prstGeom prst="rect">
              <a:avLst/>
            </a:prstGeom>
          </p:spPr>
        </p:pic>
        <p:sp>
          <p:nvSpPr>
            <p:cNvPr id="80" name="object 86">
              <a:extLst>
                <a:ext uri="{FF2B5EF4-FFF2-40B4-BE49-F238E27FC236}">
                  <a16:creationId xmlns:a16="http://schemas.microsoft.com/office/drawing/2014/main" id="{699DA6CA-2489-4E0A-981C-BFE929F3DE9E}"/>
                </a:ext>
              </a:extLst>
            </p:cNvPr>
            <p:cNvSpPr/>
            <p:nvPr/>
          </p:nvSpPr>
          <p:spPr>
            <a:xfrm>
              <a:off x="5702299" y="4406900"/>
              <a:ext cx="266700" cy="254000"/>
            </a:xfrm>
            <a:custGeom>
              <a:avLst/>
              <a:gdLst/>
              <a:ahLst/>
              <a:cxnLst/>
              <a:rect l="l" t="t" r="r" b="b"/>
              <a:pathLst>
                <a:path w="266700" h="254000">
                  <a:moveTo>
                    <a:pt x="256750" y="0"/>
                  </a:moveTo>
                  <a:lnTo>
                    <a:pt x="12378" y="0"/>
                  </a:lnTo>
                  <a:lnTo>
                    <a:pt x="0" y="808"/>
                  </a:lnTo>
                  <a:lnTo>
                    <a:pt x="0" y="8674"/>
                  </a:lnTo>
                  <a:lnTo>
                    <a:pt x="6002" y="237315"/>
                  </a:lnTo>
                  <a:lnTo>
                    <a:pt x="6002" y="245181"/>
                  </a:lnTo>
                  <a:lnTo>
                    <a:pt x="12378" y="254000"/>
                  </a:lnTo>
                  <a:lnTo>
                    <a:pt x="256750" y="254000"/>
                  </a:lnTo>
                  <a:lnTo>
                    <a:pt x="266700" y="245181"/>
                  </a:lnTo>
                  <a:lnTo>
                    <a:pt x="266700" y="808"/>
                  </a:lnTo>
                  <a:lnTo>
                    <a:pt x="256750" y="0"/>
                  </a:lnTo>
                  <a:close/>
                </a:path>
              </a:pathLst>
            </a:custGeom>
            <a:solidFill>
              <a:srgbClr val="086CB6"/>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81" name="object 87">
              <a:extLst>
                <a:ext uri="{FF2B5EF4-FFF2-40B4-BE49-F238E27FC236}">
                  <a16:creationId xmlns:a16="http://schemas.microsoft.com/office/drawing/2014/main" id="{B94E5EBE-1147-4D7F-80F1-A7FE2FCEB204}"/>
                </a:ext>
              </a:extLst>
            </p:cNvPr>
            <p:cNvPicPr/>
            <p:nvPr/>
          </p:nvPicPr>
          <p:blipFill>
            <a:blip r:embed="rId31" cstate="print"/>
            <a:stretch>
              <a:fillRect/>
            </a:stretch>
          </p:blipFill>
          <p:spPr>
            <a:xfrm>
              <a:off x="5980473" y="4386231"/>
              <a:ext cx="333326" cy="333326"/>
            </a:xfrm>
            <a:prstGeom prst="rect">
              <a:avLst/>
            </a:prstGeom>
          </p:spPr>
        </p:pic>
        <p:sp>
          <p:nvSpPr>
            <p:cNvPr id="82" name="object 88">
              <a:extLst>
                <a:ext uri="{FF2B5EF4-FFF2-40B4-BE49-F238E27FC236}">
                  <a16:creationId xmlns:a16="http://schemas.microsoft.com/office/drawing/2014/main" id="{0EC669C7-7539-4456-8FE4-C66706B64AB2}"/>
                </a:ext>
              </a:extLst>
            </p:cNvPr>
            <p:cNvSpPr/>
            <p:nvPr/>
          </p:nvSpPr>
          <p:spPr>
            <a:xfrm>
              <a:off x="6018568" y="4406899"/>
              <a:ext cx="255270" cy="254000"/>
            </a:xfrm>
            <a:custGeom>
              <a:avLst/>
              <a:gdLst/>
              <a:ahLst/>
              <a:cxnLst/>
              <a:rect l="l" t="t" r="r" b="b"/>
              <a:pathLst>
                <a:path w="255270" h="254000">
                  <a:moveTo>
                    <a:pt x="255231" y="1270"/>
                  </a:moveTo>
                  <a:lnTo>
                    <a:pt x="254266" y="1270"/>
                  </a:lnTo>
                  <a:lnTo>
                    <a:pt x="254266" y="0"/>
                  </a:lnTo>
                  <a:lnTo>
                    <a:pt x="2324" y="0"/>
                  </a:lnTo>
                  <a:lnTo>
                    <a:pt x="2324" y="1270"/>
                  </a:lnTo>
                  <a:lnTo>
                    <a:pt x="1231" y="1270"/>
                  </a:lnTo>
                  <a:lnTo>
                    <a:pt x="1231" y="8890"/>
                  </a:lnTo>
                  <a:lnTo>
                    <a:pt x="609" y="8890"/>
                  </a:lnTo>
                  <a:lnTo>
                    <a:pt x="609" y="237490"/>
                  </a:lnTo>
                  <a:lnTo>
                    <a:pt x="0" y="237490"/>
                  </a:lnTo>
                  <a:lnTo>
                    <a:pt x="0" y="245110"/>
                  </a:lnTo>
                  <a:lnTo>
                    <a:pt x="3162" y="245110"/>
                  </a:lnTo>
                  <a:lnTo>
                    <a:pt x="3162" y="254000"/>
                  </a:lnTo>
                  <a:lnTo>
                    <a:pt x="253009" y="254000"/>
                  </a:lnTo>
                  <a:lnTo>
                    <a:pt x="253009" y="245110"/>
                  </a:lnTo>
                  <a:lnTo>
                    <a:pt x="255231" y="245110"/>
                  </a:lnTo>
                  <a:lnTo>
                    <a:pt x="255231" y="237490"/>
                  </a:lnTo>
                  <a:lnTo>
                    <a:pt x="255231" y="8890"/>
                  </a:lnTo>
                  <a:lnTo>
                    <a:pt x="255231" y="127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83" name="object 89">
              <a:extLst>
                <a:ext uri="{FF2B5EF4-FFF2-40B4-BE49-F238E27FC236}">
                  <a16:creationId xmlns:a16="http://schemas.microsoft.com/office/drawing/2014/main" id="{24C5B249-B9ED-4C77-87B2-945218CB5A98}"/>
                </a:ext>
              </a:extLst>
            </p:cNvPr>
            <p:cNvPicPr/>
            <p:nvPr/>
          </p:nvPicPr>
          <p:blipFill>
            <a:blip r:embed="rId32" cstate="print"/>
            <a:stretch>
              <a:fillRect/>
            </a:stretch>
          </p:blipFill>
          <p:spPr>
            <a:xfrm>
              <a:off x="6290743" y="4076351"/>
              <a:ext cx="333326" cy="333326"/>
            </a:xfrm>
            <a:prstGeom prst="rect">
              <a:avLst/>
            </a:prstGeom>
          </p:spPr>
        </p:pic>
        <p:sp>
          <p:nvSpPr>
            <p:cNvPr id="84" name="object 90">
              <a:extLst>
                <a:ext uri="{FF2B5EF4-FFF2-40B4-BE49-F238E27FC236}">
                  <a16:creationId xmlns:a16="http://schemas.microsoft.com/office/drawing/2014/main" id="{E14B1425-6EA6-4443-9F60-237EEB264EDC}"/>
                </a:ext>
              </a:extLst>
            </p:cNvPr>
            <p:cNvSpPr/>
            <p:nvPr/>
          </p:nvSpPr>
          <p:spPr>
            <a:xfrm>
              <a:off x="6324599" y="4089399"/>
              <a:ext cx="266700" cy="254000"/>
            </a:xfrm>
            <a:custGeom>
              <a:avLst/>
              <a:gdLst/>
              <a:ahLst/>
              <a:cxnLst/>
              <a:rect l="l" t="t" r="r" b="b"/>
              <a:pathLst>
                <a:path w="266700" h="254000">
                  <a:moveTo>
                    <a:pt x="247126" y="0"/>
                  </a:moveTo>
                  <a:lnTo>
                    <a:pt x="10619" y="0"/>
                  </a:lnTo>
                  <a:lnTo>
                    <a:pt x="0" y="8428"/>
                  </a:lnTo>
                  <a:lnTo>
                    <a:pt x="0" y="16294"/>
                  </a:lnTo>
                  <a:lnTo>
                    <a:pt x="4243" y="244934"/>
                  </a:lnTo>
                  <a:lnTo>
                    <a:pt x="4243" y="252800"/>
                  </a:lnTo>
                  <a:lnTo>
                    <a:pt x="10619" y="254000"/>
                  </a:lnTo>
                  <a:lnTo>
                    <a:pt x="254993" y="254000"/>
                  </a:lnTo>
                  <a:lnTo>
                    <a:pt x="266700" y="252800"/>
                  </a:lnTo>
                  <a:lnTo>
                    <a:pt x="266700" y="16294"/>
                  </a:lnTo>
                  <a:lnTo>
                    <a:pt x="264747" y="10429"/>
                  </a:lnTo>
                  <a:lnTo>
                    <a:pt x="259863" y="5197"/>
                  </a:lnTo>
                  <a:lnTo>
                    <a:pt x="253503" y="1439"/>
                  </a:lnTo>
                  <a:lnTo>
                    <a:pt x="247126"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85" name="object 91">
              <a:extLst>
                <a:ext uri="{FF2B5EF4-FFF2-40B4-BE49-F238E27FC236}">
                  <a16:creationId xmlns:a16="http://schemas.microsoft.com/office/drawing/2014/main" id="{F3E658B3-2A03-48E1-8736-CF729E1D04F5}"/>
                </a:ext>
              </a:extLst>
            </p:cNvPr>
            <p:cNvPicPr/>
            <p:nvPr/>
          </p:nvPicPr>
          <p:blipFill>
            <a:blip r:embed="rId33" cstate="print"/>
            <a:stretch>
              <a:fillRect/>
            </a:stretch>
          </p:blipFill>
          <p:spPr>
            <a:xfrm>
              <a:off x="6290743" y="4386231"/>
              <a:ext cx="333326" cy="333326"/>
            </a:xfrm>
            <a:prstGeom prst="rect">
              <a:avLst/>
            </a:prstGeom>
          </p:spPr>
        </p:pic>
        <p:sp>
          <p:nvSpPr>
            <p:cNvPr id="86" name="object 92">
              <a:extLst>
                <a:ext uri="{FF2B5EF4-FFF2-40B4-BE49-F238E27FC236}">
                  <a16:creationId xmlns:a16="http://schemas.microsoft.com/office/drawing/2014/main" id="{8DDD3BF1-98F1-407F-8FDD-8FF5AC9721F3}"/>
                </a:ext>
              </a:extLst>
            </p:cNvPr>
            <p:cNvSpPr/>
            <p:nvPr/>
          </p:nvSpPr>
          <p:spPr>
            <a:xfrm>
              <a:off x="6324599" y="4406900"/>
              <a:ext cx="266700" cy="254000"/>
            </a:xfrm>
            <a:custGeom>
              <a:avLst/>
              <a:gdLst/>
              <a:ahLst/>
              <a:cxnLst/>
              <a:rect l="l" t="t" r="r" b="b"/>
              <a:pathLst>
                <a:path w="266700" h="254000">
                  <a:moveTo>
                    <a:pt x="254993" y="0"/>
                  </a:moveTo>
                  <a:lnTo>
                    <a:pt x="10619" y="0"/>
                  </a:lnTo>
                  <a:lnTo>
                    <a:pt x="0" y="808"/>
                  </a:lnTo>
                  <a:lnTo>
                    <a:pt x="0" y="8674"/>
                  </a:lnTo>
                  <a:lnTo>
                    <a:pt x="4243" y="237315"/>
                  </a:lnTo>
                  <a:lnTo>
                    <a:pt x="4243" y="245181"/>
                  </a:lnTo>
                  <a:lnTo>
                    <a:pt x="10619" y="254000"/>
                  </a:lnTo>
                  <a:lnTo>
                    <a:pt x="247126" y="254000"/>
                  </a:lnTo>
                  <a:lnTo>
                    <a:pt x="253503" y="252499"/>
                  </a:lnTo>
                  <a:lnTo>
                    <a:pt x="259863" y="248607"/>
                  </a:lnTo>
                  <a:lnTo>
                    <a:pt x="264747" y="243240"/>
                  </a:lnTo>
                  <a:lnTo>
                    <a:pt x="266700" y="237315"/>
                  </a:lnTo>
                  <a:lnTo>
                    <a:pt x="266700" y="808"/>
                  </a:lnTo>
                  <a:lnTo>
                    <a:pt x="254993"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87" name="object 93">
              <a:extLst>
                <a:ext uri="{FF2B5EF4-FFF2-40B4-BE49-F238E27FC236}">
                  <a16:creationId xmlns:a16="http://schemas.microsoft.com/office/drawing/2014/main" id="{54A4D0C5-7444-45FD-B17B-790CE765B7A1}"/>
                </a:ext>
              </a:extLst>
            </p:cNvPr>
            <p:cNvPicPr/>
            <p:nvPr/>
          </p:nvPicPr>
          <p:blipFill>
            <a:blip r:embed="rId34" cstate="print"/>
            <a:stretch>
              <a:fillRect/>
            </a:stretch>
          </p:blipFill>
          <p:spPr>
            <a:xfrm>
              <a:off x="6601014" y="4076351"/>
              <a:ext cx="333326" cy="333326"/>
            </a:xfrm>
            <a:prstGeom prst="rect">
              <a:avLst/>
            </a:prstGeom>
          </p:spPr>
        </p:pic>
        <p:sp>
          <p:nvSpPr>
            <p:cNvPr id="88" name="object 94">
              <a:extLst>
                <a:ext uri="{FF2B5EF4-FFF2-40B4-BE49-F238E27FC236}">
                  <a16:creationId xmlns:a16="http://schemas.microsoft.com/office/drawing/2014/main" id="{4D883856-66E8-4372-A422-85790E42F271}"/>
                </a:ext>
              </a:extLst>
            </p:cNvPr>
            <p:cNvSpPr/>
            <p:nvPr/>
          </p:nvSpPr>
          <p:spPr>
            <a:xfrm>
              <a:off x="6639114" y="4089399"/>
              <a:ext cx="257175" cy="254000"/>
            </a:xfrm>
            <a:custGeom>
              <a:avLst/>
              <a:gdLst/>
              <a:ahLst/>
              <a:cxnLst/>
              <a:rect l="l" t="t" r="r" b="b"/>
              <a:pathLst>
                <a:path w="257175" h="254000">
                  <a:moveTo>
                    <a:pt x="250748" y="0"/>
                  </a:moveTo>
                  <a:lnTo>
                    <a:pt x="6376" y="0"/>
                  </a:lnTo>
                  <a:lnTo>
                    <a:pt x="2985" y="8428"/>
                  </a:lnTo>
                  <a:lnTo>
                    <a:pt x="2985" y="16294"/>
                  </a:lnTo>
                  <a:lnTo>
                    <a:pt x="0" y="244934"/>
                  </a:lnTo>
                  <a:lnTo>
                    <a:pt x="0" y="252800"/>
                  </a:lnTo>
                  <a:lnTo>
                    <a:pt x="6376" y="254000"/>
                  </a:lnTo>
                  <a:lnTo>
                    <a:pt x="250748" y="254000"/>
                  </a:lnTo>
                  <a:lnTo>
                    <a:pt x="256985" y="252800"/>
                  </a:lnTo>
                  <a:lnTo>
                    <a:pt x="256985" y="8428"/>
                  </a:lnTo>
                  <a:lnTo>
                    <a:pt x="250748"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89" name="object 95">
              <a:extLst>
                <a:ext uri="{FF2B5EF4-FFF2-40B4-BE49-F238E27FC236}">
                  <a16:creationId xmlns:a16="http://schemas.microsoft.com/office/drawing/2014/main" id="{3BE989B3-039E-47A0-B333-777495851F7B}"/>
                </a:ext>
              </a:extLst>
            </p:cNvPr>
            <p:cNvPicPr/>
            <p:nvPr/>
          </p:nvPicPr>
          <p:blipFill>
            <a:blip r:embed="rId35" cstate="print"/>
            <a:stretch>
              <a:fillRect/>
            </a:stretch>
          </p:blipFill>
          <p:spPr>
            <a:xfrm>
              <a:off x="6601014" y="4386231"/>
              <a:ext cx="333326" cy="333326"/>
            </a:xfrm>
            <a:prstGeom prst="rect">
              <a:avLst/>
            </a:prstGeom>
          </p:spPr>
        </p:pic>
        <p:sp>
          <p:nvSpPr>
            <p:cNvPr id="90" name="object 96">
              <a:extLst>
                <a:ext uri="{FF2B5EF4-FFF2-40B4-BE49-F238E27FC236}">
                  <a16:creationId xmlns:a16="http://schemas.microsoft.com/office/drawing/2014/main" id="{79A35AB1-FF19-4C40-8910-301B8C7F6ADC}"/>
                </a:ext>
              </a:extLst>
            </p:cNvPr>
            <p:cNvSpPr/>
            <p:nvPr/>
          </p:nvSpPr>
          <p:spPr>
            <a:xfrm>
              <a:off x="6639114" y="4406900"/>
              <a:ext cx="257175" cy="254000"/>
            </a:xfrm>
            <a:custGeom>
              <a:avLst/>
              <a:gdLst/>
              <a:ahLst/>
              <a:cxnLst/>
              <a:rect l="l" t="t" r="r" b="b"/>
              <a:pathLst>
                <a:path w="257175" h="254000">
                  <a:moveTo>
                    <a:pt x="250748" y="0"/>
                  </a:moveTo>
                  <a:lnTo>
                    <a:pt x="6376" y="0"/>
                  </a:lnTo>
                  <a:lnTo>
                    <a:pt x="2985" y="808"/>
                  </a:lnTo>
                  <a:lnTo>
                    <a:pt x="2985" y="8674"/>
                  </a:lnTo>
                  <a:lnTo>
                    <a:pt x="0" y="237315"/>
                  </a:lnTo>
                  <a:lnTo>
                    <a:pt x="0" y="245181"/>
                  </a:lnTo>
                  <a:lnTo>
                    <a:pt x="6376" y="254000"/>
                  </a:lnTo>
                  <a:lnTo>
                    <a:pt x="250748" y="254000"/>
                  </a:lnTo>
                  <a:lnTo>
                    <a:pt x="256985" y="245181"/>
                  </a:lnTo>
                  <a:lnTo>
                    <a:pt x="256985" y="808"/>
                  </a:lnTo>
                  <a:lnTo>
                    <a:pt x="250748"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91" name="object 97">
              <a:extLst>
                <a:ext uri="{FF2B5EF4-FFF2-40B4-BE49-F238E27FC236}">
                  <a16:creationId xmlns:a16="http://schemas.microsoft.com/office/drawing/2014/main" id="{A26A31E8-1B98-4586-8F0C-7D127E2B29DC}"/>
                </a:ext>
              </a:extLst>
            </p:cNvPr>
            <p:cNvPicPr/>
            <p:nvPr/>
          </p:nvPicPr>
          <p:blipFill>
            <a:blip r:embed="rId36" cstate="print"/>
            <a:stretch>
              <a:fillRect/>
            </a:stretch>
          </p:blipFill>
          <p:spPr>
            <a:xfrm>
              <a:off x="6911284" y="4076351"/>
              <a:ext cx="333326" cy="333326"/>
            </a:xfrm>
            <a:prstGeom prst="rect">
              <a:avLst/>
            </a:prstGeom>
          </p:spPr>
        </p:pic>
        <p:pic>
          <p:nvPicPr>
            <p:cNvPr id="92" name="object 98">
              <a:extLst>
                <a:ext uri="{FF2B5EF4-FFF2-40B4-BE49-F238E27FC236}">
                  <a16:creationId xmlns:a16="http://schemas.microsoft.com/office/drawing/2014/main" id="{31CAB18B-9A20-4F76-858A-120D221D8A80}"/>
                </a:ext>
              </a:extLst>
            </p:cNvPr>
            <p:cNvPicPr/>
            <p:nvPr/>
          </p:nvPicPr>
          <p:blipFill>
            <a:blip r:embed="rId37" cstate="print"/>
            <a:stretch>
              <a:fillRect/>
            </a:stretch>
          </p:blipFill>
          <p:spPr>
            <a:xfrm>
              <a:off x="6946899" y="4089399"/>
              <a:ext cx="254000" cy="254000"/>
            </a:xfrm>
            <a:prstGeom prst="rect">
              <a:avLst/>
            </a:prstGeom>
          </p:spPr>
        </p:pic>
        <p:pic>
          <p:nvPicPr>
            <p:cNvPr id="93" name="object 99">
              <a:extLst>
                <a:ext uri="{FF2B5EF4-FFF2-40B4-BE49-F238E27FC236}">
                  <a16:creationId xmlns:a16="http://schemas.microsoft.com/office/drawing/2014/main" id="{AAC5F6DA-010C-46D7-ABEF-43EB5F8EC93D}"/>
                </a:ext>
              </a:extLst>
            </p:cNvPr>
            <p:cNvPicPr/>
            <p:nvPr/>
          </p:nvPicPr>
          <p:blipFill>
            <a:blip r:embed="rId38" cstate="print"/>
            <a:stretch>
              <a:fillRect/>
            </a:stretch>
          </p:blipFill>
          <p:spPr>
            <a:xfrm>
              <a:off x="6911284" y="4386231"/>
              <a:ext cx="333326" cy="333326"/>
            </a:xfrm>
            <a:prstGeom prst="rect">
              <a:avLst/>
            </a:prstGeom>
          </p:spPr>
        </p:pic>
        <p:pic>
          <p:nvPicPr>
            <p:cNvPr id="94" name="object 100">
              <a:extLst>
                <a:ext uri="{FF2B5EF4-FFF2-40B4-BE49-F238E27FC236}">
                  <a16:creationId xmlns:a16="http://schemas.microsoft.com/office/drawing/2014/main" id="{7C4EAC93-C808-47FB-B4B9-CF8A349C08FD}"/>
                </a:ext>
              </a:extLst>
            </p:cNvPr>
            <p:cNvPicPr/>
            <p:nvPr/>
          </p:nvPicPr>
          <p:blipFill>
            <a:blip r:embed="rId39" cstate="print"/>
            <a:stretch>
              <a:fillRect/>
            </a:stretch>
          </p:blipFill>
          <p:spPr>
            <a:xfrm>
              <a:off x="6946899" y="4406900"/>
              <a:ext cx="254000" cy="254000"/>
            </a:xfrm>
            <a:prstGeom prst="rect">
              <a:avLst/>
            </a:prstGeom>
          </p:spPr>
        </p:pic>
        <p:pic>
          <p:nvPicPr>
            <p:cNvPr id="95" name="object 101">
              <a:extLst>
                <a:ext uri="{FF2B5EF4-FFF2-40B4-BE49-F238E27FC236}">
                  <a16:creationId xmlns:a16="http://schemas.microsoft.com/office/drawing/2014/main" id="{D9A82518-5508-4667-801F-5C89F3AC3D48}"/>
                </a:ext>
              </a:extLst>
            </p:cNvPr>
            <p:cNvPicPr/>
            <p:nvPr/>
          </p:nvPicPr>
          <p:blipFill>
            <a:blip r:embed="rId40" cstate="print"/>
            <a:stretch>
              <a:fillRect/>
            </a:stretch>
          </p:blipFill>
          <p:spPr>
            <a:xfrm>
              <a:off x="7221555" y="4076351"/>
              <a:ext cx="333326" cy="333326"/>
            </a:xfrm>
            <a:prstGeom prst="rect">
              <a:avLst/>
            </a:prstGeom>
          </p:spPr>
        </p:pic>
        <p:sp>
          <p:nvSpPr>
            <p:cNvPr id="96" name="object 102">
              <a:extLst>
                <a:ext uri="{FF2B5EF4-FFF2-40B4-BE49-F238E27FC236}">
                  <a16:creationId xmlns:a16="http://schemas.microsoft.com/office/drawing/2014/main" id="{56E3DB43-85E3-471C-A2B1-AB47D393707D}"/>
                </a:ext>
              </a:extLst>
            </p:cNvPr>
            <p:cNvSpPr/>
            <p:nvPr/>
          </p:nvSpPr>
          <p:spPr>
            <a:xfrm>
              <a:off x="7259655" y="4089399"/>
              <a:ext cx="259079" cy="254000"/>
            </a:xfrm>
            <a:custGeom>
              <a:avLst/>
              <a:gdLst/>
              <a:ahLst/>
              <a:cxnLst/>
              <a:rect l="l" t="t" r="r" b="b"/>
              <a:pathLst>
                <a:path w="259079" h="254000">
                  <a:moveTo>
                    <a:pt x="250750" y="0"/>
                  </a:moveTo>
                  <a:lnTo>
                    <a:pt x="6376" y="0"/>
                  </a:lnTo>
                  <a:lnTo>
                    <a:pt x="4744" y="8428"/>
                  </a:lnTo>
                  <a:lnTo>
                    <a:pt x="4744" y="16294"/>
                  </a:lnTo>
                  <a:lnTo>
                    <a:pt x="0" y="244934"/>
                  </a:lnTo>
                  <a:lnTo>
                    <a:pt x="0" y="252800"/>
                  </a:lnTo>
                  <a:lnTo>
                    <a:pt x="6376" y="254000"/>
                  </a:lnTo>
                  <a:lnTo>
                    <a:pt x="250750" y="254000"/>
                  </a:lnTo>
                  <a:lnTo>
                    <a:pt x="258744" y="252800"/>
                  </a:lnTo>
                  <a:lnTo>
                    <a:pt x="258744" y="8428"/>
                  </a:lnTo>
                  <a:lnTo>
                    <a:pt x="250750"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97" name="object 103">
              <a:extLst>
                <a:ext uri="{FF2B5EF4-FFF2-40B4-BE49-F238E27FC236}">
                  <a16:creationId xmlns:a16="http://schemas.microsoft.com/office/drawing/2014/main" id="{200E7BDD-F2DA-4F2B-BD8C-D1622125D859}"/>
                </a:ext>
              </a:extLst>
            </p:cNvPr>
            <p:cNvPicPr/>
            <p:nvPr/>
          </p:nvPicPr>
          <p:blipFill>
            <a:blip r:embed="rId41" cstate="print"/>
            <a:stretch>
              <a:fillRect/>
            </a:stretch>
          </p:blipFill>
          <p:spPr>
            <a:xfrm>
              <a:off x="7221555" y="4386231"/>
              <a:ext cx="333326" cy="333326"/>
            </a:xfrm>
            <a:prstGeom prst="rect">
              <a:avLst/>
            </a:prstGeom>
          </p:spPr>
        </p:pic>
        <p:sp>
          <p:nvSpPr>
            <p:cNvPr id="98" name="object 104">
              <a:extLst>
                <a:ext uri="{FF2B5EF4-FFF2-40B4-BE49-F238E27FC236}">
                  <a16:creationId xmlns:a16="http://schemas.microsoft.com/office/drawing/2014/main" id="{D7FB607B-9EFE-4F57-BC64-58B14387F192}"/>
                </a:ext>
              </a:extLst>
            </p:cNvPr>
            <p:cNvSpPr/>
            <p:nvPr/>
          </p:nvSpPr>
          <p:spPr>
            <a:xfrm>
              <a:off x="7259655" y="4406900"/>
              <a:ext cx="259079" cy="254000"/>
            </a:xfrm>
            <a:custGeom>
              <a:avLst/>
              <a:gdLst/>
              <a:ahLst/>
              <a:cxnLst/>
              <a:rect l="l" t="t" r="r" b="b"/>
              <a:pathLst>
                <a:path w="259079" h="254000">
                  <a:moveTo>
                    <a:pt x="250750" y="0"/>
                  </a:moveTo>
                  <a:lnTo>
                    <a:pt x="6376" y="0"/>
                  </a:lnTo>
                  <a:lnTo>
                    <a:pt x="4744" y="808"/>
                  </a:lnTo>
                  <a:lnTo>
                    <a:pt x="4744" y="8674"/>
                  </a:lnTo>
                  <a:lnTo>
                    <a:pt x="0" y="237315"/>
                  </a:lnTo>
                  <a:lnTo>
                    <a:pt x="0" y="245181"/>
                  </a:lnTo>
                  <a:lnTo>
                    <a:pt x="6376" y="254000"/>
                  </a:lnTo>
                  <a:lnTo>
                    <a:pt x="250750" y="254000"/>
                  </a:lnTo>
                  <a:lnTo>
                    <a:pt x="258744" y="245181"/>
                  </a:lnTo>
                  <a:lnTo>
                    <a:pt x="258744" y="808"/>
                  </a:lnTo>
                  <a:lnTo>
                    <a:pt x="250750"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99" name="object 105">
              <a:extLst>
                <a:ext uri="{FF2B5EF4-FFF2-40B4-BE49-F238E27FC236}">
                  <a16:creationId xmlns:a16="http://schemas.microsoft.com/office/drawing/2014/main" id="{95F6F7C5-6773-4975-B74B-95D3171696FB}"/>
                </a:ext>
              </a:extLst>
            </p:cNvPr>
            <p:cNvPicPr/>
            <p:nvPr/>
          </p:nvPicPr>
          <p:blipFill>
            <a:blip r:embed="rId42" cstate="print"/>
            <a:stretch>
              <a:fillRect/>
            </a:stretch>
          </p:blipFill>
          <p:spPr>
            <a:xfrm>
              <a:off x="7531826" y="4076351"/>
              <a:ext cx="333326" cy="333326"/>
            </a:xfrm>
            <a:prstGeom prst="rect">
              <a:avLst/>
            </a:prstGeom>
          </p:spPr>
        </p:pic>
        <p:pic>
          <p:nvPicPr>
            <p:cNvPr id="100" name="object 106">
              <a:extLst>
                <a:ext uri="{FF2B5EF4-FFF2-40B4-BE49-F238E27FC236}">
                  <a16:creationId xmlns:a16="http://schemas.microsoft.com/office/drawing/2014/main" id="{1A91D370-B614-4673-B4B5-CAC0E7EAE0DF}"/>
                </a:ext>
              </a:extLst>
            </p:cNvPr>
            <p:cNvPicPr/>
            <p:nvPr/>
          </p:nvPicPr>
          <p:blipFill>
            <a:blip r:embed="rId43" cstate="print"/>
            <a:stretch>
              <a:fillRect/>
            </a:stretch>
          </p:blipFill>
          <p:spPr>
            <a:xfrm>
              <a:off x="7569200" y="4089399"/>
              <a:ext cx="254000" cy="254000"/>
            </a:xfrm>
            <a:prstGeom prst="rect">
              <a:avLst/>
            </a:prstGeom>
          </p:spPr>
        </p:pic>
        <p:pic>
          <p:nvPicPr>
            <p:cNvPr id="101" name="object 107">
              <a:extLst>
                <a:ext uri="{FF2B5EF4-FFF2-40B4-BE49-F238E27FC236}">
                  <a16:creationId xmlns:a16="http://schemas.microsoft.com/office/drawing/2014/main" id="{2DB1ECC9-FAE3-4005-949F-F7900A2DDBE3}"/>
                </a:ext>
              </a:extLst>
            </p:cNvPr>
            <p:cNvPicPr/>
            <p:nvPr/>
          </p:nvPicPr>
          <p:blipFill>
            <a:blip r:embed="rId44" cstate="print"/>
            <a:stretch>
              <a:fillRect/>
            </a:stretch>
          </p:blipFill>
          <p:spPr>
            <a:xfrm>
              <a:off x="7531826" y="4386231"/>
              <a:ext cx="333326" cy="333326"/>
            </a:xfrm>
            <a:prstGeom prst="rect">
              <a:avLst/>
            </a:prstGeom>
          </p:spPr>
        </p:pic>
        <p:sp>
          <p:nvSpPr>
            <p:cNvPr id="102" name="object 108">
              <a:extLst>
                <a:ext uri="{FF2B5EF4-FFF2-40B4-BE49-F238E27FC236}">
                  <a16:creationId xmlns:a16="http://schemas.microsoft.com/office/drawing/2014/main" id="{0CF6A4FC-0F08-4315-AA1B-8A4A4AA3D3B6}"/>
                </a:ext>
              </a:extLst>
            </p:cNvPr>
            <p:cNvSpPr/>
            <p:nvPr/>
          </p:nvSpPr>
          <p:spPr>
            <a:xfrm>
              <a:off x="7569200" y="4406899"/>
              <a:ext cx="254000" cy="254000"/>
            </a:xfrm>
            <a:custGeom>
              <a:avLst/>
              <a:gdLst/>
              <a:ahLst/>
              <a:cxnLst/>
              <a:rect l="l" t="t" r="r" b="b"/>
              <a:pathLst>
                <a:path w="254000" h="254000">
                  <a:moveTo>
                    <a:pt x="254000" y="1270"/>
                  </a:moveTo>
                  <a:lnTo>
                    <a:pt x="253453" y="1270"/>
                  </a:lnTo>
                  <a:lnTo>
                    <a:pt x="253453" y="0"/>
                  </a:lnTo>
                  <a:lnTo>
                    <a:pt x="1511" y="0"/>
                  </a:lnTo>
                  <a:lnTo>
                    <a:pt x="1511" y="1270"/>
                  </a:lnTo>
                  <a:lnTo>
                    <a:pt x="0" y="1270"/>
                  </a:lnTo>
                  <a:lnTo>
                    <a:pt x="0" y="8890"/>
                  </a:lnTo>
                  <a:lnTo>
                    <a:pt x="355" y="8890"/>
                  </a:lnTo>
                  <a:lnTo>
                    <a:pt x="355" y="237490"/>
                  </a:lnTo>
                  <a:lnTo>
                    <a:pt x="723" y="237490"/>
                  </a:lnTo>
                  <a:lnTo>
                    <a:pt x="723" y="245110"/>
                  </a:lnTo>
                  <a:lnTo>
                    <a:pt x="3886" y="245110"/>
                  </a:lnTo>
                  <a:lnTo>
                    <a:pt x="3886" y="254000"/>
                  </a:lnTo>
                  <a:lnTo>
                    <a:pt x="252742" y="254000"/>
                  </a:lnTo>
                  <a:lnTo>
                    <a:pt x="252742" y="245110"/>
                  </a:lnTo>
                  <a:lnTo>
                    <a:pt x="254000" y="245110"/>
                  </a:lnTo>
                  <a:lnTo>
                    <a:pt x="254000" y="237490"/>
                  </a:lnTo>
                  <a:lnTo>
                    <a:pt x="254000" y="8890"/>
                  </a:lnTo>
                  <a:lnTo>
                    <a:pt x="254000" y="127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103" name="object 109">
              <a:extLst>
                <a:ext uri="{FF2B5EF4-FFF2-40B4-BE49-F238E27FC236}">
                  <a16:creationId xmlns:a16="http://schemas.microsoft.com/office/drawing/2014/main" id="{5D52B206-99FA-4C7C-AA54-76E2BC2341CA}"/>
                </a:ext>
              </a:extLst>
            </p:cNvPr>
            <p:cNvPicPr/>
            <p:nvPr/>
          </p:nvPicPr>
          <p:blipFill>
            <a:blip r:embed="rId45" cstate="print"/>
            <a:stretch>
              <a:fillRect/>
            </a:stretch>
          </p:blipFill>
          <p:spPr>
            <a:xfrm>
              <a:off x="5670201" y="3766471"/>
              <a:ext cx="333326" cy="333326"/>
            </a:xfrm>
            <a:prstGeom prst="rect">
              <a:avLst/>
            </a:prstGeom>
          </p:spPr>
        </p:pic>
        <p:sp>
          <p:nvSpPr>
            <p:cNvPr id="104" name="object 110">
              <a:extLst>
                <a:ext uri="{FF2B5EF4-FFF2-40B4-BE49-F238E27FC236}">
                  <a16:creationId xmlns:a16="http://schemas.microsoft.com/office/drawing/2014/main" id="{DD505498-4689-463E-A651-A3E5091845A4}"/>
                </a:ext>
              </a:extLst>
            </p:cNvPr>
            <p:cNvSpPr/>
            <p:nvPr/>
          </p:nvSpPr>
          <p:spPr>
            <a:xfrm>
              <a:off x="5702299" y="3784599"/>
              <a:ext cx="266700" cy="254000"/>
            </a:xfrm>
            <a:custGeom>
              <a:avLst/>
              <a:gdLst/>
              <a:ahLst/>
              <a:cxnLst/>
              <a:rect l="l" t="t" r="r" b="b"/>
              <a:pathLst>
                <a:path w="266700" h="254000">
                  <a:moveTo>
                    <a:pt x="256750" y="0"/>
                  </a:moveTo>
                  <a:lnTo>
                    <a:pt x="12378" y="0"/>
                  </a:lnTo>
                  <a:lnTo>
                    <a:pt x="0" y="3347"/>
                  </a:lnTo>
                  <a:lnTo>
                    <a:pt x="0" y="11214"/>
                  </a:lnTo>
                  <a:lnTo>
                    <a:pt x="6002" y="239854"/>
                  </a:lnTo>
                  <a:lnTo>
                    <a:pt x="6002" y="247720"/>
                  </a:lnTo>
                  <a:lnTo>
                    <a:pt x="12378" y="254000"/>
                  </a:lnTo>
                  <a:lnTo>
                    <a:pt x="256750" y="254000"/>
                  </a:lnTo>
                  <a:lnTo>
                    <a:pt x="266700" y="247720"/>
                  </a:lnTo>
                  <a:lnTo>
                    <a:pt x="266700" y="3347"/>
                  </a:lnTo>
                  <a:lnTo>
                    <a:pt x="256750"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105" name="object 111">
              <a:extLst>
                <a:ext uri="{FF2B5EF4-FFF2-40B4-BE49-F238E27FC236}">
                  <a16:creationId xmlns:a16="http://schemas.microsoft.com/office/drawing/2014/main" id="{52161511-93E6-420F-A283-AE957D977601}"/>
                </a:ext>
              </a:extLst>
            </p:cNvPr>
            <p:cNvPicPr/>
            <p:nvPr/>
          </p:nvPicPr>
          <p:blipFill>
            <a:blip r:embed="rId46" cstate="print"/>
            <a:stretch>
              <a:fillRect/>
            </a:stretch>
          </p:blipFill>
          <p:spPr>
            <a:xfrm>
              <a:off x="5980473" y="3766471"/>
              <a:ext cx="333326" cy="333326"/>
            </a:xfrm>
            <a:prstGeom prst="rect">
              <a:avLst/>
            </a:prstGeom>
          </p:spPr>
        </p:pic>
        <p:sp>
          <p:nvSpPr>
            <p:cNvPr id="106" name="object 112">
              <a:extLst>
                <a:ext uri="{FF2B5EF4-FFF2-40B4-BE49-F238E27FC236}">
                  <a16:creationId xmlns:a16="http://schemas.microsoft.com/office/drawing/2014/main" id="{5FAA0F02-E759-466F-A685-4FC55929A336}"/>
                </a:ext>
              </a:extLst>
            </p:cNvPr>
            <p:cNvSpPr/>
            <p:nvPr/>
          </p:nvSpPr>
          <p:spPr>
            <a:xfrm>
              <a:off x="6018573" y="3784599"/>
              <a:ext cx="255270" cy="254000"/>
            </a:xfrm>
            <a:custGeom>
              <a:avLst/>
              <a:gdLst/>
              <a:ahLst/>
              <a:cxnLst/>
              <a:rect l="l" t="t" r="r" b="b"/>
              <a:pathLst>
                <a:path w="255270" h="254000">
                  <a:moveTo>
                    <a:pt x="250748" y="0"/>
                  </a:moveTo>
                  <a:lnTo>
                    <a:pt x="6376" y="0"/>
                  </a:lnTo>
                  <a:lnTo>
                    <a:pt x="1226" y="3347"/>
                  </a:lnTo>
                  <a:lnTo>
                    <a:pt x="1226" y="11214"/>
                  </a:lnTo>
                  <a:lnTo>
                    <a:pt x="0" y="239854"/>
                  </a:lnTo>
                  <a:lnTo>
                    <a:pt x="0" y="247720"/>
                  </a:lnTo>
                  <a:lnTo>
                    <a:pt x="6376" y="254000"/>
                  </a:lnTo>
                  <a:lnTo>
                    <a:pt x="250748" y="254000"/>
                  </a:lnTo>
                  <a:lnTo>
                    <a:pt x="255226" y="247720"/>
                  </a:lnTo>
                  <a:lnTo>
                    <a:pt x="255226" y="3347"/>
                  </a:lnTo>
                  <a:lnTo>
                    <a:pt x="250748"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107" name="object 113">
              <a:extLst>
                <a:ext uri="{FF2B5EF4-FFF2-40B4-BE49-F238E27FC236}">
                  <a16:creationId xmlns:a16="http://schemas.microsoft.com/office/drawing/2014/main" id="{D87977B2-C8C7-4719-ACBC-50207F004490}"/>
                </a:ext>
              </a:extLst>
            </p:cNvPr>
            <p:cNvPicPr/>
            <p:nvPr/>
          </p:nvPicPr>
          <p:blipFill>
            <a:blip r:embed="rId47" cstate="print"/>
            <a:stretch>
              <a:fillRect/>
            </a:stretch>
          </p:blipFill>
          <p:spPr>
            <a:xfrm>
              <a:off x="6290743" y="3766471"/>
              <a:ext cx="333326" cy="333326"/>
            </a:xfrm>
            <a:prstGeom prst="rect">
              <a:avLst/>
            </a:prstGeom>
          </p:spPr>
        </p:pic>
        <p:sp>
          <p:nvSpPr>
            <p:cNvPr id="108" name="object 114">
              <a:extLst>
                <a:ext uri="{FF2B5EF4-FFF2-40B4-BE49-F238E27FC236}">
                  <a16:creationId xmlns:a16="http://schemas.microsoft.com/office/drawing/2014/main" id="{66380B90-5E26-4083-845C-4AE12C3DFD5E}"/>
                </a:ext>
              </a:extLst>
            </p:cNvPr>
            <p:cNvSpPr/>
            <p:nvPr/>
          </p:nvSpPr>
          <p:spPr>
            <a:xfrm>
              <a:off x="6324599" y="3784599"/>
              <a:ext cx="266700" cy="254000"/>
            </a:xfrm>
            <a:custGeom>
              <a:avLst/>
              <a:gdLst/>
              <a:ahLst/>
              <a:cxnLst/>
              <a:rect l="l" t="t" r="r" b="b"/>
              <a:pathLst>
                <a:path w="266700" h="254000">
                  <a:moveTo>
                    <a:pt x="254993" y="0"/>
                  </a:moveTo>
                  <a:lnTo>
                    <a:pt x="10619" y="0"/>
                  </a:lnTo>
                  <a:lnTo>
                    <a:pt x="0" y="3347"/>
                  </a:lnTo>
                  <a:lnTo>
                    <a:pt x="0" y="11214"/>
                  </a:lnTo>
                  <a:lnTo>
                    <a:pt x="4243" y="239854"/>
                  </a:lnTo>
                  <a:lnTo>
                    <a:pt x="4243" y="247720"/>
                  </a:lnTo>
                  <a:lnTo>
                    <a:pt x="10619" y="254000"/>
                  </a:lnTo>
                  <a:lnTo>
                    <a:pt x="254993" y="254000"/>
                  </a:lnTo>
                  <a:lnTo>
                    <a:pt x="266700" y="247720"/>
                  </a:lnTo>
                  <a:lnTo>
                    <a:pt x="266700" y="3347"/>
                  </a:lnTo>
                  <a:lnTo>
                    <a:pt x="254993"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109" name="object 115">
              <a:extLst>
                <a:ext uri="{FF2B5EF4-FFF2-40B4-BE49-F238E27FC236}">
                  <a16:creationId xmlns:a16="http://schemas.microsoft.com/office/drawing/2014/main" id="{5BA86533-1F71-4E69-A60A-77D293D3CE07}"/>
                </a:ext>
              </a:extLst>
            </p:cNvPr>
            <p:cNvPicPr/>
            <p:nvPr/>
          </p:nvPicPr>
          <p:blipFill>
            <a:blip r:embed="rId48" cstate="print"/>
            <a:stretch>
              <a:fillRect/>
            </a:stretch>
          </p:blipFill>
          <p:spPr>
            <a:xfrm>
              <a:off x="6601014" y="3766471"/>
              <a:ext cx="333326" cy="333326"/>
            </a:xfrm>
            <a:prstGeom prst="rect">
              <a:avLst/>
            </a:prstGeom>
          </p:spPr>
        </p:pic>
        <p:sp>
          <p:nvSpPr>
            <p:cNvPr id="110" name="object 116">
              <a:extLst>
                <a:ext uri="{FF2B5EF4-FFF2-40B4-BE49-F238E27FC236}">
                  <a16:creationId xmlns:a16="http://schemas.microsoft.com/office/drawing/2014/main" id="{88EFF9EE-BB82-449B-9036-78B836FADCFF}"/>
                </a:ext>
              </a:extLst>
            </p:cNvPr>
            <p:cNvSpPr/>
            <p:nvPr/>
          </p:nvSpPr>
          <p:spPr>
            <a:xfrm>
              <a:off x="6639114" y="3784599"/>
              <a:ext cx="257175" cy="254000"/>
            </a:xfrm>
            <a:custGeom>
              <a:avLst/>
              <a:gdLst/>
              <a:ahLst/>
              <a:cxnLst/>
              <a:rect l="l" t="t" r="r" b="b"/>
              <a:pathLst>
                <a:path w="257175" h="254000">
                  <a:moveTo>
                    <a:pt x="250748" y="0"/>
                  </a:moveTo>
                  <a:lnTo>
                    <a:pt x="6376" y="0"/>
                  </a:lnTo>
                  <a:lnTo>
                    <a:pt x="2985" y="3347"/>
                  </a:lnTo>
                  <a:lnTo>
                    <a:pt x="2985" y="11214"/>
                  </a:lnTo>
                  <a:lnTo>
                    <a:pt x="0" y="239854"/>
                  </a:lnTo>
                  <a:lnTo>
                    <a:pt x="0" y="247720"/>
                  </a:lnTo>
                  <a:lnTo>
                    <a:pt x="6376" y="254000"/>
                  </a:lnTo>
                  <a:lnTo>
                    <a:pt x="250748" y="254000"/>
                  </a:lnTo>
                  <a:lnTo>
                    <a:pt x="256985" y="247720"/>
                  </a:lnTo>
                  <a:lnTo>
                    <a:pt x="256985" y="3347"/>
                  </a:lnTo>
                  <a:lnTo>
                    <a:pt x="250748"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111" name="object 117">
              <a:extLst>
                <a:ext uri="{FF2B5EF4-FFF2-40B4-BE49-F238E27FC236}">
                  <a16:creationId xmlns:a16="http://schemas.microsoft.com/office/drawing/2014/main" id="{EB1C3C8B-02F7-4C20-9AD7-F5099ACBFA9B}"/>
                </a:ext>
              </a:extLst>
            </p:cNvPr>
            <p:cNvPicPr/>
            <p:nvPr/>
          </p:nvPicPr>
          <p:blipFill>
            <a:blip r:embed="rId49" cstate="print"/>
            <a:stretch>
              <a:fillRect/>
            </a:stretch>
          </p:blipFill>
          <p:spPr>
            <a:xfrm>
              <a:off x="6911284" y="3766471"/>
              <a:ext cx="333326" cy="333326"/>
            </a:xfrm>
            <a:prstGeom prst="rect">
              <a:avLst/>
            </a:prstGeom>
          </p:spPr>
        </p:pic>
        <p:pic>
          <p:nvPicPr>
            <p:cNvPr id="112" name="object 118">
              <a:extLst>
                <a:ext uri="{FF2B5EF4-FFF2-40B4-BE49-F238E27FC236}">
                  <a16:creationId xmlns:a16="http://schemas.microsoft.com/office/drawing/2014/main" id="{86DFA673-03A6-4BA8-8B6F-8569420F1AAB}"/>
                </a:ext>
              </a:extLst>
            </p:cNvPr>
            <p:cNvPicPr/>
            <p:nvPr/>
          </p:nvPicPr>
          <p:blipFill>
            <a:blip r:embed="rId50" cstate="print"/>
            <a:stretch>
              <a:fillRect/>
            </a:stretch>
          </p:blipFill>
          <p:spPr>
            <a:xfrm>
              <a:off x="6946899" y="3784599"/>
              <a:ext cx="254000" cy="254000"/>
            </a:xfrm>
            <a:prstGeom prst="rect">
              <a:avLst/>
            </a:prstGeom>
          </p:spPr>
        </p:pic>
        <p:pic>
          <p:nvPicPr>
            <p:cNvPr id="113" name="object 119">
              <a:extLst>
                <a:ext uri="{FF2B5EF4-FFF2-40B4-BE49-F238E27FC236}">
                  <a16:creationId xmlns:a16="http://schemas.microsoft.com/office/drawing/2014/main" id="{AB3C299D-4127-41BC-88E5-C0DF45C3DD95}"/>
                </a:ext>
              </a:extLst>
            </p:cNvPr>
            <p:cNvPicPr/>
            <p:nvPr/>
          </p:nvPicPr>
          <p:blipFill>
            <a:blip r:embed="rId51" cstate="print"/>
            <a:stretch>
              <a:fillRect/>
            </a:stretch>
          </p:blipFill>
          <p:spPr>
            <a:xfrm>
              <a:off x="7221555" y="3766471"/>
              <a:ext cx="333326" cy="333326"/>
            </a:xfrm>
            <a:prstGeom prst="rect">
              <a:avLst/>
            </a:prstGeom>
          </p:spPr>
        </p:pic>
        <p:sp>
          <p:nvSpPr>
            <p:cNvPr id="114" name="object 120">
              <a:extLst>
                <a:ext uri="{FF2B5EF4-FFF2-40B4-BE49-F238E27FC236}">
                  <a16:creationId xmlns:a16="http://schemas.microsoft.com/office/drawing/2014/main" id="{A4E6B272-A5E2-406A-8BA4-B77C596A988D}"/>
                </a:ext>
              </a:extLst>
            </p:cNvPr>
            <p:cNvSpPr/>
            <p:nvPr/>
          </p:nvSpPr>
          <p:spPr>
            <a:xfrm>
              <a:off x="7259655" y="3784599"/>
              <a:ext cx="259079" cy="254000"/>
            </a:xfrm>
            <a:custGeom>
              <a:avLst/>
              <a:gdLst/>
              <a:ahLst/>
              <a:cxnLst/>
              <a:rect l="l" t="t" r="r" b="b"/>
              <a:pathLst>
                <a:path w="259079" h="254000">
                  <a:moveTo>
                    <a:pt x="250750" y="0"/>
                  </a:moveTo>
                  <a:lnTo>
                    <a:pt x="6376" y="0"/>
                  </a:lnTo>
                  <a:lnTo>
                    <a:pt x="4744" y="3347"/>
                  </a:lnTo>
                  <a:lnTo>
                    <a:pt x="4744" y="11214"/>
                  </a:lnTo>
                  <a:lnTo>
                    <a:pt x="0" y="239854"/>
                  </a:lnTo>
                  <a:lnTo>
                    <a:pt x="0" y="247720"/>
                  </a:lnTo>
                  <a:lnTo>
                    <a:pt x="6376" y="254000"/>
                  </a:lnTo>
                  <a:lnTo>
                    <a:pt x="250750" y="254000"/>
                  </a:lnTo>
                  <a:lnTo>
                    <a:pt x="258744" y="247720"/>
                  </a:lnTo>
                  <a:lnTo>
                    <a:pt x="258744" y="3347"/>
                  </a:lnTo>
                  <a:lnTo>
                    <a:pt x="250750"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115" name="object 121">
              <a:extLst>
                <a:ext uri="{FF2B5EF4-FFF2-40B4-BE49-F238E27FC236}">
                  <a16:creationId xmlns:a16="http://schemas.microsoft.com/office/drawing/2014/main" id="{B7D8EEE8-FA48-490F-855E-7A545372DA49}"/>
                </a:ext>
              </a:extLst>
            </p:cNvPr>
            <p:cNvPicPr/>
            <p:nvPr/>
          </p:nvPicPr>
          <p:blipFill>
            <a:blip r:embed="rId52" cstate="print"/>
            <a:stretch>
              <a:fillRect/>
            </a:stretch>
          </p:blipFill>
          <p:spPr>
            <a:xfrm>
              <a:off x="7531826" y="3766471"/>
              <a:ext cx="333326" cy="333326"/>
            </a:xfrm>
            <a:prstGeom prst="rect">
              <a:avLst/>
            </a:prstGeom>
          </p:spPr>
        </p:pic>
        <p:pic>
          <p:nvPicPr>
            <p:cNvPr id="116" name="object 122">
              <a:extLst>
                <a:ext uri="{FF2B5EF4-FFF2-40B4-BE49-F238E27FC236}">
                  <a16:creationId xmlns:a16="http://schemas.microsoft.com/office/drawing/2014/main" id="{9B2C8D11-5C1D-4FD5-ADA1-38C4B88D7FB5}"/>
                </a:ext>
              </a:extLst>
            </p:cNvPr>
            <p:cNvPicPr/>
            <p:nvPr/>
          </p:nvPicPr>
          <p:blipFill>
            <a:blip r:embed="rId53" cstate="print"/>
            <a:stretch>
              <a:fillRect/>
            </a:stretch>
          </p:blipFill>
          <p:spPr>
            <a:xfrm>
              <a:off x="7569200" y="3784599"/>
              <a:ext cx="254000" cy="254000"/>
            </a:xfrm>
            <a:prstGeom prst="rect">
              <a:avLst/>
            </a:prstGeom>
          </p:spPr>
        </p:pic>
        <p:pic>
          <p:nvPicPr>
            <p:cNvPr id="117" name="object 123">
              <a:extLst>
                <a:ext uri="{FF2B5EF4-FFF2-40B4-BE49-F238E27FC236}">
                  <a16:creationId xmlns:a16="http://schemas.microsoft.com/office/drawing/2014/main" id="{5A55B6C6-692F-49F6-B44B-6B1B3610727E}"/>
                </a:ext>
              </a:extLst>
            </p:cNvPr>
            <p:cNvPicPr/>
            <p:nvPr/>
          </p:nvPicPr>
          <p:blipFill>
            <a:blip r:embed="rId54" cstate="print"/>
            <a:stretch>
              <a:fillRect/>
            </a:stretch>
          </p:blipFill>
          <p:spPr>
            <a:xfrm>
              <a:off x="5670201" y="3456591"/>
              <a:ext cx="333326" cy="333326"/>
            </a:xfrm>
            <a:prstGeom prst="rect">
              <a:avLst/>
            </a:prstGeom>
          </p:spPr>
        </p:pic>
        <p:sp>
          <p:nvSpPr>
            <p:cNvPr id="118" name="object 124">
              <a:extLst>
                <a:ext uri="{FF2B5EF4-FFF2-40B4-BE49-F238E27FC236}">
                  <a16:creationId xmlns:a16="http://schemas.microsoft.com/office/drawing/2014/main" id="{F0842C81-0087-4009-A1CC-9C61F6B4515B}"/>
                </a:ext>
              </a:extLst>
            </p:cNvPr>
            <p:cNvSpPr/>
            <p:nvPr/>
          </p:nvSpPr>
          <p:spPr>
            <a:xfrm>
              <a:off x="5702299" y="3467099"/>
              <a:ext cx="266700" cy="266700"/>
            </a:xfrm>
            <a:custGeom>
              <a:avLst/>
              <a:gdLst/>
              <a:ahLst/>
              <a:cxnLst/>
              <a:rect l="l" t="t" r="r" b="b"/>
              <a:pathLst>
                <a:path w="266700" h="266700">
                  <a:moveTo>
                    <a:pt x="248884" y="0"/>
                  </a:moveTo>
                  <a:lnTo>
                    <a:pt x="20243" y="0"/>
                  </a:lnTo>
                  <a:lnTo>
                    <a:pt x="13762" y="1836"/>
                  </a:lnTo>
                  <a:lnTo>
                    <a:pt x="7172" y="6467"/>
                  </a:lnTo>
                  <a:lnTo>
                    <a:pt x="2057" y="12572"/>
                  </a:lnTo>
                  <a:lnTo>
                    <a:pt x="0" y="18834"/>
                  </a:lnTo>
                  <a:lnTo>
                    <a:pt x="6002" y="247474"/>
                  </a:lnTo>
                  <a:lnTo>
                    <a:pt x="6002" y="255339"/>
                  </a:lnTo>
                  <a:lnTo>
                    <a:pt x="12378" y="266700"/>
                  </a:lnTo>
                  <a:lnTo>
                    <a:pt x="248884" y="266700"/>
                  </a:lnTo>
                  <a:lnTo>
                    <a:pt x="254986" y="264802"/>
                  </a:lnTo>
                  <a:lnTo>
                    <a:pt x="260742" y="260036"/>
                  </a:lnTo>
                  <a:lnTo>
                    <a:pt x="265022" y="253796"/>
                  </a:lnTo>
                  <a:lnTo>
                    <a:pt x="266700" y="247474"/>
                  </a:lnTo>
                  <a:lnTo>
                    <a:pt x="266700" y="18834"/>
                  </a:lnTo>
                  <a:lnTo>
                    <a:pt x="265022" y="12572"/>
                  </a:lnTo>
                  <a:lnTo>
                    <a:pt x="260742" y="6467"/>
                  </a:lnTo>
                  <a:lnTo>
                    <a:pt x="254986" y="1836"/>
                  </a:lnTo>
                  <a:lnTo>
                    <a:pt x="248884"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119" name="object 125">
              <a:extLst>
                <a:ext uri="{FF2B5EF4-FFF2-40B4-BE49-F238E27FC236}">
                  <a16:creationId xmlns:a16="http://schemas.microsoft.com/office/drawing/2014/main" id="{26FD06DC-3080-4637-968A-0F659FFE756E}"/>
                </a:ext>
              </a:extLst>
            </p:cNvPr>
            <p:cNvPicPr/>
            <p:nvPr/>
          </p:nvPicPr>
          <p:blipFill>
            <a:blip r:embed="rId55" cstate="print"/>
            <a:stretch>
              <a:fillRect/>
            </a:stretch>
          </p:blipFill>
          <p:spPr>
            <a:xfrm>
              <a:off x="5980473" y="3456591"/>
              <a:ext cx="333326" cy="333326"/>
            </a:xfrm>
            <a:prstGeom prst="rect">
              <a:avLst/>
            </a:prstGeom>
          </p:spPr>
        </p:pic>
        <p:sp>
          <p:nvSpPr>
            <p:cNvPr id="120" name="object 126">
              <a:extLst>
                <a:ext uri="{FF2B5EF4-FFF2-40B4-BE49-F238E27FC236}">
                  <a16:creationId xmlns:a16="http://schemas.microsoft.com/office/drawing/2014/main" id="{A44C26DF-7E4E-4D90-B03B-E7FCCB5E706D}"/>
                </a:ext>
              </a:extLst>
            </p:cNvPr>
            <p:cNvSpPr/>
            <p:nvPr/>
          </p:nvSpPr>
          <p:spPr>
            <a:xfrm>
              <a:off x="6018573" y="3467099"/>
              <a:ext cx="255270" cy="266700"/>
            </a:xfrm>
            <a:custGeom>
              <a:avLst/>
              <a:gdLst/>
              <a:ahLst/>
              <a:cxnLst/>
              <a:rect l="l" t="t" r="r" b="b"/>
              <a:pathLst>
                <a:path w="255270" h="266700">
                  <a:moveTo>
                    <a:pt x="250748" y="0"/>
                  </a:moveTo>
                  <a:lnTo>
                    <a:pt x="6376" y="0"/>
                  </a:lnTo>
                  <a:lnTo>
                    <a:pt x="1226" y="10967"/>
                  </a:lnTo>
                  <a:lnTo>
                    <a:pt x="1226" y="18834"/>
                  </a:lnTo>
                  <a:lnTo>
                    <a:pt x="0" y="247474"/>
                  </a:lnTo>
                  <a:lnTo>
                    <a:pt x="0" y="255339"/>
                  </a:lnTo>
                  <a:lnTo>
                    <a:pt x="6376" y="266700"/>
                  </a:lnTo>
                  <a:lnTo>
                    <a:pt x="250748" y="266700"/>
                  </a:lnTo>
                  <a:lnTo>
                    <a:pt x="255226" y="255339"/>
                  </a:lnTo>
                  <a:lnTo>
                    <a:pt x="255226" y="10967"/>
                  </a:lnTo>
                  <a:lnTo>
                    <a:pt x="250748"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121" name="object 127">
              <a:extLst>
                <a:ext uri="{FF2B5EF4-FFF2-40B4-BE49-F238E27FC236}">
                  <a16:creationId xmlns:a16="http://schemas.microsoft.com/office/drawing/2014/main" id="{AB135D4D-2094-4330-B19E-CE7186718634}"/>
                </a:ext>
              </a:extLst>
            </p:cNvPr>
            <p:cNvPicPr/>
            <p:nvPr/>
          </p:nvPicPr>
          <p:blipFill>
            <a:blip r:embed="rId56" cstate="print"/>
            <a:stretch>
              <a:fillRect/>
            </a:stretch>
          </p:blipFill>
          <p:spPr>
            <a:xfrm>
              <a:off x="6290743" y="3456591"/>
              <a:ext cx="333326" cy="333326"/>
            </a:xfrm>
            <a:prstGeom prst="rect">
              <a:avLst/>
            </a:prstGeom>
          </p:spPr>
        </p:pic>
        <p:sp>
          <p:nvSpPr>
            <p:cNvPr id="122" name="object 128">
              <a:extLst>
                <a:ext uri="{FF2B5EF4-FFF2-40B4-BE49-F238E27FC236}">
                  <a16:creationId xmlns:a16="http://schemas.microsoft.com/office/drawing/2014/main" id="{217B15DE-FD2D-4281-BEF0-196E4D54D158}"/>
                </a:ext>
              </a:extLst>
            </p:cNvPr>
            <p:cNvSpPr/>
            <p:nvPr/>
          </p:nvSpPr>
          <p:spPr>
            <a:xfrm>
              <a:off x="6324599" y="3467099"/>
              <a:ext cx="266700" cy="266700"/>
            </a:xfrm>
            <a:custGeom>
              <a:avLst/>
              <a:gdLst/>
              <a:ahLst/>
              <a:cxnLst/>
              <a:rect l="l" t="t" r="r" b="b"/>
              <a:pathLst>
                <a:path w="266700" h="266700">
                  <a:moveTo>
                    <a:pt x="247126" y="0"/>
                  </a:moveTo>
                  <a:lnTo>
                    <a:pt x="18486" y="0"/>
                  </a:lnTo>
                  <a:lnTo>
                    <a:pt x="12279" y="1836"/>
                  </a:lnTo>
                  <a:lnTo>
                    <a:pt x="6293" y="6467"/>
                  </a:lnTo>
                  <a:lnTo>
                    <a:pt x="1782" y="12572"/>
                  </a:lnTo>
                  <a:lnTo>
                    <a:pt x="0" y="18834"/>
                  </a:lnTo>
                  <a:lnTo>
                    <a:pt x="4243" y="247474"/>
                  </a:lnTo>
                  <a:lnTo>
                    <a:pt x="4243" y="255339"/>
                  </a:lnTo>
                  <a:lnTo>
                    <a:pt x="10619" y="266700"/>
                  </a:lnTo>
                  <a:lnTo>
                    <a:pt x="247126" y="266700"/>
                  </a:lnTo>
                  <a:lnTo>
                    <a:pt x="253503" y="264802"/>
                  </a:lnTo>
                  <a:lnTo>
                    <a:pt x="259863" y="260036"/>
                  </a:lnTo>
                  <a:lnTo>
                    <a:pt x="264747" y="253796"/>
                  </a:lnTo>
                  <a:lnTo>
                    <a:pt x="266700" y="247474"/>
                  </a:lnTo>
                  <a:lnTo>
                    <a:pt x="266700" y="18834"/>
                  </a:lnTo>
                  <a:lnTo>
                    <a:pt x="264747" y="12572"/>
                  </a:lnTo>
                  <a:lnTo>
                    <a:pt x="259863" y="6467"/>
                  </a:lnTo>
                  <a:lnTo>
                    <a:pt x="253503" y="1836"/>
                  </a:lnTo>
                  <a:lnTo>
                    <a:pt x="247126"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123" name="object 129">
              <a:extLst>
                <a:ext uri="{FF2B5EF4-FFF2-40B4-BE49-F238E27FC236}">
                  <a16:creationId xmlns:a16="http://schemas.microsoft.com/office/drawing/2014/main" id="{E94873EA-5251-4C0A-ADCE-8DFE739411BF}"/>
                </a:ext>
              </a:extLst>
            </p:cNvPr>
            <p:cNvPicPr/>
            <p:nvPr/>
          </p:nvPicPr>
          <p:blipFill>
            <a:blip r:embed="rId57" cstate="print"/>
            <a:stretch>
              <a:fillRect/>
            </a:stretch>
          </p:blipFill>
          <p:spPr>
            <a:xfrm>
              <a:off x="6601014" y="3456591"/>
              <a:ext cx="333326" cy="333326"/>
            </a:xfrm>
            <a:prstGeom prst="rect">
              <a:avLst/>
            </a:prstGeom>
          </p:spPr>
        </p:pic>
        <p:sp>
          <p:nvSpPr>
            <p:cNvPr id="124" name="object 130">
              <a:extLst>
                <a:ext uri="{FF2B5EF4-FFF2-40B4-BE49-F238E27FC236}">
                  <a16:creationId xmlns:a16="http://schemas.microsoft.com/office/drawing/2014/main" id="{AC6439FD-182A-4B1E-B004-83403ECF0541}"/>
                </a:ext>
              </a:extLst>
            </p:cNvPr>
            <p:cNvSpPr/>
            <p:nvPr/>
          </p:nvSpPr>
          <p:spPr>
            <a:xfrm>
              <a:off x="6639114" y="3467099"/>
              <a:ext cx="257175" cy="266700"/>
            </a:xfrm>
            <a:custGeom>
              <a:avLst/>
              <a:gdLst/>
              <a:ahLst/>
              <a:cxnLst/>
              <a:rect l="l" t="t" r="r" b="b"/>
              <a:pathLst>
                <a:path w="257175" h="266700">
                  <a:moveTo>
                    <a:pt x="250748" y="0"/>
                  </a:moveTo>
                  <a:lnTo>
                    <a:pt x="6376" y="0"/>
                  </a:lnTo>
                  <a:lnTo>
                    <a:pt x="2985" y="10967"/>
                  </a:lnTo>
                  <a:lnTo>
                    <a:pt x="2985" y="18834"/>
                  </a:lnTo>
                  <a:lnTo>
                    <a:pt x="0" y="247474"/>
                  </a:lnTo>
                  <a:lnTo>
                    <a:pt x="0" y="255339"/>
                  </a:lnTo>
                  <a:lnTo>
                    <a:pt x="6376" y="266700"/>
                  </a:lnTo>
                  <a:lnTo>
                    <a:pt x="250748" y="266700"/>
                  </a:lnTo>
                  <a:lnTo>
                    <a:pt x="256985" y="255339"/>
                  </a:lnTo>
                  <a:lnTo>
                    <a:pt x="256985" y="10967"/>
                  </a:lnTo>
                  <a:lnTo>
                    <a:pt x="250748"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125" name="object 131">
              <a:extLst>
                <a:ext uri="{FF2B5EF4-FFF2-40B4-BE49-F238E27FC236}">
                  <a16:creationId xmlns:a16="http://schemas.microsoft.com/office/drawing/2014/main" id="{8DBDF9A8-F94C-4B4B-A24A-D248C9A16437}"/>
                </a:ext>
              </a:extLst>
            </p:cNvPr>
            <p:cNvPicPr/>
            <p:nvPr/>
          </p:nvPicPr>
          <p:blipFill>
            <a:blip r:embed="rId58" cstate="print"/>
            <a:stretch>
              <a:fillRect/>
            </a:stretch>
          </p:blipFill>
          <p:spPr>
            <a:xfrm>
              <a:off x="6911284" y="3456591"/>
              <a:ext cx="333326" cy="333326"/>
            </a:xfrm>
            <a:prstGeom prst="rect">
              <a:avLst/>
            </a:prstGeom>
          </p:spPr>
        </p:pic>
        <p:sp>
          <p:nvSpPr>
            <p:cNvPr id="126" name="object 132">
              <a:extLst>
                <a:ext uri="{FF2B5EF4-FFF2-40B4-BE49-F238E27FC236}">
                  <a16:creationId xmlns:a16="http://schemas.microsoft.com/office/drawing/2014/main" id="{039092D2-1A8F-479C-9432-692590C9927A}"/>
                </a:ext>
              </a:extLst>
            </p:cNvPr>
            <p:cNvSpPr/>
            <p:nvPr/>
          </p:nvSpPr>
          <p:spPr>
            <a:xfrm>
              <a:off x="6946899" y="3467099"/>
              <a:ext cx="254000" cy="266700"/>
            </a:xfrm>
            <a:custGeom>
              <a:avLst/>
              <a:gdLst/>
              <a:ahLst/>
              <a:cxnLst/>
              <a:rect l="l" t="t" r="r" b="b"/>
              <a:pathLst>
                <a:path w="254000" h="266700">
                  <a:moveTo>
                    <a:pt x="253234" y="0"/>
                  </a:moveTo>
                  <a:lnTo>
                    <a:pt x="8860" y="0"/>
                  </a:lnTo>
                  <a:lnTo>
                    <a:pt x="0" y="10967"/>
                  </a:lnTo>
                  <a:lnTo>
                    <a:pt x="0" y="18834"/>
                  </a:lnTo>
                  <a:lnTo>
                    <a:pt x="2484" y="247474"/>
                  </a:lnTo>
                  <a:lnTo>
                    <a:pt x="2484" y="255339"/>
                  </a:lnTo>
                  <a:lnTo>
                    <a:pt x="8860" y="266700"/>
                  </a:lnTo>
                  <a:lnTo>
                    <a:pt x="253234" y="266700"/>
                  </a:lnTo>
                  <a:lnTo>
                    <a:pt x="254000" y="255339"/>
                  </a:lnTo>
                  <a:lnTo>
                    <a:pt x="254000" y="10967"/>
                  </a:lnTo>
                  <a:lnTo>
                    <a:pt x="253234"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127" name="object 133">
              <a:extLst>
                <a:ext uri="{FF2B5EF4-FFF2-40B4-BE49-F238E27FC236}">
                  <a16:creationId xmlns:a16="http://schemas.microsoft.com/office/drawing/2014/main" id="{1120AA22-5C38-4FDC-BE68-54BBACF2D5AE}"/>
                </a:ext>
              </a:extLst>
            </p:cNvPr>
            <p:cNvPicPr/>
            <p:nvPr/>
          </p:nvPicPr>
          <p:blipFill>
            <a:blip r:embed="rId59" cstate="print"/>
            <a:stretch>
              <a:fillRect/>
            </a:stretch>
          </p:blipFill>
          <p:spPr>
            <a:xfrm>
              <a:off x="7221555" y="3456591"/>
              <a:ext cx="333326" cy="333326"/>
            </a:xfrm>
            <a:prstGeom prst="rect">
              <a:avLst/>
            </a:prstGeom>
          </p:spPr>
        </p:pic>
        <p:sp>
          <p:nvSpPr>
            <p:cNvPr id="128" name="object 134">
              <a:extLst>
                <a:ext uri="{FF2B5EF4-FFF2-40B4-BE49-F238E27FC236}">
                  <a16:creationId xmlns:a16="http://schemas.microsoft.com/office/drawing/2014/main" id="{34B4C4C9-B29E-4ECC-B5F0-5390CB522D40}"/>
                </a:ext>
              </a:extLst>
            </p:cNvPr>
            <p:cNvSpPr/>
            <p:nvPr/>
          </p:nvSpPr>
          <p:spPr>
            <a:xfrm>
              <a:off x="7259655" y="3467099"/>
              <a:ext cx="259079" cy="266700"/>
            </a:xfrm>
            <a:custGeom>
              <a:avLst/>
              <a:gdLst/>
              <a:ahLst/>
              <a:cxnLst/>
              <a:rect l="l" t="t" r="r" b="b"/>
              <a:pathLst>
                <a:path w="259079" h="266700">
                  <a:moveTo>
                    <a:pt x="250750" y="0"/>
                  </a:moveTo>
                  <a:lnTo>
                    <a:pt x="6376" y="0"/>
                  </a:lnTo>
                  <a:lnTo>
                    <a:pt x="4744" y="10967"/>
                  </a:lnTo>
                  <a:lnTo>
                    <a:pt x="4744" y="18834"/>
                  </a:lnTo>
                  <a:lnTo>
                    <a:pt x="0" y="247474"/>
                  </a:lnTo>
                  <a:lnTo>
                    <a:pt x="0" y="255339"/>
                  </a:lnTo>
                  <a:lnTo>
                    <a:pt x="6376" y="266700"/>
                  </a:lnTo>
                  <a:lnTo>
                    <a:pt x="250750" y="266700"/>
                  </a:lnTo>
                  <a:lnTo>
                    <a:pt x="258744" y="255339"/>
                  </a:lnTo>
                  <a:lnTo>
                    <a:pt x="258744" y="10967"/>
                  </a:lnTo>
                  <a:lnTo>
                    <a:pt x="250750"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129" name="object 135">
              <a:extLst>
                <a:ext uri="{FF2B5EF4-FFF2-40B4-BE49-F238E27FC236}">
                  <a16:creationId xmlns:a16="http://schemas.microsoft.com/office/drawing/2014/main" id="{1CB8D0F7-7E41-45C3-9C93-B084C89FB9E9}"/>
                </a:ext>
              </a:extLst>
            </p:cNvPr>
            <p:cNvPicPr/>
            <p:nvPr/>
          </p:nvPicPr>
          <p:blipFill>
            <a:blip r:embed="rId60" cstate="print"/>
            <a:stretch>
              <a:fillRect/>
            </a:stretch>
          </p:blipFill>
          <p:spPr>
            <a:xfrm>
              <a:off x="7531826" y="3456591"/>
              <a:ext cx="333326" cy="333326"/>
            </a:xfrm>
            <a:prstGeom prst="rect">
              <a:avLst/>
            </a:prstGeom>
          </p:spPr>
        </p:pic>
        <p:sp>
          <p:nvSpPr>
            <p:cNvPr id="130" name="object 136">
              <a:extLst>
                <a:ext uri="{FF2B5EF4-FFF2-40B4-BE49-F238E27FC236}">
                  <a16:creationId xmlns:a16="http://schemas.microsoft.com/office/drawing/2014/main" id="{E98638CA-E77F-40D8-BB53-08423DC7E048}"/>
                </a:ext>
              </a:extLst>
            </p:cNvPr>
            <p:cNvSpPr/>
            <p:nvPr/>
          </p:nvSpPr>
          <p:spPr>
            <a:xfrm>
              <a:off x="7569200" y="3467099"/>
              <a:ext cx="254000" cy="266700"/>
            </a:xfrm>
            <a:custGeom>
              <a:avLst/>
              <a:gdLst/>
              <a:ahLst/>
              <a:cxnLst/>
              <a:rect l="l" t="t" r="r" b="b"/>
              <a:pathLst>
                <a:path w="254000" h="266700">
                  <a:moveTo>
                    <a:pt x="251475" y="0"/>
                  </a:moveTo>
                  <a:lnTo>
                    <a:pt x="7103" y="0"/>
                  </a:lnTo>
                  <a:lnTo>
                    <a:pt x="0" y="10967"/>
                  </a:lnTo>
                  <a:lnTo>
                    <a:pt x="0" y="18834"/>
                  </a:lnTo>
                  <a:lnTo>
                    <a:pt x="726" y="247474"/>
                  </a:lnTo>
                  <a:lnTo>
                    <a:pt x="726" y="255339"/>
                  </a:lnTo>
                  <a:lnTo>
                    <a:pt x="7103" y="266700"/>
                  </a:lnTo>
                  <a:lnTo>
                    <a:pt x="251475" y="266700"/>
                  </a:lnTo>
                  <a:lnTo>
                    <a:pt x="254000" y="255339"/>
                  </a:lnTo>
                  <a:lnTo>
                    <a:pt x="254000" y="10967"/>
                  </a:lnTo>
                  <a:lnTo>
                    <a:pt x="251475"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grpSp>
    </p:spTree>
    <p:extLst>
      <p:ext uri="{BB962C8B-B14F-4D97-AF65-F5344CB8AC3E}">
        <p14:creationId xmlns:p14="http://schemas.microsoft.com/office/powerpoint/2010/main" val="1545230096"/>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83D491-C33F-47B4-828F-776A2F8AD7FA}"/>
              </a:ext>
            </a:extLst>
          </p:cNvPr>
          <p:cNvSpPr>
            <a:spLocks noGrp="1"/>
          </p:cNvSpPr>
          <p:nvPr>
            <p:ph type="title"/>
          </p:nvPr>
        </p:nvSpPr>
        <p:spPr>
          <a:xfrm>
            <a:off x="838200" y="365125"/>
            <a:ext cx="10515600" cy="1325563"/>
          </a:xfrm>
        </p:spPr>
        <p:txBody>
          <a:bodyPr/>
          <a:lstStyle/>
          <a:p>
            <a:r>
              <a:rPr lang="en-US" noProof="0" dirty="0"/>
              <a:t>EMR Cluster</a:t>
            </a:r>
          </a:p>
        </p:txBody>
      </p:sp>
      <p:sp>
        <p:nvSpPr>
          <p:cNvPr id="82" name="Content Placeholder 2">
            <a:extLst>
              <a:ext uri="{FF2B5EF4-FFF2-40B4-BE49-F238E27FC236}">
                <a16:creationId xmlns:a16="http://schemas.microsoft.com/office/drawing/2014/main" id="{82FE6606-5B36-47B5-9E89-032597D1FD4D}"/>
              </a:ext>
            </a:extLst>
          </p:cNvPr>
          <p:cNvSpPr>
            <a:spLocks noGrp="1"/>
          </p:cNvSpPr>
          <p:nvPr>
            <p:ph sz="half" idx="1"/>
          </p:nvPr>
        </p:nvSpPr>
        <p:spPr>
          <a:xfrm>
            <a:off x="838200" y="1825625"/>
            <a:ext cx="5181600" cy="4351338"/>
          </a:xfrm>
        </p:spPr>
        <p:txBody>
          <a:bodyPr/>
          <a:lstStyle/>
          <a:p>
            <a:r>
              <a:rPr lang="en-US" noProof="0" dirty="0"/>
              <a:t>EMR cluster</a:t>
            </a:r>
          </a:p>
          <a:p>
            <a:endParaRPr lang="en-US" noProof="0" dirty="0"/>
          </a:p>
          <a:p>
            <a:r>
              <a:rPr lang="en-US" noProof="0" dirty="0"/>
              <a:t>Master group controls the cluster</a:t>
            </a:r>
          </a:p>
          <a:p>
            <a:pPr lvl="1"/>
            <a:r>
              <a:rPr lang="en-US" noProof="0" dirty="0"/>
              <a:t>Coordinate the work distribution</a:t>
            </a:r>
          </a:p>
          <a:p>
            <a:pPr lvl="1"/>
            <a:r>
              <a:rPr lang="en-US" noProof="0" dirty="0"/>
              <a:t>Manage the cluster state</a:t>
            </a:r>
          </a:p>
          <a:p>
            <a:r>
              <a:rPr lang="en-US" noProof="0" dirty="0"/>
              <a:t>Core groups</a:t>
            </a:r>
          </a:p>
          <a:p>
            <a:pPr lvl="1"/>
            <a:r>
              <a:rPr lang="en-US" noProof="0" dirty="0"/>
              <a:t>Core instances run Data Node daemons</a:t>
            </a:r>
          </a:p>
          <a:p>
            <a:r>
              <a:rPr lang="en-US" noProof="0" dirty="0"/>
              <a:t>(Optional) Task instances</a:t>
            </a:r>
          </a:p>
        </p:txBody>
      </p:sp>
      <p:sp>
        <p:nvSpPr>
          <p:cNvPr id="4" name="Footer Placeholder 3">
            <a:extLst>
              <a:ext uri="{FF2B5EF4-FFF2-40B4-BE49-F238E27FC236}">
                <a16:creationId xmlns:a16="http://schemas.microsoft.com/office/drawing/2014/main" id="{60857203-F148-43F4-887F-CE0EB71FEE50}"/>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2C5E8921-06F6-4409-9EA7-5D08056467B4}"/>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222</a:t>
            </a:fld>
            <a:endParaRPr lang="it-IT" dirty="0"/>
          </a:p>
        </p:txBody>
      </p:sp>
      <p:grpSp>
        <p:nvGrpSpPr>
          <p:cNvPr id="10" name="object 2">
            <a:extLst>
              <a:ext uri="{FF2B5EF4-FFF2-40B4-BE49-F238E27FC236}">
                <a16:creationId xmlns:a16="http://schemas.microsoft.com/office/drawing/2014/main" id="{19B90861-C61C-4871-BB24-1C891FDB35AB}"/>
              </a:ext>
            </a:extLst>
          </p:cNvPr>
          <p:cNvGrpSpPr/>
          <p:nvPr/>
        </p:nvGrpSpPr>
        <p:grpSpPr>
          <a:xfrm>
            <a:off x="6738008" y="5041560"/>
            <a:ext cx="475615" cy="600710"/>
            <a:chOff x="1422868" y="3856572"/>
            <a:chExt cx="475615" cy="600710"/>
          </a:xfrm>
        </p:grpSpPr>
        <p:pic>
          <p:nvPicPr>
            <p:cNvPr id="11" name="object 3">
              <a:extLst>
                <a:ext uri="{FF2B5EF4-FFF2-40B4-BE49-F238E27FC236}">
                  <a16:creationId xmlns:a16="http://schemas.microsoft.com/office/drawing/2014/main" id="{CDA8030D-CB31-4C7C-B94E-12767FCABB30}"/>
                </a:ext>
              </a:extLst>
            </p:cNvPr>
            <p:cNvPicPr/>
            <p:nvPr/>
          </p:nvPicPr>
          <p:blipFill>
            <a:blip r:embed="rId2" cstate="print"/>
            <a:stretch>
              <a:fillRect/>
            </a:stretch>
          </p:blipFill>
          <p:spPr>
            <a:xfrm>
              <a:off x="1616128" y="3856572"/>
              <a:ext cx="88900" cy="353157"/>
            </a:xfrm>
            <a:prstGeom prst="rect">
              <a:avLst/>
            </a:prstGeom>
          </p:spPr>
        </p:pic>
        <p:sp>
          <p:nvSpPr>
            <p:cNvPr id="12" name="object 4">
              <a:extLst>
                <a:ext uri="{FF2B5EF4-FFF2-40B4-BE49-F238E27FC236}">
                  <a16:creationId xmlns:a16="http://schemas.microsoft.com/office/drawing/2014/main" id="{553780E5-BA0A-46E2-886D-B5F9C51BE0D0}"/>
                </a:ext>
              </a:extLst>
            </p:cNvPr>
            <p:cNvSpPr/>
            <p:nvPr/>
          </p:nvSpPr>
          <p:spPr>
            <a:xfrm>
              <a:off x="1657349" y="3873499"/>
              <a:ext cx="0" cy="279400"/>
            </a:xfrm>
            <a:custGeom>
              <a:avLst/>
              <a:gdLst/>
              <a:ahLst/>
              <a:cxnLst/>
              <a:rect l="l" t="t" r="r" b="b"/>
              <a:pathLst>
                <a:path h="279400">
                  <a:moveTo>
                    <a:pt x="0" y="279400"/>
                  </a:moveTo>
                  <a:lnTo>
                    <a:pt x="0" y="0"/>
                  </a:lnTo>
                </a:path>
              </a:pathLst>
            </a:custGeom>
            <a:ln w="12700">
              <a:solidFill>
                <a:srgbClr val="E77C3B"/>
              </a:solidFill>
            </a:ln>
          </p:spPr>
          <p:txBody>
            <a:bodyPr wrap="square" lIns="0" tIns="0" rIns="0" bIns="0" rtlCol="0"/>
            <a:lstStyle/>
            <a:p>
              <a:endParaRPr dirty="0"/>
            </a:p>
          </p:txBody>
        </p:sp>
        <p:pic>
          <p:nvPicPr>
            <p:cNvPr id="13" name="object 5">
              <a:extLst>
                <a:ext uri="{FF2B5EF4-FFF2-40B4-BE49-F238E27FC236}">
                  <a16:creationId xmlns:a16="http://schemas.microsoft.com/office/drawing/2014/main" id="{A56036E7-5109-46E5-B3A2-037FB7F596A2}"/>
                </a:ext>
              </a:extLst>
            </p:cNvPr>
            <p:cNvPicPr/>
            <p:nvPr/>
          </p:nvPicPr>
          <p:blipFill>
            <a:blip r:embed="rId3" cstate="print"/>
            <a:stretch>
              <a:fillRect/>
            </a:stretch>
          </p:blipFill>
          <p:spPr>
            <a:xfrm>
              <a:off x="1422868" y="4103708"/>
              <a:ext cx="475420" cy="353157"/>
            </a:xfrm>
            <a:prstGeom prst="rect">
              <a:avLst/>
            </a:prstGeom>
          </p:spPr>
        </p:pic>
        <p:sp>
          <p:nvSpPr>
            <p:cNvPr id="14" name="object 6">
              <a:extLst>
                <a:ext uri="{FF2B5EF4-FFF2-40B4-BE49-F238E27FC236}">
                  <a16:creationId xmlns:a16="http://schemas.microsoft.com/office/drawing/2014/main" id="{A9667A24-7E03-443B-B905-68CCB176627C}"/>
                </a:ext>
              </a:extLst>
            </p:cNvPr>
            <p:cNvSpPr/>
            <p:nvPr/>
          </p:nvSpPr>
          <p:spPr>
            <a:xfrm>
              <a:off x="1460500" y="4114799"/>
              <a:ext cx="393700" cy="279400"/>
            </a:xfrm>
            <a:custGeom>
              <a:avLst/>
              <a:gdLst/>
              <a:ahLst/>
              <a:cxnLst/>
              <a:rect l="l" t="t" r="r" b="b"/>
              <a:pathLst>
                <a:path w="393700" h="279400">
                  <a:moveTo>
                    <a:pt x="0" y="0"/>
                  </a:moveTo>
                  <a:lnTo>
                    <a:pt x="393700" y="0"/>
                  </a:lnTo>
                  <a:lnTo>
                    <a:pt x="393700" y="279400"/>
                  </a:lnTo>
                  <a:lnTo>
                    <a:pt x="0" y="279400"/>
                  </a:lnTo>
                  <a:lnTo>
                    <a:pt x="0" y="0"/>
                  </a:lnTo>
                  <a:close/>
                </a:path>
              </a:pathLst>
            </a:custGeom>
            <a:solidFill>
              <a:srgbClr val="E77C3B"/>
            </a:solidFill>
          </p:spPr>
          <p:txBody>
            <a:bodyPr wrap="square" lIns="0" tIns="0" rIns="0" bIns="0" rtlCol="0"/>
            <a:lstStyle/>
            <a:p>
              <a:endParaRPr dirty="0"/>
            </a:p>
          </p:txBody>
        </p:sp>
      </p:grpSp>
      <p:sp>
        <p:nvSpPr>
          <p:cNvPr id="15" name="object 7">
            <a:extLst>
              <a:ext uri="{FF2B5EF4-FFF2-40B4-BE49-F238E27FC236}">
                <a16:creationId xmlns:a16="http://schemas.microsoft.com/office/drawing/2014/main" id="{ECC68D73-A543-44D0-9A04-D5A2C28BEC85}"/>
              </a:ext>
            </a:extLst>
          </p:cNvPr>
          <p:cNvSpPr txBox="1"/>
          <p:nvPr/>
        </p:nvSpPr>
        <p:spPr>
          <a:xfrm>
            <a:off x="6816942" y="5359955"/>
            <a:ext cx="318135" cy="151323"/>
          </a:xfrm>
          <a:prstGeom prst="rect">
            <a:avLst/>
          </a:prstGeom>
        </p:spPr>
        <p:txBody>
          <a:bodyPr vert="horz" wrap="square" lIns="0" tIns="12700" rIns="0" bIns="0" rtlCol="0">
            <a:spAutoFit/>
          </a:bodyPr>
          <a:lstStyle/>
          <a:p>
            <a:pPr marL="12700">
              <a:lnSpc>
                <a:spcPct val="100000"/>
              </a:lnSpc>
              <a:spcBef>
                <a:spcPts val="100"/>
              </a:spcBef>
            </a:pPr>
            <a:r>
              <a:rPr sz="900" spc="-40" dirty="0">
                <a:latin typeface="Arial MT"/>
                <a:cs typeface="Arial MT"/>
              </a:rPr>
              <a:t>HDFS</a:t>
            </a:r>
            <a:endParaRPr sz="900" dirty="0">
              <a:latin typeface="Arial MT"/>
              <a:cs typeface="Arial MT"/>
            </a:endParaRPr>
          </a:p>
        </p:txBody>
      </p:sp>
      <p:grpSp>
        <p:nvGrpSpPr>
          <p:cNvPr id="16" name="object 8">
            <a:extLst>
              <a:ext uri="{FF2B5EF4-FFF2-40B4-BE49-F238E27FC236}">
                <a16:creationId xmlns:a16="http://schemas.microsoft.com/office/drawing/2014/main" id="{4A7475E6-E94F-46C5-B6E0-635FE9F8F00F}"/>
              </a:ext>
            </a:extLst>
          </p:cNvPr>
          <p:cNvGrpSpPr/>
          <p:nvPr/>
        </p:nvGrpSpPr>
        <p:grpSpPr>
          <a:xfrm>
            <a:off x="6738008" y="5041560"/>
            <a:ext cx="1298575" cy="643890"/>
            <a:chOff x="1422868" y="3856572"/>
            <a:chExt cx="1298575" cy="643890"/>
          </a:xfrm>
        </p:grpSpPr>
        <p:sp>
          <p:nvSpPr>
            <p:cNvPr id="17" name="object 9">
              <a:extLst>
                <a:ext uri="{FF2B5EF4-FFF2-40B4-BE49-F238E27FC236}">
                  <a16:creationId xmlns:a16="http://schemas.microsoft.com/office/drawing/2014/main" id="{833FB33D-D0A2-44B5-80D2-B64A69F114F5}"/>
                </a:ext>
              </a:extLst>
            </p:cNvPr>
            <p:cNvSpPr/>
            <p:nvPr/>
          </p:nvSpPr>
          <p:spPr>
            <a:xfrm>
              <a:off x="1460968" y="4063087"/>
              <a:ext cx="399415" cy="98425"/>
            </a:xfrm>
            <a:custGeom>
              <a:avLst/>
              <a:gdLst/>
              <a:ahLst/>
              <a:cxnLst/>
              <a:rect l="l" t="t" r="r" b="b"/>
              <a:pathLst>
                <a:path w="399414" h="98425">
                  <a:moveTo>
                    <a:pt x="199610" y="0"/>
                  </a:moveTo>
                  <a:lnTo>
                    <a:pt x="148974" y="1594"/>
                  </a:lnTo>
                  <a:lnTo>
                    <a:pt x="101028" y="6376"/>
                  </a:lnTo>
                  <a:lnTo>
                    <a:pt x="58464" y="14346"/>
                  </a:lnTo>
                  <a:lnTo>
                    <a:pt x="14616" y="30550"/>
                  </a:lnTo>
                  <a:lnTo>
                    <a:pt x="0" y="48983"/>
                  </a:lnTo>
                  <a:lnTo>
                    <a:pt x="14616" y="67415"/>
                  </a:lnTo>
                  <a:lnTo>
                    <a:pt x="58464" y="83619"/>
                  </a:lnTo>
                  <a:lnTo>
                    <a:pt x="101028" y="91589"/>
                  </a:lnTo>
                  <a:lnTo>
                    <a:pt x="148974" y="96371"/>
                  </a:lnTo>
                  <a:lnTo>
                    <a:pt x="199610" y="97966"/>
                  </a:lnTo>
                  <a:lnTo>
                    <a:pt x="250246" y="96371"/>
                  </a:lnTo>
                  <a:lnTo>
                    <a:pt x="298192" y="91589"/>
                  </a:lnTo>
                  <a:lnTo>
                    <a:pt x="340756" y="83619"/>
                  </a:lnTo>
                  <a:lnTo>
                    <a:pt x="384604" y="67415"/>
                  </a:lnTo>
                  <a:lnTo>
                    <a:pt x="399220" y="48983"/>
                  </a:lnTo>
                  <a:lnTo>
                    <a:pt x="384604" y="30550"/>
                  </a:lnTo>
                  <a:lnTo>
                    <a:pt x="340756" y="14346"/>
                  </a:lnTo>
                  <a:lnTo>
                    <a:pt x="298192" y="6376"/>
                  </a:lnTo>
                  <a:lnTo>
                    <a:pt x="250246" y="1594"/>
                  </a:lnTo>
                  <a:lnTo>
                    <a:pt x="199610" y="0"/>
                  </a:lnTo>
                  <a:close/>
                </a:path>
              </a:pathLst>
            </a:custGeom>
            <a:solidFill>
              <a:srgbClr val="E77C3B"/>
            </a:solidFill>
          </p:spPr>
          <p:txBody>
            <a:bodyPr wrap="square" lIns="0" tIns="0" rIns="0" bIns="0" rtlCol="0"/>
            <a:lstStyle/>
            <a:p>
              <a:endParaRPr dirty="0"/>
            </a:p>
          </p:txBody>
        </p:sp>
        <p:sp>
          <p:nvSpPr>
            <p:cNvPr id="18" name="object 10">
              <a:extLst>
                <a:ext uri="{FF2B5EF4-FFF2-40B4-BE49-F238E27FC236}">
                  <a16:creationId xmlns:a16="http://schemas.microsoft.com/office/drawing/2014/main" id="{071F6FF3-3692-499B-A8F7-62B104F2172C}"/>
                </a:ext>
              </a:extLst>
            </p:cNvPr>
            <p:cNvSpPr/>
            <p:nvPr/>
          </p:nvSpPr>
          <p:spPr>
            <a:xfrm>
              <a:off x="1460968" y="4063087"/>
              <a:ext cx="399415" cy="98425"/>
            </a:xfrm>
            <a:custGeom>
              <a:avLst/>
              <a:gdLst/>
              <a:ahLst/>
              <a:cxnLst/>
              <a:rect l="l" t="t" r="r" b="b"/>
              <a:pathLst>
                <a:path w="399414" h="98425">
                  <a:moveTo>
                    <a:pt x="340756" y="14346"/>
                  </a:moveTo>
                  <a:lnTo>
                    <a:pt x="384604" y="30550"/>
                  </a:lnTo>
                  <a:lnTo>
                    <a:pt x="399220" y="48983"/>
                  </a:lnTo>
                  <a:lnTo>
                    <a:pt x="384604" y="67415"/>
                  </a:lnTo>
                  <a:lnTo>
                    <a:pt x="340756" y="83619"/>
                  </a:lnTo>
                  <a:lnTo>
                    <a:pt x="298192" y="91589"/>
                  </a:lnTo>
                  <a:lnTo>
                    <a:pt x="250246" y="96371"/>
                  </a:lnTo>
                  <a:lnTo>
                    <a:pt x="199610" y="97966"/>
                  </a:lnTo>
                  <a:lnTo>
                    <a:pt x="148974" y="96371"/>
                  </a:lnTo>
                  <a:lnTo>
                    <a:pt x="101028" y="91589"/>
                  </a:lnTo>
                  <a:lnTo>
                    <a:pt x="58464" y="83619"/>
                  </a:lnTo>
                  <a:lnTo>
                    <a:pt x="14616" y="67415"/>
                  </a:lnTo>
                  <a:lnTo>
                    <a:pt x="0" y="48983"/>
                  </a:lnTo>
                  <a:lnTo>
                    <a:pt x="14616" y="30550"/>
                  </a:lnTo>
                  <a:lnTo>
                    <a:pt x="58464" y="14346"/>
                  </a:lnTo>
                  <a:lnTo>
                    <a:pt x="101028" y="6376"/>
                  </a:lnTo>
                  <a:lnTo>
                    <a:pt x="148974" y="1594"/>
                  </a:lnTo>
                  <a:lnTo>
                    <a:pt x="199610" y="0"/>
                  </a:lnTo>
                  <a:lnTo>
                    <a:pt x="250246" y="1594"/>
                  </a:lnTo>
                  <a:lnTo>
                    <a:pt x="298192" y="6376"/>
                  </a:lnTo>
                  <a:lnTo>
                    <a:pt x="340756" y="14346"/>
                  </a:lnTo>
                  <a:close/>
                </a:path>
              </a:pathLst>
            </a:custGeom>
            <a:ln w="6350">
              <a:solidFill>
                <a:srgbClr val="000000"/>
              </a:solidFill>
            </a:ln>
          </p:spPr>
          <p:txBody>
            <a:bodyPr wrap="square" lIns="0" tIns="0" rIns="0" bIns="0" rtlCol="0"/>
            <a:lstStyle/>
            <a:p>
              <a:endParaRPr dirty="0"/>
            </a:p>
          </p:txBody>
        </p:sp>
        <p:pic>
          <p:nvPicPr>
            <p:cNvPr id="19" name="object 11">
              <a:extLst>
                <a:ext uri="{FF2B5EF4-FFF2-40B4-BE49-F238E27FC236}">
                  <a16:creationId xmlns:a16="http://schemas.microsoft.com/office/drawing/2014/main" id="{5C1CF1BE-14A8-4754-A264-288D670A4A25}"/>
                </a:ext>
              </a:extLst>
            </p:cNvPr>
            <p:cNvPicPr/>
            <p:nvPr/>
          </p:nvPicPr>
          <p:blipFill>
            <a:blip r:embed="rId4" cstate="print"/>
            <a:stretch>
              <a:fillRect/>
            </a:stretch>
          </p:blipFill>
          <p:spPr>
            <a:xfrm>
              <a:off x="1422868" y="4326099"/>
              <a:ext cx="475420" cy="174166"/>
            </a:xfrm>
            <a:prstGeom prst="rect">
              <a:avLst/>
            </a:prstGeom>
          </p:spPr>
        </p:pic>
        <p:sp>
          <p:nvSpPr>
            <p:cNvPr id="20" name="object 12">
              <a:extLst>
                <a:ext uri="{FF2B5EF4-FFF2-40B4-BE49-F238E27FC236}">
                  <a16:creationId xmlns:a16="http://schemas.microsoft.com/office/drawing/2014/main" id="{E0A32201-CC65-4C03-B875-F3519C366DEF}"/>
                </a:ext>
              </a:extLst>
            </p:cNvPr>
            <p:cNvSpPr/>
            <p:nvPr/>
          </p:nvSpPr>
          <p:spPr>
            <a:xfrm>
              <a:off x="1460968" y="4341199"/>
              <a:ext cx="399415" cy="98425"/>
            </a:xfrm>
            <a:custGeom>
              <a:avLst/>
              <a:gdLst/>
              <a:ahLst/>
              <a:cxnLst/>
              <a:rect l="l" t="t" r="r" b="b"/>
              <a:pathLst>
                <a:path w="399414" h="98425">
                  <a:moveTo>
                    <a:pt x="199610" y="0"/>
                  </a:moveTo>
                  <a:lnTo>
                    <a:pt x="148974" y="1594"/>
                  </a:lnTo>
                  <a:lnTo>
                    <a:pt x="101028" y="6376"/>
                  </a:lnTo>
                  <a:lnTo>
                    <a:pt x="58464" y="14346"/>
                  </a:lnTo>
                  <a:lnTo>
                    <a:pt x="14616" y="30550"/>
                  </a:lnTo>
                  <a:lnTo>
                    <a:pt x="0" y="48983"/>
                  </a:lnTo>
                  <a:lnTo>
                    <a:pt x="14616" y="67415"/>
                  </a:lnTo>
                  <a:lnTo>
                    <a:pt x="58464" y="83619"/>
                  </a:lnTo>
                  <a:lnTo>
                    <a:pt x="101028" y="91589"/>
                  </a:lnTo>
                  <a:lnTo>
                    <a:pt x="148974" y="96371"/>
                  </a:lnTo>
                  <a:lnTo>
                    <a:pt x="199610" y="97966"/>
                  </a:lnTo>
                  <a:lnTo>
                    <a:pt x="250246" y="96371"/>
                  </a:lnTo>
                  <a:lnTo>
                    <a:pt x="298192" y="91589"/>
                  </a:lnTo>
                  <a:lnTo>
                    <a:pt x="340756" y="83619"/>
                  </a:lnTo>
                  <a:lnTo>
                    <a:pt x="384604" y="67415"/>
                  </a:lnTo>
                  <a:lnTo>
                    <a:pt x="399220" y="48983"/>
                  </a:lnTo>
                  <a:lnTo>
                    <a:pt x="384604" y="30550"/>
                  </a:lnTo>
                  <a:lnTo>
                    <a:pt x="340756" y="14346"/>
                  </a:lnTo>
                  <a:lnTo>
                    <a:pt x="298192" y="6376"/>
                  </a:lnTo>
                  <a:lnTo>
                    <a:pt x="250246" y="1594"/>
                  </a:lnTo>
                  <a:lnTo>
                    <a:pt x="199610" y="0"/>
                  </a:lnTo>
                  <a:close/>
                </a:path>
              </a:pathLst>
            </a:custGeom>
            <a:solidFill>
              <a:srgbClr val="E77C3B"/>
            </a:solidFill>
          </p:spPr>
          <p:txBody>
            <a:bodyPr wrap="square" lIns="0" tIns="0" rIns="0" bIns="0" rtlCol="0"/>
            <a:lstStyle/>
            <a:p>
              <a:endParaRPr dirty="0"/>
            </a:p>
          </p:txBody>
        </p:sp>
        <p:pic>
          <p:nvPicPr>
            <p:cNvPr id="21" name="object 13">
              <a:extLst>
                <a:ext uri="{FF2B5EF4-FFF2-40B4-BE49-F238E27FC236}">
                  <a16:creationId xmlns:a16="http://schemas.microsoft.com/office/drawing/2014/main" id="{74538B85-5623-40A3-8A91-FF9839590469}"/>
                </a:ext>
              </a:extLst>
            </p:cNvPr>
            <p:cNvPicPr/>
            <p:nvPr/>
          </p:nvPicPr>
          <p:blipFill>
            <a:blip r:embed="rId5" cstate="print"/>
            <a:stretch>
              <a:fillRect/>
            </a:stretch>
          </p:blipFill>
          <p:spPr>
            <a:xfrm>
              <a:off x="2439088" y="3856572"/>
              <a:ext cx="88900" cy="353157"/>
            </a:xfrm>
            <a:prstGeom prst="rect">
              <a:avLst/>
            </a:prstGeom>
          </p:spPr>
        </p:pic>
        <p:sp>
          <p:nvSpPr>
            <p:cNvPr id="22" name="object 14">
              <a:extLst>
                <a:ext uri="{FF2B5EF4-FFF2-40B4-BE49-F238E27FC236}">
                  <a16:creationId xmlns:a16="http://schemas.microsoft.com/office/drawing/2014/main" id="{0985AC48-989A-4716-BC39-0E3CBE6F82BD}"/>
                </a:ext>
              </a:extLst>
            </p:cNvPr>
            <p:cNvSpPr/>
            <p:nvPr/>
          </p:nvSpPr>
          <p:spPr>
            <a:xfrm>
              <a:off x="2482849" y="3873499"/>
              <a:ext cx="0" cy="279400"/>
            </a:xfrm>
            <a:custGeom>
              <a:avLst/>
              <a:gdLst/>
              <a:ahLst/>
              <a:cxnLst/>
              <a:rect l="l" t="t" r="r" b="b"/>
              <a:pathLst>
                <a:path h="279400">
                  <a:moveTo>
                    <a:pt x="0" y="279400"/>
                  </a:moveTo>
                  <a:lnTo>
                    <a:pt x="0" y="0"/>
                  </a:lnTo>
                </a:path>
              </a:pathLst>
            </a:custGeom>
            <a:ln w="12700">
              <a:solidFill>
                <a:srgbClr val="E77C3B"/>
              </a:solidFill>
            </a:ln>
          </p:spPr>
          <p:txBody>
            <a:bodyPr wrap="square" lIns="0" tIns="0" rIns="0" bIns="0" rtlCol="0"/>
            <a:lstStyle/>
            <a:p>
              <a:endParaRPr dirty="0"/>
            </a:p>
          </p:txBody>
        </p:sp>
        <p:pic>
          <p:nvPicPr>
            <p:cNvPr id="23" name="object 15">
              <a:extLst>
                <a:ext uri="{FF2B5EF4-FFF2-40B4-BE49-F238E27FC236}">
                  <a16:creationId xmlns:a16="http://schemas.microsoft.com/office/drawing/2014/main" id="{9982677D-2DF5-4C1F-A7DE-48E12B9F1F0D}"/>
                </a:ext>
              </a:extLst>
            </p:cNvPr>
            <p:cNvPicPr/>
            <p:nvPr/>
          </p:nvPicPr>
          <p:blipFill>
            <a:blip r:embed="rId6" cstate="print"/>
            <a:stretch>
              <a:fillRect/>
            </a:stretch>
          </p:blipFill>
          <p:spPr>
            <a:xfrm>
              <a:off x="2245828" y="4103708"/>
              <a:ext cx="475420" cy="353157"/>
            </a:xfrm>
            <a:prstGeom prst="rect">
              <a:avLst/>
            </a:prstGeom>
          </p:spPr>
        </p:pic>
        <p:sp>
          <p:nvSpPr>
            <p:cNvPr id="24" name="object 16">
              <a:extLst>
                <a:ext uri="{FF2B5EF4-FFF2-40B4-BE49-F238E27FC236}">
                  <a16:creationId xmlns:a16="http://schemas.microsoft.com/office/drawing/2014/main" id="{C2731581-D877-4767-B55B-78ABBECFBEEE}"/>
                </a:ext>
              </a:extLst>
            </p:cNvPr>
            <p:cNvSpPr/>
            <p:nvPr/>
          </p:nvSpPr>
          <p:spPr>
            <a:xfrm>
              <a:off x="2286000" y="4114799"/>
              <a:ext cx="393700" cy="279400"/>
            </a:xfrm>
            <a:custGeom>
              <a:avLst/>
              <a:gdLst/>
              <a:ahLst/>
              <a:cxnLst/>
              <a:rect l="l" t="t" r="r" b="b"/>
              <a:pathLst>
                <a:path w="393700" h="279400">
                  <a:moveTo>
                    <a:pt x="0" y="0"/>
                  </a:moveTo>
                  <a:lnTo>
                    <a:pt x="393700" y="0"/>
                  </a:lnTo>
                  <a:lnTo>
                    <a:pt x="393700" y="279400"/>
                  </a:lnTo>
                  <a:lnTo>
                    <a:pt x="0" y="279400"/>
                  </a:lnTo>
                  <a:lnTo>
                    <a:pt x="0" y="0"/>
                  </a:lnTo>
                  <a:close/>
                </a:path>
              </a:pathLst>
            </a:custGeom>
            <a:solidFill>
              <a:srgbClr val="E77C3B"/>
            </a:solidFill>
          </p:spPr>
          <p:txBody>
            <a:bodyPr wrap="square" lIns="0" tIns="0" rIns="0" bIns="0" rtlCol="0"/>
            <a:lstStyle/>
            <a:p>
              <a:endParaRPr dirty="0"/>
            </a:p>
          </p:txBody>
        </p:sp>
      </p:grpSp>
      <p:sp>
        <p:nvSpPr>
          <p:cNvPr id="25" name="object 17">
            <a:extLst>
              <a:ext uri="{FF2B5EF4-FFF2-40B4-BE49-F238E27FC236}">
                <a16:creationId xmlns:a16="http://schemas.microsoft.com/office/drawing/2014/main" id="{27EFF2E4-8E13-489F-A095-F7D064B2F340}"/>
              </a:ext>
            </a:extLst>
          </p:cNvPr>
          <p:cNvSpPr txBox="1"/>
          <p:nvPr/>
        </p:nvSpPr>
        <p:spPr>
          <a:xfrm>
            <a:off x="7639902" y="5359955"/>
            <a:ext cx="318135" cy="151323"/>
          </a:xfrm>
          <a:prstGeom prst="rect">
            <a:avLst/>
          </a:prstGeom>
        </p:spPr>
        <p:txBody>
          <a:bodyPr vert="horz" wrap="square" lIns="0" tIns="12700" rIns="0" bIns="0" rtlCol="0">
            <a:spAutoFit/>
          </a:bodyPr>
          <a:lstStyle/>
          <a:p>
            <a:pPr marL="12700">
              <a:lnSpc>
                <a:spcPct val="100000"/>
              </a:lnSpc>
              <a:spcBef>
                <a:spcPts val="100"/>
              </a:spcBef>
            </a:pPr>
            <a:r>
              <a:rPr sz="900" spc="-40" dirty="0">
                <a:latin typeface="Arial MT"/>
                <a:cs typeface="Arial MT"/>
              </a:rPr>
              <a:t>HDFS</a:t>
            </a:r>
            <a:endParaRPr sz="900" dirty="0">
              <a:latin typeface="Arial MT"/>
              <a:cs typeface="Arial MT"/>
            </a:endParaRPr>
          </a:p>
        </p:txBody>
      </p:sp>
      <p:sp>
        <p:nvSpPr>
          <p:cNvPr id="27" name="object 22">
            <a:extLst>
              <a:ext uri="{FF2B5EF4-FFF2-40B4-BE49-F238E27FC236}">
                <a16:creationId xmlns:a16="http://schemas.microsoft.com/office/drawing/2014/main" id="{3CDFC9DF-82E5-48BC-B28F-4AA478FC78B3}"/>
              </a:ext>
            </a:extLst>
          </p:cNvPr>
          <p:cNvSpPr/>
          <p:nvPr/>
        </p:nvSpPr>
        <p:spPr>
          <a:xfrm>
            <a:off x="7599068" y="5248075"/>
            <a:ext cx="399415" cy="98425"/>
          </a:xfrm>
          <a:custGeom>
            <a:avLst/>
            <a:gdLst/>
            <a:ahLst/>
            <a:cxnLst/>
            <a:rect l="l" t="t" r="r" b="b"/>
            <a:pathLst>
              <a:path w="399414" h="98425">
                <a:moveTo>
                  <a:pt x="199610" y="0"/>
                </a:moveTo>
                <a:lnTo>
                  <a:pt x="148974" y="1594"/>
                </a:lnTo>
                <a:lnTo>
                  <a:pt x="101028" y="6376"/>
                </a:lnTo>
                <a:lnTo>
                  <a:pt x="58464" y="14346"/>
                </a:lnTo>
                <a:lnTo>
                  <a:pt x="14616" y="30550"/>
                </a:lnTo>
                <a:lnTo>
                  <a:pt x="0" y="48983"/>
                </a:lnTo>
                <a:lnTo>
                  <a:pt x="14616" y="67415"/>
                </a:lnTo>
                <a:lnTo>
                  <a:pt x="58464" y="83619"/>
                </a:lnTo>
                <a:lnTo>
                  <a:pt x="101028" y="91589"/>
                </a:lnTo>
                <a:lnTo>
                  <a:pt x="148974" y="96371"/>
                </a:lnTo>
                <a:lnTo>
                  <a:pt x="199610" y="97966"/>
                </a:lnTo>
                <a:lnTo>
                  <a:pt x="250246" y="96371"/>
                </a:lnTo>
                <a:lnTo>
                  <a:pt x="298192" y="91589"/>
                </a:lnTo>
                <a:lnTo>
                  <a:pt x="340756" y="83619"/>
                </a:lnTo>
                <a:lnTo>
                  <a:pt x="384604" y="67415"/>
                </a:lnTo>
                <a:lnTo>
                  <a:pt x="399220" y="48983"/>
                </a:lnTo>
                <a:lnTo>
                  <a:pt x="384604" y="30550"/>
                </a:lnTo>
                <a:lnTo>
                  <a:pt x="340756" y="14346"/>
                </a:lnTo>
                <a:lnTo>
                  <a:pt x="298192" y="6376"/>
                </a:lnTo>
                <a:lnTo>
                  <a:pt x="250246" y="1594"/>
                </a:lnTo>
                <a:lnTo>
                  <a:pt x="199610" y="0"/>
                </a:lnTo>
                <a:close/>
              </a:path>
            </a:pathLst>
          </a:custGeom>
          <a:solidFill>
            <a:srgbClr val="E77C3B"/>
          </a:solidFill>
        </p:spPr>
        <p:txBody>
          <a:bodyPr wrap="square" lIns="0" tIns="0" rIns="0" bIns="0" rtlCol="0"/>
          <a:lstStyle/>
          <a:p>
            <a:endParaRPr dirty="0"/>
          </a:p>
        </p:txBody>
      </p:sp>
      <p:sp>
        <p:nvSpPr>
          <p:cNvPr id="28" name="object 23">
            <a:extLst>
              <a:ext uri="{FF2B5EF4-FFF2-40B4-BE49-F238E27FC236}">
                <a16:creationId xmlns:a16="http://schemas.microsoft.com/office/drawing/2014/main" id="{C5C2A550-D9B5-46F3-9DCC-1F67A4EEAA23}"/>
              </a:ext>
            </a:extLst>
          </p:cNvPr>
          <p:cNvSpPr/>
          <p:nvPr/>
        </p:nvSpPr>
        <p:spPr>
          <a:xfrm>
            <a:off x="7599068" y="5248075"/>
            <a:ext cx="399415" cy="98425"/>
          </a:xfrm>
          <a:custGeom>
            <a:avLst/>
            <a:gdLst/>
            <a:ahLst/>
            <a:cxnLst/>
            <a:rect l="l" t="t" r="r" b="b"/>
            <a:pathLst>
              <a:path w="399414" h="98425">
                <a:moveTo>
                  <a:pt x="340756" y="14346"/>
                </a:moveTo>
                <a:lnTo>
                  <a:pt x="384604" y="30550"/>
                </a:lnTo>
                <a:lnTo>
                  <a:pt x="399220" y="48983"/>
                </a:lnTo>
                <a:lnTo>
                  <a:pt x="384604" y="67415"/>
                </a:lnTo>
                <a:lnTo>
                  <a:pt x="340756" y="83619"/>
                </a:lnTo>
                <a:lnTo>
                  <a:pt x="298192" y="91589"/>
                </a:lnTo>
                <a:lnTo>
                  <a:pt x="250246" y="96371"/>
                </a:lnTo>
                <a:lnTo>
                  <a:pt x="199610" y="97966"/>
                </a:lnTo>
                <a:lnTo>
                  <a:pt x="148974" y="96371"/>
                </a:lnTo>
                <a:lnTo>
                  <a:pt x="101028" y="91589"/>
                </a:lnTo>
                <a:lnTo>
                  <a:pt x="58464" y="83619"/>
                </a:lnTo>
                <a:lnTo>
                  <a:pt x="14616" y="67415"/>
                </a:lnTo>
                <a:lnTo>
                  <a:pt x="0" y="48983"/>
                </a:lnTo>
                <a:lnTo>
                  <a:pt x="14616" y="30550"/>
                </a:lnTo>
                <a:lnTo>
                  <a:pt x="58464" y="14346"/>
                </a:lnTo>
                <a:lnTo>
                  <a:pt x="101028" y="6376"/>
                </a:lnTo>
                <a:lnTo>
                  <a:pt x="148974" y="1594"/>
                </a:lnTo>
                <a:lnTo>
                  <a:pt x="199610" y="0"/>
                </a:lnTo>
                <a:lnTo>
                  <a:pt x="250246" y="1594"/>
                </a:lnTo>
                <a:lnTo>
                  <a:pt x="298192" y="6376"/>
                </a:lnTo>
                <a:lnTo>
                  <a:pt x="340756" y="14346"/>
                </a:lnTo>
                <a:close/>
              </a:path>
            </a:pathLst>
          </a:custGeom>
          <a:ln w="6350">
            <a:solidFill>
              <a:srgbClr val="000000"/>
            </a:solidFill>
          </a:ln>
        </p:spPr>
        <p:txBody>
          <a:bodyPr wrap="square" lIns="0" tIns="0" rIns="0" bIns="0" rtlCol="0"/>
          <a:lstStyle/>
          <a:p>
            <a:endParaRPr dirty="0"/>
          </a:p>
        </p:txBody>
      </p:sp>
      <p:pic>
        <p:nvPicPr>
          <p:cNvPr id="29" name="object 24">
            <a:extLst>
              <a:ext uri="{FF2B5EF4-FFF2-40B4-BE49-F238E27FC236}">
                <a16:creationId xmlns:a16="http://schemas.microsoft.com/office/drawing/2014/main" id="{EC7CE92A-8339-47EB-A8C2-727D6C90E48B}"/>
              </a:ext>
            </a:extLst>
          </p:cNvPr>
          <p:cNvPicPr/>
          <p:nvPr/>
        </p:nvPicPr>
        <p:blipFill>
          <a:blip r:embed="rId4" cstate="print"/>
          <a:stretch>
            <a:fillRect/>
          </a:stretch>
        </p:blipFill>
        <p:spPr>
          <a:xfrm>
            <a:off x="7560968" y="5511087"/>
            <a:ext cx="475420" cy="174166"/>
          </a:xfrm>
          <a:prstGeom prst="rect">
            <a:avLst/>
          </a:prstGeom>
        </p:spPr>
      </p:pic>
      <p:sp>
        <p:nvSpPr>
          <p:cNvPr id="30" name="object 25">
            <a:extLst>
              <a:ext uri="{FF2B5EF4-FFF2-40B4-BE49-F238E27FC236}">
                <a16:creationId xmlns:a16="http://schemas.microsoft.com/office/drawing/2014/main" id="{5202D104-B516-4F0B-8B8E-87D61B4A1769}"/>
              </a:ext>
            </a:extLst>
          </p:cNvPr>
          <p:cNvSpPr/>
          <p:nvPr/>
        </p:nvSpPr>
        <p:spPr>
          <a:xfrm>
            <a:off x="7599068" y="5526187"/>
            <a:ext cx="399415" cy="98425"/>
          </a:xfrm>
          <a:custGeom>
            <a:avLst/>
            <a:gdLst/>
            <a:ahLst/>
            <a:cxnLst/>
            <a:rect l="l" t="t" r="r" b="b"/>
            <a:pathLst>
              <a:path w="399414" h="98425">
                <a:moveTo>
                  <a:pt x="199610" y="0"/>
                </a:moveTo>
                <a:lnTo>
                  <a:pt x="148974" y="1594"/>
                </a:lnTo>
                <a:lnTo>
                  <a:pt x="101028" y="6376"/>
                </a:lnTo>
                <a:lnTo>
                  <a:pt x="58464" y="14346"/>
                </a:lnTo>
                <a:lnTo>
                  <a:pt x="14616" y="30550"/>
                </a:lnTo>
                <a:lnTo>
                  <a:pt x="0" y="48983"/>
                </a:lnTo>
                <a:lnTo>
                  <a:pt x="14616" y="67415"/>
                </a:lnTo>
                <a:lnTo>
                  <a:pt x="58464" y="83619"/>
                </a:lnTo>
                <a:lnTo>
                  <a:pt x="101028" y="91589"/>
                </a:lnTo>
                <a:lnTo>
                  <a:pt x="148974" y="96371"/>
                </a:lnTo>
                <a:lnTo>
                  <a:pt x="199610" y="97966"/>
                </a:lnTo>
                <a:lnTo>
                  <a:pt x="250246" y="96371"/>
                </a:lnTo>
                <a:lnTo>
                  <a:pt x="298192" y="91589"/>
                </a:lnTo>
                <a:lnTo>
                  <a:pt x="340756" y="83619"/>
                </a:lnTo>
                <a:lnTo>
                  <a:pt x="384604" y="67415"/>
                </a:lnTo>
                <a:lnTo>
                  <a:pt x="399220" y="48983"/>
                </a:lnTo>
                <a:lnTo>
                  <a:pt x="384604" y="30550"/>
                </a:lnTo>
                <a:lnTo>
                  <a:pt x="340756" y="14346"/>
                </a:lnTo>
                <a:lnTo>
                  <a:pt x="298192" y="6376"/>
                </a:lnTo>
                <a:lnTo>
                  <a:pt x="250246" y="1594"/>
                </a:lnTo>
                <a:lnTo>
                  <a:pt x="199610" y="0"/>
                </a:lnTo>
                <a:close/>
              </a:path>
            </a:pathLst>
          </a:custGeom>
          <a:solidFill>
            <a:srgbClr val="E77C3B"/>
          </a:solidFill>
        </p:spPr>
        <p:txBody>
          <a:bodyPr wrap="square" lIns="0" tIns="0" rIns="0" bIns="0" rtlCol="0"/>
          <a:lstStyle/>
          <a:p>
            <a:endParaRPr dirty="0"/>
          </a:p>
        </p:txBody>
      </p:sp>
      <p:sp>
        <p:nvSpPr>
          <p:cNvPr id="32" name="object 27">
            <a:extLst>
              <a:ext uri="{FF2B5EF4-FFF2-40B4-BE49-F238E27FC236}">
                <a16:creationId xmlns:a16="http://schemas.microsoft.com/office/drawing/2014/main" id="{D21F416C-E121-44D8-B918-4E39DD8CC681}"/>
              </a:ext>
            </a:extLst>
          </p:cNvPr>
          <p:cNvSpPr/>
          <p:nvPr/>
        </p:nvSpPr>
        <p:spPr>
          <a:xfrm>
            <a:off x="6152060" y="2899487"/>
            <a:ext cx="5031105" cy="3022600"/>
          </a:xfrm>
          <a:custGeom>
            <a:avLst/>
            <a:gdLst/>
            <a:ahLst/>
            <a:cxnLst/>
            <a:rect l="l" t="t" r="r" b="b"/>
            <a:pathLst>
              <a:path w="5031105" h="3022600">
                <a:moveTo>
                  <a:pt x="0" y="2942367"/>
                </a:moveTo>
                <a:lnTo>
                  <a:pt x="1278" y="89220"/>
                </a:lnTo>
                <a:lnTo>
                  <a:pt x="25195" y="27246"/>
                </a:lnTo>
                <a:lnTo>
                  <a:pt x="83838" y="0"/>
                </a:lnTo>
                <a:lnTo>
                  <a:pt x="4946756" y="0"/>
                </a:lnTo>
                <a:lnTo>
                  <a:pt x="4979372" y="7429"/>
                </a:lnTo>
                <a:lnTo>
                  <a:pt x="5005981" y="27246"/>
                </a:lnTo>
                <a:lnTo>
                  <a:pt x="5023908" y="55745"/>
                </a:lnTo>
                <a:lnTo>
                  <a:pt x="5030478" y="89220"/>
                </a:lnTo>
                <a:lnTo>
                  <a:pt x="5030478" y="2942367"/>
                </a:lnTo>
                <a:lnTo>
                  <a:pt x="5023908" y="2974437"/>
                </a:lnTo>
                <a:lnTo>
                  <a:pt x="5005981" y="2999846"/>
                </a:lnTo>
                <a:lnTo>
                  <a:pt x="4979372" y="3016574"/>
                </a:lnTo>
                <a:lnTo>
                  <a:pt x="4946756" y="3022599"/>
                </a:lnTo>
                <a:lnTo>
                  <a:pt x="83838" y="3022599"/>
                </a:lnTo>
                <a:lnTo>
                  <a:pt x="51204" y="3016574"/>
                </a:lnTo>
                <a:lnTo>
                  <a:pt x="24555" y="2999846"/>
                </a:lnTo>
                <a:lnTo>
                  <a:pt x="6588" y="2974437"/>
                </a:lnTo>
                <a:lnTo>
                  <a:pt x="0" y="2942367"/>
                </a:lnTo>
                <a:close/>
              </a:path>
            </a:pathLst>
          </a:custGeom>
          <a:ln w="25400">
            <a:solidFill>
              <a:schemeClr val="bg2">
                <a:lumMod val="25000"/>
              </a:schemeClr>
            </a:solidFill>
            <a:prstDash val="dash"/>
          </a:ln>
        </p:spPr>
        <p:txBody>
          <a:bodyPr wrap="square" lIns="0" tIns="0" rIns="0" bIns="0" rtlCol="0"/>
          <a:lstStyle/>
          <a:p>
            <a:endParaRPr dirty="0"/>
          </a:p>
        </p:txBody>
      </p:sp>
      <p:sp>
        <p:nvSpPr>
          <p:cNvPr id="33" name="object 33">
            <a:extLst>
              <a:ext uri="{FF2B5EF4-FFF2-40B4-BE49-F238E27FC236}">
                <a16:creationId xmlns:a16="http://schemas.microsoft.com/office/drawing/2014/main" id="{CF4C3AB4-670E-4A99-8FD8-4692F0A43A5F}"/>
              </a:ext>
            </a:extLst>
          </p:cNvPr>
          <p:cNvSpPr txBox="1"/>
          <p:nvPr/>
        </p:nvSpPr>
        <p:spPr>
          <a:xfrm>
            <a:off x="6178456" y="2618102"/>
            <a:ext cx="1663700" cy="228268"/>
          </a:xfrm>
          <a:prstGeom prst="rect">
            <a:avLst/>
          </a:prstGeom>
        </p:spPr>
        <p:txBody>
          <a:bodyPr vert="horz" wrap="square" lIns="0" tIns="12700" rIns="0" bIns="0" rtlCol="0">
            <a:spAutoFit/>
          </a:bodyPr>
          <a:lstStyle/>
          <a:p>
            <a:pPr marL="12700">
              <a:lnSpc>
                <a:spcPct val="100000"/>
              </a:lnSpc>
              <a:spcBef>
                <a:spcPts val="100"/>
              </a:spcBef>
            </a:pPr>
            <a:r>
              <a:rPr sz="1400" spc="-35" dirty="0">
                <a:latin typeface="Arial MT"/>
                <a:cs typeface="Arial MT"/>
              </a:rPr>
              <a:t>Amazon</a:t>
            </a:r>
            <a:r>
              <a:rPr sz="1400" spc="-15" dirty="0">
                <a:latin typeface="Arial MT"/>
                <a:cs typeface="Arial MT"/>
              </a:rPr>
              <a:t> </a:t>
            </a:r>
            <a:r>
              <a:rPr sz="1400" spc="-70" dirty="0">
                <a:latin typeface="Arial MT"/>
                <a:cs typeface="Arial MT"/>
              </a:rPr>
              <a:t>EMR</a:t>
            </a:r>
            <a:r>
              <a:rPr sz="1400" spc="-15" dirty="0">
                <a:latin typeface="Arial MT"/>
                <a:cs typeface="Arial MT"/>
              </a:rPr>
              <a:t> </a:t>
            </a:r>
            <a:r>
              <a:rPr sz="1400" spc="-30" dirty="0">
                <a:latin typeface="Arial MT"/>
                <a:cs typeface="Arial MT"/>
              </a:rPr>
              <a:t>Cluster</a:t>
            </a:r>
            <a:endParaRPr sz="1400" dirty="0">
              <a:latin typeface="Arial MT"/>
              <a:cs typeface="Arial MT"/>
            </a:endParaRPr>
          </a:p>
        </p:txBody>
      </p:sp>
      <p:sp>
        <p:nvSpPr>
          <p:cNvPr id="36" name="object 36">
            <a:extLst>
              <a:ext uri="{FF2B5EF4-FFF2-40B4-BE49-F238E27FC236}">
                <a16:creationId xmlns:a16="http://schemas.microsoft.com/office/drawing/2014/main" id="{C6E93BEC-2D1F-4323-ABB0-451D3311F3D0}"/>
              </a:ext>
            </a:extLst>
          </p:cNvPr>
          <p:cNvSpPr/>
          <p:nvPr/>
        </p:nvSpPr>
        <p:spPr>
          <a:xfrm>
            <a:off x="6356540" y="3242388"/>
            <a:ext cx="4622800" cy="736600"/>
          </a:xfrm>
          <a:custGeom>
            <a:avLst/>
            <a:gdLst/>
            <a:ahLst/>
            <a:cxnLst/>
            <a:rect l="l" t="t" r="r" b="b"/>
            <a:pathLst>
              <a:path w="4622800" h="736600">
                <a:moveTo>
                  <a:pt x="3250" y="673777"/>
                </a:moveTo>
                <a:lnTo>
                  <a:pt x="0" y="68688"/>
                </a:lnTo>
                <a:lnTo>
                  <a:pt x="21586" y="20229"/>
                </a:lnTo>
                <a:lnTo>
                  <a:pt x="71402" y="0"/>
                </a:lnTo>
                <a:lnTo>
                  <a:pt x="4550234" y="0"/>
                </a:lnTo>
                <a:lnTo>
                  <a:pt x="4577451" y="5439"/>
                </a:lnTo>
                <a:lnTo>
                  <a:pt x="4600631" y="20229"/>
                </a:lnTo>
                <a:lnTo>
                  <a:pt x="4616754" y="42076"/>
                </a:lnTo>
                <a:lnTo>
                  <a:pt x="4622799" y="68688"/>
                </a:lnTo>
                <a:lnTo>
                  <a:pt x="4622799" y="673777"/>
                </a:lnTo>
                <a:lnTo>
                  <a:pt x="4616754" y="699472"/>
                </a:lnTo>
                <a:lnTo>
                  <a:pt x="4600631" y="719303"/>
                </a:lnTo>
                <a:lnTo>
                  <a:pt x="4577451" y="732077"/>
                </a:lnTo>
                <a:lnTo>
                  <a:pt x="4550234" y="736600"/>
                </a:lnTo>
                <a:lnTo>
                  <a:pt x="71402" y="736600"/>
                </a:lnTo>
                <a:lnTo>
                  <a:pt x="44874" y="732077"/>
                </a:lnTo>
                <a:lnTo>
                  <a:pt x="23212" y="719303"/>
                </a:lnTo>
                <a:lnTo>
                  <a:pt x="8606" y="699472"/>
                </a:lnTo>
                <a:lnTo>
                  <a:pt x="3250" y="673777"/>
                </a:lnTo>
                <a:close/>
              </a:path>
            </a:pathLst>
          </a:custGeom>
          <a:ln w="25400">
            <a:solidFill>
              <a:srgbClr val="FFA900"/>
            </a:solidFill>
            <a:prstDash val="lgDash"/>
          </a:ln>
        </p:spPr>
        <p:txBody>
          <a:bodyPr wrap="square" lIns="0" tIns="0" rIns="0" bIns="0" rtlCol="0"/>
          <a:lstStyle/>
          <a:p>
            <a:endParaRPr dirty="0"/>
          </a:p>
        </p:txBody>
      </p:sp>
      <p:sp>
        <p:nvSpPr>
          <p:cNvPr id="37" name="object 37">
            <a:extLst>
              <a:ext uri="{FF2B5EF4-FFF2-40B4-BE49-F238E27FC236}">
                <a16:creationId xmlns:a16="http://schemas.microsoft.com/office/drawing/2014/main" id="{F4BE0CDE-ECEE-4E4C-B1AA-60D6A8E2A6D7}"/>
              </a:ext>
            </a:extLst>
          </p:cNvPr>
          <p:cNvSpPr txBox="1"/>
          <p:nvPr/>
        </p:nvSpPr>
        <p:spPr>
          <a:xfrm>
            <a:off x="9167391" y="2963151"/>
            <a:ext cx="1775460" cy="228268"/>
          </a:xfrm>
          <a:prstGeom prst="rect">
            <a:avLst/>
          </a:prstGeom>
        </p:spPr>
        <p:txBody>
          <a:bodyPr vert="horz" wrap="square" lIns="0" tIns="12700" rIns="0" bIns="0" rtlCol="0">
            <a:spAutoFit/>
          </a:bodyPr>
          <a:lstStyle/>
          <a:p>
            <a:pPr marL="12700">
              <a:lnSpc>
                <a:spcPct val="100000"/>
              </a:lnSpc>
              <a:spcBef>
                <a:spcPts val="100"/>
              </a:spcBef>
            </a:pPr>
            <a:r>
              <a:rPr sz="1400" spc="-25" dirty="0">
                <a:latin typeface="Arial MT"/>
                <a:cs typeface="Arial MT"/>
              </a:rPr>
              <a:t>Master </a:t>
            </a:r>
            <a:r>
              <a:rPr sz="1400" spc="-30" dirty="0">
                <a:latin typeface="Arial MT"/>
                <a:cs typeface="Arial MT"/>
              </a:rPr>
              <a:t>Instance</a:t>
            </a:r>
            <a:r>
              <a:rPr sz="1400" spc="-25" dirty="0">
                <a:latin typeface="Arial MT"/>
                <a:cs typeface="Arial MT"/>
              </a:rPr>
              <a:t> Group</a:t>
            </a:r>
            <a:endParaRPr sz="1400" dirty="0">
              <a:latin typeface="Arial MT"/>
              <a:cs typeface="Arial MT"/>
            </a:endParaRPr>
          </a:p>
        </p:txBody>
      </p:sp>
      <p:grpSp>
        <p:nvGrpSpPr>
          <p:cNvPr id="38" name="object 38">
            <a:extLst>
              <a:ext uri="{FF2B5EF4-FFF2-40B4-BE49-F238E27FC236}">
                <a16:creationId xmlns:a16="http://schemas.microsoft.com/office/drawing/2014/main" id="{496D28B8-6EA0-48E1-BD1F-D8056B9B6135}"/>
              </a:ext>
            </a:extLst>
          </p:cNvPr>
          <p:cNvGrpSpPr/>
          <p:nvPr/>
        </p:nvGrpSpPr>
        <p:grpSpPr>
          <a:xfrm>
            <a:off x="6353337" y="3347232"/>
            <a:ext cx="2570107" cy="2409755"/>
            <a:chOff x="1038197" y="2162244"/>
            <a:chExt cx="2570107" cy="2409755"/>
          </a:xfrm>
        </p:grpSpPr>
        <p:sp>
          <p:nvSpPr>
            <p:cNvPr id="39" name="object 39">
              <a:extLst>
                <a:ext uri="{FF2B5EF4-FFF2-40B4-BE49-F238E27FC236}">
                  <a16:creationId xmlns:a16="http://schemas.microsoft.com/office/drawing/2014/main" id="{F4061DD9-C8B7-4846-8072-85F412B1228B}"/>
                </a:ext>
              </a:extLst>
            </p:cNvPr>
            <p:cNvSpPr/>
            <p:nvPr/>
          </p:nvSpPr>
          <p:spPr>
            <a:xfrm>
              <a:off x="3097764" y="2162244"/>
              <a:ext cx="510540" cy="509905"/>
            </a:xfrm>
            <a:custGeom>
              <a:avLst/>
              <a:gdLst/>
              <a:ahLst/>
              <a:cxnLst/>
              <a:rect l="l" t="t" r="r" b="b"/>
              <a:pathLst>
                <a:path w="510539" h="509905">
                  <a:moveTo>
                    <a:pt x="422574" y="0"/>
                  </a:moveTo>
                  <a:lnTo>
                    <a:pt x="87640" y="0"/>
                  </a:lnTo>
                  <a:lnTo>
                    <a:pt x="53533" y="6748"/>
                  </a:lnTo>
                  <a:lnTo>
                    <a:pt x="25675" y="25149"/>
                  </a:lnTo>
                  <a:lnTo>
                    <a:pt x="6889" y="52435"/>
                  </a:lnTo>
                  <a:lnTo>
                    <a:pt x="0" y="85839"/>
                  </a:lnTo>
                  <a:lnTo>
                    <a:pt x="0" y="423824"/>
                  </a:lnTo>
                  <a:lnTo>
                    <a:pt x="6889" y="457232"/>
                  </a:lnTo>
                  <a:lnTo>
                    <a:pt x="25675" y="484517"/>
                  </a:lnTo>
                  <a:lnTo>
                    <a:pt x="53533" y="502916"/>
                  </a:lnTo>
                  <a:lnTo>
                    <a:pt x="87640" y="509663"/>
                  </a:lnTo>
                  <a:lnTo>
                    <a:pt x="422574" y="509663"/>
                  </a:lnTo>
                  <a:lnTo>
                    <a:pt x="456666" y="502916"/>
                  </a:lnTo>
                  <a:lnTo>
                    <a:pt x="484474" y="484517"/>
                  </a:lnTo>
                  <a:lnTo>
                    <a:pt x="503205" y="457232"/>
                  </a:lnTo>
                  <a:lnTo>
                    <a:pt x="510070" y="423824"/>
                  </a:lnTo>
                  <a:lnTo>
                    <a:pt x="510070" y="85839"/>
                  </a:lnTo>
                  <a:lnTo>
                    <a:pt x="503205" y="52435"/>
                  </a:lnTo>
                  <a:lnTo>
                    <a:pt x="484474" y="25149"/>
                  </a:lnTo>
                  <a:lnTo>
                    <a:pt x="456666" y="6748"/>
                  </a:lnTo>
                  <a:lnTo>
                    <a:pt x="422574" y="0"/>
                  </a:lnTo>
                  <a:close/>
                </a:path>
              </a:pathLst>
            </a:custGeom>
            <a:solidFill>
              <a:srgbClr val="F58534"/>
            </a:solidFill>
          </p:spPr>
          <p:txBody>
            <a:bodyPr wrap="square" lIns="0" tIns="0" rIns="0" bIns="0" rtlCol="0"/>
            <a:lstStyle/>
            <a:p>
              <a:endParaRPr dirty="0"/>
            </a:p>
          </p:txBody>
        </p:sp>
        <p:pic>
          <p:nvPicPr>
            <p:cNvPr id="40" name="object 40">
              <a:extLst>
                <a:ext uri="{FF2B5EF4-FFF2-40B4-BE49-F238E27FC236}">
                  <a16:creationId xmlns:a16="http://schemas.microsoft.com/office/drawing/2014/main" id="{471A7440-5DE1-410F-B8F3-C0CA2AA2EECD}"/>
                </a:ext>
              </a:extLst>
            </p:cNvPr>
            <p:cNvPicPr/>
            <p:nvPr/>
          </p:nvPicPr>
          <p:blipFill>
            <a:blip r:embed="rId7" cstate="print"/>
            <a:stretch>
              <a:fillRect/>
            </a:stretch>
          </p:blipFill>
          <p:spPr>
            <a:xfrm>
              <a:off x="3520339" y="2586069"/>
              <a:ext cx="87495" cy="115785"/>
            </a:xfrm>
            <a:prstGeom prst="rect">
              <a:avLst/>
            </a:prstGeom>
          </p:spPr>
        </p:pic>
        <p:sp>
          <p:nvSpPr>
            <p:cNvPr id="41" name="object 41">
              <a:extLst>
                <a:ext uri="{FF2B5EF4-FFF2-40B4-BE49-F238E27FC236}">
                  <a16:creationId xmlns:a16="http://schemas.microsoft.com/office/drawing/2014/main" id="{B0889411-C216-419E-B1D8-72C1A3A2BF79}"/>
                </a:ext>
              </a:extLst>
            </p:cNvPr>
            <p:cNvSpPr/>
            <p:nvPr/>
          </p:nvSpPr>
          <p:spPr>
            <a:xfrm>
              <a:off x="3181785" y="2671908"/>
              <a:ext cx="339725" cy="30480"/>
            </a:xfrm>
            <a:custGeom>
              <a:avLst/>
              <a:gdLst/>
              <a:ahLst/>
              <a:cxnLst/>
              <a:rect l="l" t="t" r="r" b="b"/>
              <a:pathLst>
                <a:path w="339725" h="30480">
                  <a:moveTo>
                    <a:pt x="339162" y="0"/>
                  </a:moveTo>
                  <a:lnTo>
                    <a:pt x="0" y="0"/>
                  </a:lnTo>
                  <a:lnTo>
                    <a:pt x="0" y="29955"/>
                  </a:lnTo>
                  <a:lnTo>
                    <a:pt x="339162" y="29955"/>
                  </a:lnTo>
                  <a:lnTo>
                    <a:pt x="339162" y="0"/>
                  </a:lnTo>
                  <a:close/>
                </a:path>
              </a:pathLst>
            </a:custGeom>
            <a:solidFill>
              <a:srgbClr val="9D5025"/>
            </a:solidFill>
          </p:spPr>
          <p:txBody>
            <a:bodyPr wrap="square" lIns="0" tIns="0" rIns="0" bIns="0" rtlCol="0"/>
            <a:lstStyle/>
            <a:p>
              <a:endParaRPr dirty="0"/>
            </a:p>
          </p:txBody>
        </p:sp>
        <p:pic>
          <p:nvPicPr>
            <p:cNvPr id="42" name="object 42">
              <a:extLst>
                <a:ext uri="{FF2B5EF4-FFF2-40B4-BE49-F238E27FC236}">
                  <a16:creationId xmlns:a16="http://schemas.microsoft.com/office/drawing/2014/main" id="{F2B35102-DA99-423F-9557-98501F2FF66C}"/>
                </a:ext>
              </a:extLst>
            </p:cNvPr>
            <p:cNvPicPr/>
            <p:nvPr/>
          </p:nvPicPr>
          <p:blipFill>
            <a:blip r:embed="rId8" cstate="print"/>
            <a:stretch>
              <a:fillRect/>
            </a:stretch>
          </p:blipFill>
          <p:spPr>
            <a:xfrm>
              <a:off x="3097764" y="2586069"/>
              <a:ext cx="91259" cy="115785"/>
            </a:xfrm>
            <a:prstGeom prst="rect">
              <a:avLst/>
            </a:prstGeom>
          </p:spPr>
        </p:pic>
        <p:sp>
          <p:nvSpPr>
            <p:cNvPr id="44" name="object 44">
              <a:extLst>
                <a:ext uri="{FF2B5EF4-FFF2-40B4-BE49-F238E27FC236}">
                  <a16:creationId xmlns:a16="http://schemas.microsoft.com/office/drawing/2014/main" id="{A91930AC-BCC2-4634-AF3E-E04A9CE2BD0E}"/>
                </a:ext>
              </a:extLst>
            </p:cNvPr>
            <p:cNvSpPr/>
            <p:nvPr/>
          </p:nvSpPr>
          <p:spPr>
            <a:xfrm>
              <a:off x="1038197" y="3187699"/>
              <a:ext cx="2073910" cy="1384300"/>
            </a:xfrm>
            <a:custGeom>
              <a:avLst/>
              <a:gdLst/>
              <a:ahLst/>
              <a:cxnLst/>
              <a:rect l="l" t="t" r="r" b="b"/>
              <a:pathLst>
                <a:path w="2073910" h="1384300">
                  <a:moveTo>
                    <a:pt x="0" y="1319243"/>
                  </a:moveTo>
                  <a:lnTo>
                    <a:pt x="3202" y="73637"/>
                  </a:lnTo>
                  <a:lnTo>
                    <a:pt x="21562" y="22703"/>
                  </a:lnTo>
                  <a:lnTo>
                    <a:pt x="68151" y="0"/>
                  </a:lnTo>
                  <a:lnTo>
                    <a:pt x="1999759" y="0"/>
                  </a:lnTo>
                  <a:lnTo>
                    <a:pt x="2027130" y="6212"/>
                  </a:lnTo>
                  <a:lnTo>
                    <a:pt x="2050646" y="22703"/>
                  </a:lnTo>
                  <a:lnTo>
                    <a:pt x="2067104" y="46252"/>
                  </a:lnTo>
                  <a:lnTo>
                    <a:pt x="2073302" y="73637"/>
                  </a:lnTo>
                  <a:lnTo>
                    <a:pt x="2073302" y="1319243"/>
                  </a:lnTo>
                  <a:lnTo>
                    <a:pt x="2067104" y="1345287"/>
                  </a:lnTo>
                  <a:lnTo>
                    <a:pt x="2050646" y="1365886"/>
                  </a:lnTo>
                  <a:lnTo>
                    <a:pt x="2027130" y="1379428"/>
                  </a:lnTo>
                  <a:lnTo>
                    <a:pt x="1999759" y="1384300"/>
                  </a:lnTo>
                  <a:lnTo>
                    <a:pt x="68151" y="1384300"/>
                  </a:lnTo>
                  <a:lnTo>
                    <a:pt x="41624" y="1379428"/>
                  </a:lnTo>
                  <a:lnTo>
                    <a:pt x="19961" y="1365886"/>
                  </a:lnTo>
                  <a:lnTo>
                    <a:pt x="5355" y="1345287"/>
                  </a:lnTo>
                  <a:lnTo>
                    <a:pt x="0" y="1319243"/>
                  </a:lnTo>
                  <a:close/>
                </a:path>
              </a:pathLst>
            </a:custGeom>
            <a:ln w="25400">
              <a:solidFill>
                <a:srgbClr val="FFA900"/>
              </a:solidFill>
              <a:prstDash val="lgDash"/>
            </a:ln>
          </p:spPr>
          <p:txBody>
            <a:bodyPr wrap="square" lIns="0" tIns="0" rIns="0" bIns="0" rtlCol="0"/>
            <a:lstStyle/>
            <a:p>
              <a:endParaRPr dirty="0"/>
            </a:p>
          </p:txBody>
        </p:sp>
      </p:grpSp>
      <p:sp>
        <p:nvSpPr>
          <p:cNvPr id="45" name="object 45">
            <a:extLst>
              <a:ext uri="{FF2B5EF4-FFF2-40B4-BE49-F238E27FC236}">
                <a16:creationId xmlns:a16="http://schemas.microsoft.com/office/drawing/2014/main" id="{05E0F87F-9770-4724-B5AC-553DBAF75AF2}"/>
              </a:ext>
            </a:extLst>
          </p:cNvPr>
          <p:cNvSpPr txBox="1"/>
          <p:nvPr/>
        </p:nvSpPr>
        <p:spPr>
          <a:xfrm>
            <a:off x="6769288" y="4098401"/>
            <a:ext cx="1619885" cy="228268"/>
          </a:xfrm>
          <a:prstGeom prst="rect">
            <a:avLst/>
          </a:prstGeom>
        </p:spPr>
        <p:txBody>
          <a:bodyPr vert="horz" wrap="square" lIns="0" tIns="12700" rIns="0" bIns="0" rtlCol="0">
            <a:spAutoFit/>
          </a:bodyPr>
          <a:lstStyle/>
          <a:p>
            <a:pPr marL="12700">
              <a:lnSpc>
                <a:spcPct val="100000"/>
              </a:lnSpc>
              <a:spcBef>
                <a:spcPts val="100"/>
              </a:spcBef>
            </a:pPr>
            <a:r>
              <a:rPr sz="1400" spc="-35" dirty="0">
                <a:latin typeface="Arial MT"/>
                <a:cs typeface="Arial MT"/>
              </a:rPr>
              <a:t>Core</a:t>
            </a:r>
            <a:r>
              <a:rPr sz="1400" spc="-25" dirty="0">
                <a:latin typeface="Arial MT"/>
                <a:cs typeface="Arial MT"/>
              </a:rPr>
              <a:t> </a:t>
            </a:r>
            <a:r>
              <a:rPr sz="1400" spc="-30" dirty="0">
                <a:latin typeface="Arial MT"/>
                <a:cs typeface="Arial MT"/>
              </a:rPr>
              <a:t>Instance</a:t>
            </a:r>
            <a:r>
              <a:rPr sz="1400" spc="-20" dirty="0">
                <a:latin typeface="Arial MT"/>
                <a:cs typeface="Arial MT"/>
              </a:rPr>
              <a:t> </a:t>
            </a:r>
            <a:r>
              <a:rPr sz="1400" spc="-25" dirty="0">
                <a:latin typeface="Arial MT"/>
                <a:cs typeface="Arial MT"/>
              </a:rPr>
              <a:t>Group</a:t>
            </a:r>
            <a:endParaRPr sz="1400" dirty="0">
              <a:latin typeface="Arial MT"/>
              <a:cs typeface="Arial MT"/>
            </a:endParaRPr>
          </a:p>
        </p:txBody>
      </p:sp>
      <p:grpSp>
        <p:nvGrpSpPr>
          <p:cNvPr id="46" name="object 46">
            <a:extLst>
              <a:ext uri="{FF2B5EF4-FFF2-40B4-BE49-F238E27FC236}">
                <a16:creationId xmlns:a16="http://schemas.microsoft.com/office/drawing/2014/main" id="{CB63D08F-9412-49BE-BFC4-5B25E7D03155}"/>
              </a:ext>
            </a:extLst>
          </p:cNvPr>
          <p:cNvGrpSpPr/>
          <p:nvPr/>
        </p:nvGrpSpPr>
        <p:grpSpPr>
          <a:xfrm>
            <a:off x="6720810" y="4347287"/>
            <a:ext cx="4283929" cy="1384300"/>
            <a:chOff x="1405670" y="3162299"/>
            <a:chExt cx="4283929" cy="1384300"/>
          </a:xfrm>
        </p:grpSpPr>
        <p:sp>
          <p:nvSpPr>
            <p:cNvPr id="47" name="object 47">
              <a:extLst>
                <a:ext uri="{FF2B5EF4-FFF2-40B4-BE49-F238E27FC236}">
                  <a16:creationId xmlns:a16="http://schemas.microsoft.com/office/drawing/2014/main" id="{F0FFAB43-8909-4673-A423-4F1E1B84E5C3}"/>
                </a:ext>
              </a:extLst>
            </p:cNvPr>
            <p:cNvSpPr/>
            <p:nvPr/>
          </p:nvSpPr>
          <p:spPr>
            <a:xfrm>
              <a:off x="2231170" y="3358796"/>
              <a:ext cx="503555" cy="516890"/>
            </a:xfrm>
            <a:custGeom>
              <a:avLst/>
              <a:gdLst/>
              <a:ahLst/>
              <a:cxnLst/>
              <a:rect l="l" t="t" r="r" b="b"/>
              <a:pathLst>
                <a:path w="503555" h="516889">
                  <a:moveTo>
                    <a:pt x="417014" y="0"/>
                  </a:moveTo>
                  <a:lnTo>
                    <a:pt x="86488" y="0"/>
                  </a:lnTo>
                  <a:lnTo>
                    <a:pt x="52830" y="6838"/>
                  </a:lnTo>
                  <a:lnTo>
                    <a:pt x="25338" y="25485"/>
                  </a:lnTo>
                  <a:lnTo>
                    <a:pt x="6799" y="53135"/>
                  </a:lnTo>
                  <a:lnTo>
                    <a:pt x="0" y="86984"/>
                  </a:lnTo>
                  <a:lnTo>
                    <a:pt x="0" y="429475"/>
                  </a:lnTo>
                  <a:lnTo>
                    <a:pt x="6799" y="463329"/>
                  </a:lnTo>
                  <a:lnTo>
                    <a:pt x="25338" y="490978"/>
                  </a:lnTo>
                  <a:lnTo>
                    <a:pt x="52830" y="509622"/>
                  </a:lnTo>
                  <a:lnTo>
                    <a:pt x="86488" y="516459"/>
                  </a:lnTo>
                  <a:lnTo>
                    <a:pt x="417014" y="516459"/>
                  </a:lnTo>
                  <a:lnTo>
                    <a:pt x="450658" y="509622"/>
                  </a:lnTo>
                  <a:lnTo>
                    <a:pt x="478100" y="490978"/>
                  </a:lnTo>
                  <a:lnTo>
                    <a:pt x="496585" y="463329"/>
                  </a:lnTo>
                  <a:lnTo>
                    <a:pt x="503359" y="429475"/>
                  </a:lnTo>
                  <a:lnTo>
                    <a:pt x="503359" y="86984"/>
                  </a:lnTo>
                  <a:lnTo>
                    <a:pt x="496585" y="53135"/>
                  </a:lnTo>
                  <a:lnTo>
                    <a:pt x="478100" y="25485"/>
                  </a:lnTo>
                  <a:lnTo>
                    <a:pt x="450658" y="6838"/>
                  </a:lnTo>
                  <a:lnTo>
                    <a:pt x="417014" y="0"/>
                  </a:lnTo>
                  <a:close/>
                </a:path>
              </a:pathLst>
            </a:custGeom>
            <a:solidFill>
              <a:srgbClr val="F58534"/>
            </a:solidFill>
          </p:spPr>
          <p:txBody>
            <a:bodyPr wrap="square" lIns="0" tIns="0" rIns="0" bIns="0" rtlCol="0"/>
            <a:lstStyle/>
            <a:p>
              <a:endParaRPr dirty="0"/>
            </a:p>
          </p:txBody>
        </p:sp>
        <p:pic>
          <p:nvPicPr>
            <p:cNvPr id="48" name="object 48">
              <a:extLst>
                <a:ext uri="{FF2B5EF4-FFF2-40B4-BE49-F238E27FC236}">
                  <a16:creationId xmlns:a16="http://schemas.microsoft.com/office/drawing/2014/main" id="{4C443972-DE22-45DD-B924-3C57E0D34C21}"/>
                </a:ext>
              </a:extLst>
            </p:cNvPr>
            <p:cNvPicPr/>
            <p:nvPr/>
          </p:nvPicPr>
          <p:blipFill>
            <a:blip r:embed="rId9" cstate="print"/>
            <a:stretch>
              <a:fillRect/>
            </a:stretch>
          </p:blipFill>
          <p:spPr>
            <a:xfrm>
              <a:off x="2648184" y="3788272"/>
              <a:ext cx="86344" cy="117329"/>
            </a:xfrm>
            <a:prstGeom prst="rect">
              <a:avLst/>
            </a:prstGeom>
          </p:spPr>
        </p:pic>
        <p:sp>
          <p:nvSpPr>
            <p:cNvPr id="49" name="object 49">
              <a:extLst>
                <a:ext uri="{FF2B5EF4-FFF2-40B4-BE49-F238E27FC236}">
                  <a16:creationId xmlns:a16="http://schemas.microsoft.com/office/drawing/2014/main" id="{1C092D6F-5BDE-4BC5-AF90-96A8C3B38D97}"/>
                </a:ext>
              </a:extLst>
            </p:cNvPr>
            <p:cNvSpPr/>
            <p:nvPr/>
          </p:nvSpPr>
          <p:spPr>
            <a:xfrm>
              <a:off x="2314086" y="3875256"/>
              <a:ext cx="335280" cy="30480"/>
            </a:xfrm>
            <a:custGeom>
              <a:avLst/>
              <a:gdLst/>
              <a:ahLst/>
              <a:cxnLst/>
              <a:rect l="l" t="t" r="r" b="b"/>
              <a:pathLst>
                <a:path w="335280" h="30479">
                  <a:moveTo>
                    <a:pt x="334699" y="0"/>
                  </a:moveTo>
                  <a:lnTo>
                    <a:pt x="0" y="0"/>
                  </a:lnTo>
                  <a:lnTo>
                    <a:pt x="0" y="30355"/>
                  </a:lnTo>
                  <a:lnTo>
                    <a:pt x="334699" y="30355"/>
                  </a:lnTo>
                  <a:lnTo>
                    <a:pt x="334699" y="0"/>
                  </a:lnTo>
                  <a:close/>
                </a:path>
              </a:pathLst>
            </a:custGeom>
            <a:solidFill>
              <a:srgbClr val="9D5025"/>
            </a:solidFill>
          </p:spPr>
          <p:txBody>
            <a:bodyPr wrap="square" lIns="0" tIns="0" rIns="0" bIns="0" rtlCol="0"/>
            <a:lstStyle/>
            <a:p>
              <a:endParaRPr dirty="0"/>
            </a:p>
          </p:txBody>
        </p:sp>
        <p:pic>
          <p:nvPicPr>
            <p:cNvPr id="50" name="object 50">
              <a:extLst>
                <a:ext uri="{FF2B5EF4-FFF2-40B4-BE49-F238E27FC236}">
                  <a16:creationId xmlns:a16="http://schemas.microsoft.com/office/drawing/2014/main" id="{F67AD85E-154B-4F5C-97ED-69EB3FB79F3A}"/>
                </a:ext>
              </a:extLst>
            </p:cNvPr>
            <p:cNvPicPr/>
            <p:nvPr/>
          </p:nvPicPr>
          <p:blipFill>
            <a:blip r:embed="rId10" cstate="print"/>
            <a:stretch>
              <a:fillRect/>
            </a:stretch>
          </p:blipFill>
          <p:spPr>
            <a:xfrm>
              <a:off x="2231170" y="3788272"/>
              <a:ext cx="90059" cy="117329"/>
            </a:xfrm>
            <a:prstGeom prst="rect">
              <a:avLst/>
            </a:prstGeom>
          </p:spPr>
        </p:pic>
        <p:sp>
          <p:nvSpPr>
            <p:cNvPr id="51" name="object 51">
              <a:extLst>
                <a:ext uri="{FF2B5EF4-FFF2-40B4-BE49-F238E27FC236}">
                  <a16:creationId xmlns:a16="http://schemas.microsoft.com/office/drawing/2014/main" id="{8075AE10-2D60-4627-BEB3-92F309029D7E}"/>
                </a:ext>
              </a:extLst>
            </p:cNvPr>
            <p:cNvSpPr/>
            <p:nvPr/>
          </p:nvSpPr>
          <p:spPr>
            <a:xfrm>
              <a:off x="1405670" y="3358796"/>
              <a:ext cx="503555" cy="516890"/>
            </a:xfrm>
            <a:custGeom>
              <a:avLst/>
              <a:gdLst/>
              <a:ahLst/>
              <a:cxnLst/>
              <a:rect l="l" t="t" r="r" b="b"/>
              <a:pathLst>
                <a:path w="503555" h="516889">
                  <a:moveTo>
                    <a:pt x="417014" y="0"/>
                  </a:moveTo>
                  <a:lnTo>
                    <a:pt x="86488" y="0"/>
                  </a:lnTo>
                  <a:lnTo>
                    <a:pt x="52830" y="6838"/>
                  </a:lnTo>
                  <a:lnTo>
                    <a:pt x="25338" y="25485"/>
                  </a:lnTo>
                  <a:lnTo>
                    <a:pt x="6799" y="53135"/>
                  </a:lnTo>
                  <a:lnTo>
                    <a:pt x="0" y="86984"/>
                  </a:lnTo>
                  <a:lnTo>
                    <a:pt x="0" y="429475"/>
                  </a:lnTo>
                  <a:lnTo>
                    <a:pt x="6799" y="463329"/>
                  </a:lnTo>
                  <a:lnTo>
                    <a:pt x="25338" y="490978"/>
                  </a:lnTo>
                  <a:lnTo>
                    <a:pt x="52830" y="509622"/>
                  </a:lnTo>
                  <a:lnTo>
                    <a:pt x="86488" y="516459"/>
                  </a:lnTo>
                  <a:lnTo>
                    <a:pt x="417014" y="516459"/>
                  </a:lnTo>
                  <a:lnTo>
                    <a:pt x="450658" y="509622"/>
                  </a:lnTo>
                  <a:lnTo>
                    <a:pt x="478100" y="490978"/>
                  </a:lnTo>
                  <a:lnTo>
                    <a:pt x="496585" y="463329"/>
                  </a:lnTo>
                  <a:lnTo>
                    <a:pt x="503359" y="429475"/>
                  </a:lnTo>
                  <a:lnTo>
                    <a:pt x="503359" y="86984"/>
                  </a:lnTo>
                  <a:lnTo>
                    <a:pt x="496585" y="53135"/>
                  </a:lnTo>
                  <a:lnTo>
                    <a:pt x="478100" y="25485"/>
                  </a:lnTo>
                  <a:lnTo>
                    <a:pt x="450658" y="6838"/>
                  </a:lnTo>
                  <a:lnTo>
                    <a:pt x="417014" y="0"/>
                  </a:lnTo>
                  <a:close/>
                </a:path>
              </a:pathLst>
            </a:custGeom>
            <a:solidFill>
              <a:srgbClr val="F58534"/>
            </a:solidFill>
          </p:spPr>
          <p:txBody>
            <a:bodyPr wrap="square" lIns="0" tIns="0" rIns="0" bIns="0" rtlCol="0"/>
            <a:lstStyle/>
            <a:p>
              <a:endParaRPr dirty="0"/>
            </a:p>
          </p:txBody>
        </p:sp>
        <p:pic>
          <p:nvPicPr>
            <p:cNvPr id="52" name="object 52">
              <a:extLst>
                <a:ext uri="{FF2B5EF4-FFF2-40B4-BE49-F238E27FC236}">
                  <a16:creationId xmlns:a16="http://schemas.microsoft.com/office/drawing/2014/main" id="{DEB11ED4-730B-44EE-AE6B-91C8ACE099F1}"/>
                </a:ext>
              </a:extLst>
            </p:cNvPr>
            <p:cNvPicPr/>
            <p:nvPr/>
          </p:nvPicPr>
          <p:blipFill>
            <a:blip r:embed="rId9" cstate="print"/>
            <a:stretch>
              <a:fillRect/>
            </a:stretch>
          </p:blipFill>
          <p:spPr>
            <a:xfrm>
              <a:off x="1822684" y="3788272"/>
              <a:ext cx="86344" cy="117329"/>
            </a:xfrm>
            <a:prstGeom prst="rect">
              <a:avLst/>
            </a:prstGeom>
          </p:spPr>
        </p:pic>
        <p:sp>
          <p:nvSpPr>
            <p:cNvPr id="53" name="object 53">
              <a:extLst>
                <a:ext uri="{FF2B5EF4-FFF2-40B4-BE49-F238E27FC236}">
                  <a16:creationId xmlns:a16="http://schemas.microsoft.com/office/drawing/2014/main" id="{4E794127-ACED-4658-BD24-DCB6F69D94C7}"/>
                </a:ext>
              </a:extLst>
            </p:cNvPr>
            <p:cNvSpPr/>
            <p:nvPr/>
          </p:nvSpPr>
          <p:spPr>
            <a:xfrm>
              <a:off x="1488586" y="3875256"/>
              <a:ext cx="335280" cy="30480"/>
            </a:xfrm>
            <a:custGeom>
              <a:avLst/>
              <a:gdLst/>
              <a:ahLst/>
              <a:cxnLst/>
              <a:rect l="l" t="t" r="r" b="b"/>
              <a:pathLst>
                <a:path w="335280" h="30479">
                  <a:moveTo>
                    <a:pt x="334699" y="0"/>
                  </a:moveTo>
                  <a:lnTo>
                    <a:pt x="0" y="0"/>
                  </a:lnTo>
                  <a:lnTo>
                    <a:pt x="0" y="30355"/>
                  </a:lnTo>
                  <a:lnTo>
                    <a:pt x="334699" y="30355"/>
                  </a:lnTo>
                  <a:lnTo>
                    <a:pt x="334699" y="0"/>
                  </a:lnTo>
                  <a:close/>
                </a:path>
              </a:pathLst>
            </a:custGeom>
            <a:solidFill>
              <a:srgbClr val="9D5025"/>
            </a:solidFill>
          </p:spPr>
          <p:txBody>
            <a:bodyPr wrap="square" lIns="0" tIns="0" rIns="0" bIns="0" rtlCol="0"/>
            <a:lstStyle/>
            <a:p>
              <a:endParaRPr dirty="0"/>
            </a:p>
          </p:txBody>
        </p:sp>
        <p:pic>
          <p:nvPicPr>
            <p:cNvPr id="54" name="object 54">
              <a:extLst>
                <a:ext uri="{FF2B5EF4-FFF2-40B4-BE49-F238E27FC236}">
                  <a16:creationId xmlns:a16="http://schemas.microsoft.com/office/drawing/2014/main" id="{DEE83A7C-15B2-4AAD-82DE-2D4ED7DF5045}"/>
                </a:ext>
              </a:extLst>
            </p:cNvPr>
            <p:cNvPicPr/>
            <p:nvPr/>
          </p:nvPicPr>
          <p:blipFill>
            <a:blip r:embed="rId10" cstate="print"/>
            <a:stretch>
              <a:fillRect/>
            </a:stretch>
          </p:blipFill>
          <p:spPr>
            <a:xfrm>
              <a:off x="1405670" y="3788272"/>
              <a:ext cx="90059" cy="117329"/>
            </a:xfrm>
            <a:prstGeom prst="rect">
              <a:avLst/>
            </a:prstGeom>
          </p:spPr>
        </p:pic>
        <p:sp>
          <p:nvSpPr>
            <p:cNvPr id="56" name="object 56">
              <a:extLst>
                <a:ext uri="{FF2B5EF4-FFF2-40B4-BE49-F238E27FC236}">
                  <a16:creationId xmlns:a16="http://schemas.microsoft.com/office/drawing/2014/main" id="{A808B6FD-E766-40C3-884A-725CAFCFABAB}"/>
                </a:ext>
              </a:extLst>
            </p:cNvPr>
            <p:cNvSpPr/>
            <p:nvPr/>
          </p:nvSpPr>
          <p:spPr>
            <a:xfrm>
              <a:off x="3619499" y="3162299"/>
              <a:ext cx="2070100" cy="1384300"/>
            </a:xfrm>
            <a:custGeom>
              <a:avLst/>
              <a:gdLst/>
              <a:ahLst/>
              <a:cxnLst/>
              <a:rect l="l" t="t" r="r" b="b"/>
              <a:pathLst>
                <a:path w="2070100" h="1384300">
                  <a:moveTo>
                    <a:pt x="4417" y="1319243"/>
                  </a:moveTo>
                  <a:lnTo>
                    <a:pt x="0" y="73637"/>
                  </a:lnTo>
                  <a:lnTo>
                    <a:pt x="22169" y="22703"/>
                  </a:lnTo>
                  <a:lnTo>
                    <a:pt x="72569" y="0"/>
                  </a:lnTo>
                  <a:lnTo>
                    <a:pt x="2004176" y="0"/>
                  </a:lnTo>
                  <a:lnTo>
                    <a:pt x="2030356" y="6212"/>
                  </a:lnTo>
                  <a:lnTo>
                    <a:pt x="2051253" y="22703"/>
                  </a:lnTo>
                  <a:lnTo>
                    <a:pt x="2065092" y="46252"/>
                  </a:lnTo>
                  <a:lnTo>
                    <a:pt x="2070100" y="73637"/>
                  </a:lnTo>
                  <a:lnTo>
                    <a:pt x="2070100" y="1319243"/>
                  </a:lnTo>
                  <a:lnTo>
                    <a:pt x="2065092" y="1345287"/>
                  </a:lnTo>
                  <a:lnTo>
                    <a:pt x="2051253" y="1365886"/>
                  </a:lnTo>
                  <a:lnTo>
                    <a:pt x="2030356" y="1379428"/>
                  </a:lnTo>
                  <a:lnTo>
                    <a:pt x="2004176" y="1384300"/>
                  </a:lnTo>
                  <a:lnTo>
                    <a:pt x="72569" y="1384300"/>
                  </a:lnTo>
                  <a:lnTo>
                    <a:pt x="46041" y="1379428"/>
                  </a:lnTo>
                  <a:lnTo>
                    <a:pt x="24378" y="1365886"/>
                  </a:lnTo>
                  <a:lnTo>
                    <a:pt x="9772" y="1345287"/>
                  </a:lnTo>
                  <a:lnTo>
                    <a:pt x="4417" y="1319243"/>
                  </a:lnTo>
                  <a:close/>
                </a:path>
              </a:pathLst>
            </a:custGeom>
            <a:ln w="25399">
              <a:solidFill>
                <a:srgbClr val="FFA900"/>
              </a:solidFill>
              <a:prstDash val="lgDash"/>
            </a:ln>
          </p:spPr>
          <p:txBody>
            <a:bodyPr wrap="square" lIns="0" tIns="0" rIns="0" bIns="0" rtlCol="0"/>
            <a:lstStyle/>
            <a:p>
              <a:endParaRPr dirty="0"/>
            </a:p>
          </p:txBody>
        </p:sp>
      </p:grpSp>
      <p:sp>
        <p:nvSpPr>
          <p:cNvPr id="57" name="object 57">
            <a:extLst>
              <a:ext uri="{FF2B5EF4-FFF2-40B4-BE49-F238E27FC236}">
                <a16:creationId xmlns:a16="http://schemas.microsoft.com/office/drawing/2014/main" id="{06A24FEA-873A-4B71-9DB1-8D786CAF0631}"/>
              </a:ext>
            </a:extLst>
          </p:cNvPr>
          <p:cNvSpPr txBox="1"/>
          <p:nvPr/>
        </p:nvSpPr>
        <p:spPr>
          <a:xfrm>
            <a:off x="9378300" y="4073001"/>
            <a:ext cx="1597025" cy="228268"/>
          </a:xfrm>
          <a:prstGeom prst="rect">
            <a:avLst/>
          </a:prstGeom>
        </p:spPr>
        <p:txBody>
          <a:bodyPr vert="horz" wrap="square" lIns="0" tIns="12700" rIns="0" bIns="0" rtlCol="0">
            <a:spAutoFit/>
          </a:bodyPr>
          <a:lstStyle/>
          <a:p>
            <a:pPr marL="12700">
              <a:lnSpc>
                <a:spcPct val="100000"/>
              </a:lnSpc>
              <a:spcBef>
                <a:spcPts val="100"/>
              </a:spcBef>
            </a:pPr>
            <a:r>
              <a:rPr sz="1400" spc="-240" dirty="0">
                <a:latin typeface="Arial MT"/>
                <a:cs typeface="Arial MT"/>
              </a:rPr>
              <a:t>T</a:t>
            </a:r>
            <a:r>
              <a:rPr sz="1400" spc="-30" dirty="0">
                <a:latin typeface="Arial MT"/>
                <a:cs typeface="Arial MT"/>
              </a:rPr>
              <a:t>ask</a:t>
            </a:r>
            <a:r>
              <a:rPr sz="1400" dirty="0">
                <a:latin typeface="Arial MT"/>
                <a:cs typeface="Arial MT"/>
              </a:rPr>
              <a:t> </a:t>
            </a:r>
            <a:r>
              <a:rPr sz="1400" spc="-30" dirty="0">
                <a:latin typeface="Arial MT"/>
                <a:cs typeface="Arial MT"/>
              </a:rPr>
              <a:t>Instance</a:t>
            </a:r>
            <a:r>
              <a:rPr sz="1400" dirty="0">
                <a:latin typeface="Arial MT"/>
                <a:cs typeface="Arial MT"/>
              </a:rPr>
              <a:t> </a:t>
            </a:r>
            <a:r>
              <a:rPr sz="1400" spc="-55" dirty="0">
                <a:latin typeface="Arial MT"/>
                <a:cs typeface="Arial MT"/>
              </a:rPr>
              <a:t>Gr</a:t>
            </a:r>
            <a:r>
              <a:rPr sz="1400" spc="-5" dirty="0">
                <a:latin typeface="Arial MT"/>
                <a:cs typeface="Arial MT"/>
              </a:rPr>
              <a:t>oup</a:t>
            </a:r>
            <a:endParaRPr sz="1400" dirty="0">
              <a:latin typeface="Arial MT"/>
              <a:cs typeface="Arial MT"/>
            </a:endParaRPr>
          </a:p>
        </p:txBody>
      </p:sp>
      <p:grpSp>
        <p:nvGrpSpPr>
          <p:cNvPr id="58" name="object 58">
            <a:extLst>
              <a:ext uri="{FF2B5EF4-FFF2-40B4-BE49-F238E27FC236}">
                <a16:creationId xmlns:a16="http://schemas.microsoft.com/office/drawing/2014/main" id="{A8453320-7962-42FE-AEF4-D9A0369A2556}"/>
              </a:ext>
            </a:extLst>
          </p:cNvPr>
          <p:cNvGrpSpPr/>
          <p:nvPr/>
        </p:nvGrpSpPr>
        <p:grpSpPr>
          <a:xfrm>
            <a:off x="8222310" y="3791311"/>
            <a:ext cx="917575" cy="720090"/>
            <a:chOff x="2907170" y="2606323"/>
            <a:chExt cx="917575" cy="720090"/>
          </a:xfrm>
        </p:grpSpPr>
        <p:pic>
          <p:nvPicPr>
            <p:cNvPr id="59" name="object 59">
              <a:extLst>
                <a:ext uri="{FF2B5EF4-FFF2-40B4-BE49-F238E27FC236}">
                  <a16:creationId xmlns:a16="http://schemas.microsoft.com/office/drawing/2014/main" id="{EEE13554-99AA-419B-B192-DAFCF95ED429}"/>
                </a:ext>
              </a:extLst>
            </p:cNvPr>
            <p:cNvPicPr/>
            <p:nvPr/>
          </p:nvPicPr>
          <p:blipFill>
            <a:blip r:embed="rId11" cstate="print"/>
            <a:stretch>
              <a:fillRect/>
            </a:stretch>
          </p:blipFill>
          <p:spPr>
            <a:xfrm>
              <a:off x="2907170" y="2606323"/>
              <a:ext cx="512783" cy="719838"/>
            </a:xfrm>
            <a:prstGeom prst="rect">
              <a:avLst/>
            </a:prstGeom>
          </p:spPr>
        </p:pic>
        <p:sp>
          <p:nvSpPr>
            <p:cNvPr id="60" name="object 60">
              <a:extLst>
                <a:ext uri="{FF2B5EF4-FFF2-40B4-BE49-F238E27FC236}">
                  <a16:creationId xmlns:a16="http://schemas.microsoft.com/office/drawing/2014/main" id="{9E3215BD-CAF0-4045-AC7F-7565034CA7A6}"/>
                </a:ext>
              </a:extLst>
            </p:cNvPr>
            <p:cNvSpPr/>
            <p:nvPr/>
          </p:nvSpPr>
          <p:spPr>
            <a:xfrm>
              <a:off x="3012424" y="3089264"/>
              <a:ext cx="111760" cy="136525"/>
            </a:xfrm>
            <a:custGeom>
              <a:avLst/>
              <a:gdLst/>
              <a:ahLst/>
              <a:cxnLst/>
              <a:rect l="l" t="t" r="r" b="b"/>
              <a:pathLst>
                <a:path w="111760" h="136525">
                  <a:moveTo>
                    <a:pt x="4418" y="0"/>
                  </a:moveTo>
                  <a:lnTo>
                    <a:pt x="0" y="136239"/>
                  </a:lnTo>
                  <a:lnTo>
                    <a:pt x="111641" y="58030"/>
                  </a:lnTo>
                  <a:lnTo>
                    <a:pt x="4418" y="0"/>
                  </a:lnTo>
                  <a:close/>
                </a:path>
              </a:pathLst>
            </a:custGeom>
            <a:solidFill>
              <a:schemeClr val="tx2">
                <a:lumMod val="75000"/>
              </a:schemeClr>
            </a:solidFill>
          </p:spPr>
          <p:txBody>
            <a:bodyPr wrap="square" lIns="0" tIns="0" rIns="0" bIns="0" rtlCol="0"/>
            <a:lstStyle/>
            <a:p>
              <a:endParaRPr dirty="0"/>
            </a:p>
          </p:txBody>
        </p:sp>
        <p:pic>
          <p:nvPicPr>
            <p:cNvPr id="61" name="object 61">
              <a:extLst>
                <a:ext uri="{FF2B5EF4-FFF2-40B4-BE49-F238E27FC236}">
                  <a16:creationId xmlns:a16="http://schemas.microsoft.com/office/drawing/2014/main" id="{CD10C58B-93FB-4B1C-A3ED-8B16A694B9E8}"/>
                </a:ext>
              </a:extLst>
            </p:cNvPr>
            <p:cNvPicPr/>
            <p:nvPr/>
          </p:nvPicPr>
          <p:blipFill>
            <a:blip r:embed="rId12" cstate="print"/>
            <a:stretch>
              <a:fillRect/>
            </a:stretch>
          </p:blipFill>
          <p:spPr>
            <a:xfrm>
              <a:off x="3311363" y="2606323"/>
              <a:ext cx="512783" cy="719838"/>
            </a:xfrm>
            <a:prstGeom prst="rect">
              <a:avLst/>
            </a:prstGeom>
          </p:spPr>
        </p:pic>
      </p:grpSp>
      <p:grpSp>
        <p:nvGrpSpPr>
          <p:cNvPr id="62" name="object 62">
            <a:extLst>
              <a:ext uri="{FF2B5EF4-FFF2-40B4-BE49-F238E27FC236}">
                <a16:creationId xmlns:a16="http://schemas.microsoft.com/office/drawing/2014/main" id="{2591EE01-566F-4E97-900B-686320090EFB}"/>
              </a:ext>
            </a:extLst>
          </p:cNvPr>
          <p:cNvGrpSpPr/>
          <p:nvPr/>
        </p:nvGrpSpPr>
        <p:grpSpPr>
          <a:xfrm>
            <a:off x="8366849" y="3839267"/>
            <a:ext cx="2258060" cy="1774825"/>
            <a:chOff x="3051709" y="2654279"/>
            <a:chExt cx="2258060" cy="1774825"/>
          </a:xfrm>
        </p:grpSpPr>
        <p:sp>
          <p:nvSpPr>
            <p:cNvPr id="63" name="object 63">
              <a:extLst>
                <a:ext uri="{FF2B5EF4-FFF2-40B4-BE49-F238E27FC236}">
                  <a16:creationId xmlns:a16="http://schemas.microsoft.com/office/drawing/2014/main" id="{52BFE99E-E49F-4BB6-9F5D-C742C465DAA9}"/>
                </a:ext>
              </a:extLst>
            </p:cNvPr>
            <p:cNvSpPr/>
            <p:nvPr/>
          </p:nvSpPr>
          <p:spPr>
            <a:xfrm>
              <a:off x="4161570" y="3267144"/>
              <a:ext cx="503555" cy="509905"/>
            </a:xfrm>
            <a:custGeom>
              <a:avLst/>
              <a:gdLst/>
              <a:ahLst/>
              <a:cxnLst/>
              <a:rect l="l" t="t" r="r" b="b"/>
              <a:pathLst>
                <a:path w="503554" h="509904">
                  <a:moveTo>
                    <a:pt x="417014" y="0"/>
                  </a:moveTo>
                  <a:lnTo>
                    <a:pt x="86488" y="0"/>
                  </a:lnTo>
                  <a:lnTo>
                    <a:pt x="52830" y="6748"/>
                  </a:lnTo>
                  <a:lnTo>
                    <a:pt x="25338" y="25149"/>
                  </a:lnTo>
                  <a:lnTo>
                    <a:pt x="6799" y="52435"/>
                  </a:lnTo>
                  <a:lnTo>
                    <a:pt x="0" y="85839"/>
                  </a:lnTo>
                  <a:lnTo>
                    <a:pt x="0" y="423824"/>
                  </a:lnTo>
                  <a:lnTo>
                    <a:pt x="6799" y="457232"/>
                  </a:lnTo>
                  <a:lnTo>
                    <a:pt x="25338" y="484517"/>
                  </a:lnTo>
                  <a:lnTo>
                    <a:pt x="52830" y="502916"/>
                  </a:lnTo>
                  <a:lnTo>
                    <a:pt x="86488" y="509663"/>
                  </a:lnTo>
                  <a:lnTo>
                    <a:pt x="417014" y="509663"/>
                  </a:lnTo>
                  <a:lnTo>
                    <a:pt x="450658" y="502916"/>
                  </a:lnTo>
                  <a:lnTo>
                    <a:pt x="478100" y="484517"/>
                  </a:lnTo>
                  <a:lnTo>
                    <a:pt x="496585" y="457232"/>
                  </a:lnTo>
                  <a:lnTo>
                    <a:pt x="503359" y="423824"/>
                  </a:lnTo>
                  <a:lnTo>
                    <a:pt x="503359" y="85839"/>
                  </a:lnTo>
                  <a:lnTo>
                    <a:pt x="496585" y="52435"/>
                  </a:lnTo>
                  <a:lnTo>
                    <a:pt x="478100" y="25149"/>
                  </a:lnTo>
                  <a:lnTo>
                    <a:pt x="450658" y="6748"/>
                  </a:lnTo>
                  <a:lnTo>
                    <a:pt x="417014" y="0"/>
                  </a:lnTo>
                  <a:close/>
                </a:path>
              </a:pathLst>
            </a:custGeom>
            <a:solidFill>
              <a:srgbClr val="F58534"/>
            </a:solidFill>
          </p:spPr>
          <p:txBody>
            <a:bodyPr wrap="square" lIns="0" tIns="0" rIns="0" bIns="0" rtlCol="0"/>
            <a:lstStyle/>
            <a:p>
              <a:endParaRPr dirty="0"/>
            </a:p>
          </p:txBody>
        </p:sp>
        <p:pic>
          <p:nvPicPr>
            <p:cNvPr id="64" name="object 64">
              <a:extLst>
                <a:ext uri="{FF2B5EF4-FFF2-40B4-BE49-F238E27FC236}">
                  <a16:creationId xmlns:a16="http://schemas.microsoft.com/office/drawing/2014/main" id="{037D38BB-0D8D-445B-B9E7-11F0AEC33411}"/>
                </a:ext>
              </a:extLst>
            </p:cNvPr>
            <p:cNvPicPr/>
            <p:nvPr/>
          </p:nvPicPr>
          <p:blipFill>
            <a:blip r:embed="rId7" cstate="print"/>
            <a:stretch>
              <a:fillRect/>
            </a:stretch>
          </p:blipFill>
          <p:spPr>
            <a:xfrm>
              <a:off x="4578584" y="3690969"/>
              <a:ext cx="86344" cy="115785"/>
            </a:xfrm>
            <a:prstGeom prst="rect">
              <a:avLst/>
            </a:prstGeom>
          </p:spPr>
        </p:pic>
        <p:sp>
          <p:nvSpPr>
            <p:cNvPr id="65" name="object 65">
              <a:extLst>
                <a:ext uri="{FF2B5EF4-FFF2-40B4-BE49-F238E27FC236}">
                  <a16:creationId xmlns:a16="http://schemas.microsoft.com/office/drawing/2014/main" id="{1364379B-1E2A-43CE-B6CD-FB2C10CA43DF}"/>
                </a:ext>
              </a:extLst>
            </p:cNvPr>
            <p:cNvSpPr/>
            <p:nvPr/>
          </p:nvSpPr>
          <p:spPr>
            <a:xfrm>
              <a:off x="4244486" y="3776808"/>
              <a:ext cx="335280" cy="30480"/>
            </a:xfrm>
            <a:custGeom>
              <a:avLst/>
              <a:gdLst/>
              <a:ahLst/>
              <a:cxnLst/>
              <a:rect l="l" t="t" r="r" b="b"/>
              <a:pathLst>
                <a:path w="335279" h="30479">
                  <a:moveTo>
                    <a:pt x="334698" y="0"/>
                  </a:moveTo>
                  <a:lnTo>
                    <a:pt x="0" y="0"/>
                  </a:lnTo>
                  <a:lnTo>
                    <a:pt x="0" y="29955"/>
                  </a:lnTo>
                  <a:lnTo>
                    <a:pt x="334698" y="29955"/>
                  </a:lnTo>
                  <a:lnTo>
                    <a:pt x="334698" y="0"/>
                  </a:lnTo>
                  <a:close/>
                </a:path>
              </a:pathLst>
            </a:custGeom>
            <a:solidFill>
              <a:srgbClr val="9D5025"/>
            </a:solidFill>
          </p:spPr>
          <p:txBody>
            <a:bodyPr wrap="square" lIns="0" tIns="0" rIns="0" bIns="0" rtlCol="0"/>
            <a:lstStyle/>
            <a:p>
              <a:endParaRPr dirty="0"/>
            </a:p>
          </p:txBody>
        </p:sp>
        <p:pic>
          <p:nvPicPr>
            <p:cNvPr id="66" name="object 66">
              <a:extLst>
                <a:ext uri="{FF2B5EF4-FFF2-40B4-BE49-F238E27FC236}">
                  <a16:creationId xmlns:a16="http://schemas.microsoft.com/office/drawing/2014/main" id="{D4EE1C42-C7C2-41AC-B09F-850136E19278}"/>
                </a:ext>
              </a:extLst>
            </p:cNvPr>
            <p:cNvPicPr/>
            <p:nvPr/>
          </p:nvPicPr>
          <p:blipFill>
            <a:blip r:embed="rId13" cstate="print"/>
            <a:stretch>
              <a:fillRect/>
            </a:stretch>
          </p:blipFill>
          <p:spPr>
            <a:xfrm>
              <a:off x="4161570" y="3690969"/>
              <a:ext cx="90059" cy="115785"/>
            </a:xfrm>
            <a:prstGeom prst="rect">
              <a:avLst/>
            </a:prstGeom>
          </p:spPr>
        </p:pic>
        <p:sp>
          <p:nvSpPr>
            <p:cNvPr id="67" name="object 67">
              <a:extLst>
                <a:ext uri="{FF2B5EF4-FFF2-40B4-BE49-F238E27FC236}">
                  <a16:creationId xmlns:a16="http://schemas.microsoft.com/office/drawing/2014/main" id="{705BD1BF-60CE-45D7-98B1-445262CF7475}"/>
                </a:ext>
              </a:extLst>
            </p:cNvPr>
            <p:cNvSpPr/>
            <p:nvPr/>
          </p:nvSpPr>
          <p:spPr>
            <a:xfrm>
              <a:off x="4799564" y="3267144"/>
              <a:ext cx="510540" cy="509905"/>
            </a:xfrm>
            <a:custGeom>
              <a:avLst/>
              <a:gdLst/>
              <a:ahLst/>
              <a:cxnLst/>
              <a:rect l="l" t="t" r="r" b="b"/>
              <a:pathLst>
                <a:path w="510539" h="509904">
                  <a:moveTo>
                    <a:pt x="422574" y="0"/>
                  </a:moveTo>
                  <a:lnTo>
                    <a:pt x="87640" y="0"/>
                  </a:lnTo>
                  <a:lnTo>
                    <a:pt x="53533" y="6748"/>
                  </a:lnTo>
                  <a:lnTo>
                    <a:pt x="25675" y="25149"/>
                  </a:lnTo>
                  <a:lnTo>
                    <a:pt x="6889" y="52435"/>
                  </a:lnTo>
                  <a:lnTo>
                    <a:pt x="0" y="85839"/>
                  </a:lnTo>
                  <a:lnTo>
                    <a:pt x="0" y="423824"/>
                  </a:lnTo>
                  <a:lnTo>
                    <a:pt x="6889" y="457232"/>
                  </a:lnTo>
                  <a:lnTo>
                    <a:pt x="25675" y="484517"/>
                  </a:lnTo>
                  <a:lnTo>
                    <a:pt x="53533" y="502916"/>
                  </a:lnTo>
                  <a:lnTo>
                    <a:pt x="87640" y="509663"/>
                  </a:lnTo>
                  <a:lnTo>
                    <a:pt x="422574" y="509663"/>
                  </a:lnTo>
                  <a:lnTo>
                    <a:pt x="456666" y="502916"/>
                  </a:lnTo>
                  <a:lnTo>
                    <a:pt x="484474" y="484517"/>
                  </a:lnTo>
                  <a:lnTo>
                    <a:pt x="503205" y="457232"/>
                  </a:lnTo>
                  <a:lnTo>
                    <a:pt x="510070" y="423824"/>
                  </a:lnTo>
                  <a:lnTo>
                    <a:pt x="510070" y="85839"/>
                  </a:lnTo>
                  <a:lnTo>
                    <a:pt x="503205" y="52435"/>
                  </a:lnTo>
                  <a:lnTo>
                    <a:pt x="484474" y="25149"/>
                  </a:lnTo>
                  <a:lnTo>
                    <a:pt x="456666" y="6748"/>
                  </a:lnTo>
                  <a:lnTo>
                    <a:pt x="422574" y="0"/>
                  </a:lnTo>
                  <a:close/>
                </a:path>
              </a:pathLst>
            </a:custGeom>
            <a:solidFill>
              <a:srgbClr val="F58534"/>
            </a:solidFill>
          </p:spPr>
          <p:txBody>
            <a:bodyPr wrap="square" lIns="0" tIns="0" rIns="0" bIns="0" rtlCol="0"/>
            <a:lstStyle/>
            <a:p>
              <a:endParaRPr dirty="0"/>
            </a:p>
          </p:txBody>
        </p:sp>
        <p:pic>
          <p:nvPicPr>
            <p:cNvPr id="68" name="object 68">
              <a:extLst>
                <a:ext uri="{FF2B5EF4-FFF2-40B4-BE49-F238E27FC236}">
                  <a16:creationId xmlns:a16="http://schemas.microsoft.com/office/drawing/2014/main" id="{FA3196C4-AA0D-4E7A-BB5E-3765FBC587E1}"/>
                </a:ext>
              </a:extLst>
            </p:cNvPr>
            <p:cNvPicPr/>
            <p:nvPr/>
          </p:nvPicPr>
          <p:blipFill>
            <a:blip r:embed="rId14" cstate="print"/>
            <a:stretch>
              <a:fillRect/>
            </a:stretch>
          </p:blipFill>
          <p:spPr>
            <a:xfrm>
              <a:off x="5222139" y="3690969"/>
              <a:ext cx="87495" cy="115785"/>
            </a:xfrm>
            <a:prstGeom prst="rect">
              <a:avLst/>
            </a:prstGeom>
          </p:spPr>
        </p:pic>
        <p:sp>
          <p:nvSpPr>
            <p:cNvPr id="69" name="object 69">
              <a:extLst>
                <a:ext uri="{FF2B5EF4-FFF2-40B4-BE49-F238E27FC236}">
                  <a16:creationId xmlns:a16="http://schemas.microsoft.com/office/drawing/2014/main" id="{33480BE9-F2C0-4874-95C1-2796FA554B7D}"/>
                </a:ext>
              </a:extLst>
            </p:cNvPr>
            <p:cNvSpPr/>
            <p:nvPr/>
          </p:nvSpPr>
          <p:spPr>
            <a:xfrm>
              <a:off x="4883585" y="3776808"/>
              <a:ext cx="339725" cy="30480"/>
            </a:xfrm>
            <a:custGeom>
              <a:avLst/>
              <a:gdLst/>
              <a:ahLst/>
              <a:cxnLst/>
              <a:rect l="l" t="t" r="r" b="b"/>
              <a:pathLst>
                <a:path w="339725" h="30479">
                  <a:moveTo>
                    <a:pt x="339162" y="0"/>
                  </a:moveTo>
                  <a:lnTo>
                    <a:pt x="0" y="0"/>
                  </a:lnTo>
                  <a:lnTo>
                    <a:pt x="0" y="29955"/>
                  </a:lnTo>
                  <a:lnTo>
                    <a:pt x="339162" y="29955"/>
                  </a:lnTo>
                  <a:lnTo>
                    <a:pt x="339162" y="0"/>
                  </a:lnTo>
                  <a:close/>
                </a:path>
              </a:pathLst>
            </a:custGeom>
            <a:solidFill>
              <a:srgbClr val="9D5025"/>
            </a:solidFill>
          </p:spPr>
          <p:txBody>
            <a:bodyPr wrap="square" lIns="0" tIns="0" rIns="0" bIns="0" rtlCol="0"/>
            <a:lstStyle/>
            <a:p>
              <a:endParaRPr dirty="0"/>
            </a:p>
          </p:txBody>
        </p:sp>
        <p:pic>
          <p:nvPicPr>
            <p:cNvPr id="70" name="object 70">
              <a:extLst>
                <a:ext uri="{FF2B5EF4-FFF2-40B4-BE49-F238E27FC236}">
                  <a16:creationId xmlns:a16="http://schemas.microsoft.com/office/drawing/2014/main" id="{48198D3B-4137-4800-8F03-8E2A66BA7FD5}"/>
                </a:ext>
              </a:extLst>
            </p:cNvPr>
            <p:cNvPicPr/>
            <p:nvPr/>
          </p:nvPicPr>
          <p:blipFill>
            <a:blip r:embed="rId13" cstate="print"/>
            <a:stretch>
              <a:fillRect/>
            </a:stretch>
          </p:blipFill>
          <p:spPr>
            <a:xfrm>
              <a:off x="4799564" y="3690969"/>
              <a:ext cx="91259" cy="115785"/>
            </a:xfrm>
            <a:prstGeom prst="rect">
              <a:avLst/>
            </a:prstGeom>
          </p:spPr>
        </p:pic>
        <p:sp>
          <p:nvSpPr>
            <p:cNvPr id="71" name="object 71">
              <a:extLst>
                <a:ext uri="{FF2B5EF4-FFF2-40B4-BE49-F238E27FC236}">
                  <a16:creationId xmlns:a16="http://schemas.microsoft.com/office/drawing/2014/main" id="{655FBBB7-9CD5-4734-92CF-9C86B3993E02}"/>
                </a:ext>
              </a:extLst>
            </p:cNvPr>
            <p:cNvSpPr/>
            <p:nvPr/>
          </p:nvSpPr>
          <p:spPr>
            <a:xfrm>
              <a:off x="4161570" y="3889444"/>
              <a:ext cx="503555" cy="509905"/>
            </a:xfrm>
            <a:custGeom>
              <a:avLst/>
              <a:gdLst/>
              <a:ahLst/>
              <a:cxnLst/>
              <a:rect l="l" t="t" r="r" b="b"/>
              <a:pathLst>
                <a:path w="503554" h="509904">
                  <a:moveTo>
                    <a:pt x="417014" y="0"/>
                  </a:moveTo>
                  <a:lnTo>
                    <a:pt x="86488" y="0"/>
                  </a:lnTo>
                  <a:lnTo>
                    <a:pt x="52830" y="6748"/>
                  </a:lnTo>
                  <a:lnTo>
                    <a:pt x="25338" y="25149"/>
                  </a:lnTo>
                  <a:lnTo>
                    <a:pt x="6799" y="52435"/>
                  </a:lnTo>
                  <a:lnTo>
                    <a:pt x="0" y="85839"/>
                  </a:lnTo>
                  <a:lnTo>
                    <a:pt x="0" y="423824"/>
                  </a:lnTo>
                  <a:lnTo>
                    <a:pt x="6799" y="457232"/>
                  </a:lnTo>
                  <a:lnTo>
                    <a:pt x="25338" y="484517"/>
                  </a:lnTo>
                  <a:lnTo>
                    <a:pt x="52830" y="502916"/>
                  </a:lnTo>
                  <a:lnTo>
                    <a:pt x="86488" y="509663"/>
                  </a:lnTo>
                  <a:lnTo>
                    <a:pt x="417014" y="509663"/>
                  </a:lnTo>
                  <a:lnTo>
                    <a:pt x="450658" y="502916"/>
                  </a:lnTo>
                  <a:lnTo>
                    <a:pt x="478100" y="484517"/>
                  </a:lnTo>
                  <a:lnTo>
                    <a:pt x="496585" y="457232"/>
                  </a:lnTo>
                  <a:lnTo>
                    <a:pt x="503359" y="423824"/>
                  </a:lnTo>
                  <a:lnTo>
                    <a:pt x="503359" y="85839"/>
                  </a:lnTo>
                  <a:lnTo>
                    <a:pt x="496585" y="52435"/>
                  </a:lnTo>
                  <a:lnTo>
                    <a:pt x="478100" y="25149"/>
                  </a:lnTo>
                  <a:lnTo>
                    <a:pt x="450658" y="6748"/>
                  </a:lnTo>
                  <a:lnTo>
                    <a:pt x="417014" y="0"/>
                  </a:lnTo>
                  <a:close/>
                </a:path>
              </a:pathLst>
            </a:custGeom>
            <a:solidFill>
              <a:srgbClr val="F58534"/>
            </a:solidFill>
          </p:spPr>
          <p:txBody>
            <a:bodyPr wrap="square" lIns="0" tIns="0" rIns="0" bIns="0" rtlCol="0"/>
            <a:lstStyle/>
            <a:p>
              <a:endParaRPr dirty="0"/>
            </a:p>
          </p:txBody>
        </p:sp>
        <p:pic>
          <p:nvPicPr>
            <p:cNvPr id="72" name="object 72">
              <a:extLst>
                <a:ext uri="{FF2B5EF4-FFF2-40B4-BE49-F238E27FC236}">
                  <a16:creationId xmlns:a16="http://schemas.microsoft.com/office/drawing/2014/main" id="{D9119858-37E4-404F-8BED-B09806E4A342}"/>
                </a:ext>
              </a:extLst>
            </p:cNvPr>
            <p:cNvPicPr/>
            <p:nvPr/>
          </p:nvPicPr>
          <p:blipFill>
            <a:blip r:embed="rId15" cstate="print"/>
            <a:stretch>
              <a:fillRect/>
            </a:stretch>
          </p:blipFill>
          <p:spPr>
            <a:xfrm>
              <a:off x="4578584" y="4313269"/>
              <a:ext cx="86344" cy="115785"/>
            </a:xfrm>
            <a:prstGeom prst="rect">
              <a:avLst/>
            </a:prstGeom>
          </p:spPr>
        </p:pic>
        <p:sp>
          <p:nvSpPr>
            <p:cNvPr id="73" name="object 73">
              <a:extLst>
                <a:ext uri="{FF2B5EF4-FFF2-40B4-BE49-F238E27FC236}">
                  <a16:creationId xmlns:a16="http://schemas.microsoft.com/office/drawing/2014/main" id="{9C870FF5-6788-4CDB-B3E8-DB7D01906FF2}"/>
                </a:ext>
              </a:extLst>
            </p:cNvPr>
            <p:cNvSpPr/>
            <p:nvPr/>
          </p:nvSpPr>
          <p:spPr>
            <a:xfrm>
              <a:off x="4244486" y="4399108"/>
              <a:ext cx="335280" cy="30480"/>
            </a:xfrm>
            <a:custGeom>
              <a:avLst/>
              <a:gdLst/>
              <a:ahLst/>
              <a:cxnLst/>
              <a:rect l="l" t="t" r="r" b="b"/>
              <a:pathLst>
                <a:path w="335279" h="30479">
                  <a:moveTo>
                    <a:pt x="334698" y="0"/>
                  </a:moveTo>
                  <a:lnTo>
                    <a:pt x="0" y="0"/>
                  </a:lnTo>
                  <a:lnTo>
                    <a:pt x="0" y="29956"/>
                  </a:lnTo>
                  <a:lnTo>
                    <a:pt x="334698" y="29956"/>
                  </a:lnTo>
                  <a:lnTo>
                    <a:pt x="334698" y="0"/>
                  </a:lnTo>
                  <a:close/>
                </a:path>
              </a:pathLst>
            </a:custGeom>
            <a:solidFill>
              <a:srgbClr val="9D5025"/>
            </a:solidFill>
          </p:spPr>
          <p:txBody>
            <a:bodyPr wrap="square" lIns="0" tIns="0" rIns="0" bIns="0" rtlCol="0"/>
            <a:lstStyle/>
            <a:p>
              <a:endParaRPr dirty="0"/>
            </a:p>
          </p:txBody>
        </p:sp>
        <p:pic>
          <p:nvPicPr>
            <p:cNvPr id="74" name="object 74">
              <a:extLst>
                <a:ext uri="{FF2B5EF4-FFF2-40B4-BE49-F238E27FC236}">
                  <a16:creationId xmlns:a16="http://schemas.microsoft.com/office/drawing/2014/main" id="{2A719B57-9476-4B4F-88E9-850FC90D2CA8}"/>
                </a:ext>
              </a:extLst>
            </p:cNvPr>
            <p:cNvPicPr/>
            <p:nvPr/>
          </p:nvPicPr>
          <p:blipFill>
            <a:blip r:embed="rId13" cstate="print"/>
            <a:stretch>
              <a:fillRect/>
            </a:stretch>
          </p:blipFill>
          <p:spPr>
            <a:xfrm>
              <a:off x="4161570" y="4313269"/>
              <a:ext cx="90059" cy="115785"/>
            </a:xfrm>
            <a:prstGeom prst="rect">
              <a:avLst/>
            </a:prstGeom>
          </p:spPr>
        </p:pic>
        <p:sp>
          <p:nvSpPr>
            <p:cNvPr id="75" name="object 75">
              <a:extLst>
                <a:ext uri="{FF2B5EF4-FFF2-40B4-BE49-F238E27FC236}">
                  <a16:creationId xmlns:a16="http://schemas.microsoft.com/office/drawing/2014/main" id="{8C1291B2-36ED-4015-ACDF-1737A3988D35}"/>
                </a:ext>
              </a:extLst>
            </p:cNvPr>
            <p:cNvSpPr/>
            <p:nvPr/>
          </p:nvSpPr>
          <p:spPr>
            <a:xfrm>
              <a:off x="4799564" y="3889444"/>
              <a:ext cx="510540" cy="509905"/>
            </a:xfrm>
            <a:custGeom>
              <a:avLst/>
              <a:gdLst/>
              <a:ahLst/>
              <a:cxnLst/>
              <a:rect l="l" t="t" r="r" b="b"/>
              <a:pathLst>
                <a:path w="510539" h="509904">
                  <a:moveTo>
                    <a:pt x="422574" y="0"/>
                  </a:moveTo>
                  <a:lnTo>
                    <a:pt x="87640" y="0"/>
                  </a:lnTo>
                  <a:lnTo>
                    <a:pt x="53533" y="6748"/>
                  </a:lnTo>
                  <a:lnTo>
                    <a:pt x="25675" y="25149"/>
                  </a:lnTo>
                  <a:lnTo>
                    <a:pt x="6889" y="52435"/>
                  </a:lnTo>
                  <a:lnTo>
                    <a:pt x="0" y="85839"/>
                  </a:lnTo>
                  <a:lnTo>
                    <a:pt x="0" y="423824"/>
                  </a:lnTo>
                  <a:lnTo>
                    <a:pt x="6889" y="457232"/>
                  </a:lnTo>
                  <a:lnTo>
                    <a:pt x="25675" y="484517"/>
                  </a:lnTo>
                  <a:lnTo>
                    <a:pt x="53533" y="502916"/>
                  </a:lnTo>
                  <a:lnTo>
                    <a:pt x="87640" y="509663"/>
                  </a:lnTo>
                  <a:lnTo>
                    <a:pt x="422574" y="509663"/>
                  </a:lnTo>
                  <a:lnTo>
                    <a:pt x="456666" y="502916"/>
                  </a:lnTo>
                  <a:lnTo>
                    <a:pt x="484474" y="484517"/>
                  </a:lnTo>
                  <a:lnTo>
                    <a:pt x="503205" y="457232"/>
                  </a:lnTo>
                  <a:lnTo>
                    <a:pt x="510070" y="423824"/>
                  </a:lnTo>
                  <a:lnTo>
                    <a:pt x="510070" y="85839"/>
                  </a:lnTo>
                  <a:lnTo>
                    <a:pt x="503205" y="52435"/>
                  </a:lnTo>
                  <a:lnTo>
                    <a:pt x="484474" y="25149"/>
                  </a:lnTo>
                  <a:lnTo>
                    <a:pt x="456666" y="6748"/>
                  </a:lnTo>
                  <a:lnTo>
                    <a:pt x="422574" y="0"/>
                  </a:lnTo>
                  <a:close/>
                </a:path>
              </a:pathLst>
            </a:custGeom>
            <a:solidFill>
              <a:srgbClr val="F58534"/>
            </a:solidFill>
          </p:spPr>
          <p:txBody>
            <a:bodyPr wrap="square" lIns="0" tIns="0" rIns="0" bIns="0" rtlCol="0"/>
            <a:lstStyle/>
            <a:p>
              <a:endParaRPr dirty="0"/>
            </a:p>
          </p:txBody>
        </p:sp>
        <p:pic>
          <p:nvPicPr>
            <p:cNvPr id="76" name="object 76">
              <a:extLst>
                <a:ext uri="{FF2B5EF4-FFF2-40B4-BE49-F238E27FC236}">
                  <a16:creationId xmlns:a16="http://schemas.microsoft.com/office/drawing/2014/main" id="{C9F0A3BD-7B3C-45A1-9D12-0DC6BE4AE42E}"/>
                </a:ext>
              </a:extLst>
            </p:cNvPr>
            <p:cNvPicPr/>
            <p:nvPr/>
          </p:nvPicPr>
          <p:blipFill>
            <a:blip r:embed="rId14" cstate="print"/>
            <a:stretch>
              <a:fillRect/>
            </a:stretch>
          </p:blipFill>
          <p:spPr>
            <a:xfrm>
              <a:off x="5222139" y="4313269"/>
              <a:ext cx="87495" cy="115785"/>
            </a:xfrm>
            <a:prstGeom prst="rect">
              <a:avLst/>
            </a:prstGeom>
          </p:spPr>
        </p:pic>
        <p:sp>
          <p:nvSpPr>
            <p:cNvPr id="77" name="object 77">
              <a:extLst>
                <a:ext uri="{FF2B5EF4-FFF2-40B4-BE49-F238E27FC236}">
                  <a16:creationId xmlns:a16="http://schemas.microsoft.com/office/drawing/2014/main" id="{A26C77A2-D8A3-4D45-8E5A-4E18C99E8D74}"/>
                </a:ext>
              </a:extLst>
            </p:cNvPr>
            <p:cNvSpPr/>
            <p:nvPr/>
          </p:nvSpPr>
          <p:spPr>
            <a:xfrm>
              <a:off x="4883585" y="4399108"/>
              <a:ext cx="339725" cy="30480"/>
            </a:xfrm>
            <a:custGeom>
              <a:avLst/>
              <a:gdLst/>
              <a:ahLst/>
              <a:cxnLst/>
              <a:rect l="l" t="t" r="r" b="b"/>
              <a:pathLst>
                <a:path w="339725" h="30479">
                  <a:moveTo>
                    <a:pt x="339162" y="0"/>
                  </a:moveTo>
                  <a:lnTo>
                    <a:pt x="0" y="0"/>
                  </a:lnTo>
                  <a:lnTo>
                    <a:pt x="0" y="29956"/>
                  </a:lnTo>
                  <a:lnTo>
                    <a:pt x="339162" y="29956"/>
                  </a:lnTo>
                  <a:lnTo>
                    <a:pt x="339162" y="0"/>
                  </a:lnTo>
                  <a:close/>
                </a:path>
              </a:pathLst>
            </a:custGeom>
            <a:solidFill>
              <a:srgbClr val="9D5025"/>
            </a:solidFill>
          </p:spPr>
          <p:txBody>
            <a:bodyPr wrap="square" lIns="0" tIns="0" rIns="0" bIns="0" rtlCol="0"/>
            <a:lstStyle/>
            <a:p>
              <a:endParaRPr dirty="0"/>
            </a:p>
          </p:txBody>
        </p:sp>
        <p:pic>
          <p:nvPicPr>
            <p:cNvPr id="78" name="object 78">
              <a:extLst>
                <a:ext uri="{FF2B5EF4-FFF2-40B4-BE49-F238E27FC236}">
                  <a16:creationId xmlns:a16="http://schemas.microsoft.com/office/drawing/2014/main" id="{03EFE73A-EC6A-451F-B10D-A1701C0033B5}"/>
                </a:ext>
              </a:extLst>
            </p:cNvPr>
            <p:cNvPicPr/>
            <p:nvPr/>
          </p:nvPicPr>
          <p:blipFill>
            <a:blip r:embed="rId13" cstate="print"/>
            <a:stretch>
              <a:fillRect/>
            </a:stretch>
          </p:blipFill>
          <p:spPr>
            <a:xfrm>
              <a:off x="4799564" y="4313269"/>
              <a:ext cx="91259" cy="115785"/>
            </a:xfrm>
            <a:prstGeom prst="rect">
              <a:avLst/>
            </a:prstGeom>
          </p:spPr>
        </p:pic>
        <p:sp>
          <p:nvSpPr>
            <p:cNvPr id="79" name="object 79">
              <a:extLst>
                <a:ext uri="{FF2B5EF4-FFF2-40B4-BE49-F238E27FC236}">
                  <a16:creationId xmlns:a16="http://schemas.microsoft.com/office/drawing/2014/main" id="{A32DF7AE-EB22-41B3-8042-B71B6CEB8D02}"/>
                </a:ext>
              </a:extLst>
            </p:cNvPr>
            <p:cNvSpPr/>
            <p:nvPr/>
          </p:nvSpPr>
          <p:spPr>
            <a:xfrm>
              <a:off x="3064409" y="2666979"/>
              <a:ext cx="250825" cy="462915"/>
            </a:xfrm>
            <a:custGeom>
              <a:avLst/>
              <a:gdLst/>
              <a:ahLst/>
              <a:cxnLst/>
              <a:rect l="l" t="t" r="r" b="b"/>
              <a:pathLst>
                <a:path w="250825" h="462914">
                  <a:moveTo>
                    <a:pt x="250290" y="0"/>
                  </a:moveTo>
                  <a:lnTo>
                    <a:pt x="6044" y="451300"/>
                  </a:lnTo>
                  <a:lnTo>
                    <a:pt x="0" y="462469"/>
                  </a:lnTo>
                </a:path>
              </a:pathLst>
            </a:custGeom>
            <a:solidFill>
              <a:schemeClr val="bg2">
                <a:lumMod val="25000"/>
              </a:schemeClr>
            </a:solidFill>
            <a:ln w="25400">
              <a:solidFill>
                <a:schemeClr val="bg2">
                  <a:lumMod val="25000"/>
                </a:schemeClr>
              </a:solidFill>
            </a:ln>
          </p:spPr>
          <p:txBody>
            <a:bodyPr wrap="square" lIns="0" tIns="0" rIns="0" bIns="0" rtlCol="0"/>
            <a:lstStyle/>
            <a:p>
              <a:endParaRPr dirty="0"/>
            </a:p>
          </p:txBody>
        </p:sp>
        <p:sp>
          <p:nvSpPr>
            <p:cNvPr id="80" name="object 80">
              <a:extLst>
                <a:ext uri="{FF2B5EF4-FFF2-40B4-BE49-F238E27FC236}">
                  <a16:creationId xmlns:a16="http://schemas.microsoft.com/office/drawing/2014/main" id="{BD45CB90-3E74-4418-AF5C-2EAE7999C6E9}"/>
                </a:ext>
              </a:extLst>
            </p:cNvPr>
            <p:cNvSpPr/>
            <p:nvPr/>
          </p:nvSpPr>
          <p:spPr>
            <a:xfrm>
              <a:off x="3416618" y="2666979"/>
              <a:ext cx="250825" cy="462915"/>
            </a:xfrm>
            <a:custGeom>
              <a:avLst/>
              <a:gdLst/>
              <a:ahLst/>
              <a:cxnLst/>
              <a:rect l="l" t="t" r="r" b="b"/>
              <a:pathLst>
                <a:path w="250825" h="462914">
                  <a:moveTo>
                    <a:pt x="0" y="0"/>
                  </a:moveTo>
                  <a:lnTo>
                    <a:pt x="244245" y="451300"/>
                  </a:lnTo>
                  <a:lnTo>
                    <a:pt x="250290" y="462469"/>
                  </a:lnTo>
                </a:path>
              </a:pathLst>
            </a:custGeom>
            <a:solidFill>
              <a:schemeClr val="bg2">
                <a:lumMod val="25000"/>
              </a:schemeClr>
            </a:solidFill>
            <a:ln w="25400">
              <a:solidFill>
                <a:schemeClr val="bg2">
                  <a:lumMod val="25000"/>
                </a:schemeClr>
              </a:solidFill>
            </a:ln>
          </p:spPr>
          <p:txBody>
            <a:bodyPr wrap="square" lIns="0" tIns="0" rIns="0" bIns="0" rtlCol="0"/>
            <a:lstStyle/>
            <a:p>
              <a:endParaRPr dirty="0"/>
            </a:p>
          </p:txBody>
        </p:sp>
        <p:sp>
          <p:nvSpPr>
            <p:cNvPr id="81" name="object 81">
              <a:extLst>
                <a:ext uri="{FF2B5EF4-FFF2-40B4-BE49-F238E27FC236}">
                  <a16:creationId xmlns:a16="http://schemas.microsoft.com/office/drawing/2014/main" id="{509AB023-667B-498A-8239-2A70CCF7833E}"/>
                </a:ext>
              </a:extLst>
            </p:cNvPr>
            <p:cNvSpPr/>
            <p:nvPr/>
          </p:nvSpPr>
          <p:spPr>
            <a:xfrm>
              <a:off x="3607252" y="3089264"/>
              <a:ext cx="111760" cy="136525"/>
            </a:xfrm>
            <a:custGeom>
              <a:avLst/>
              <a:gdLst/>
              <a:ahLst/>
              <a:cxnLst/>
              <a:rect l="l" t="t" r="r" b="b"/>
              <a:pathLst>
                <a:path w="111760" h="136525">
                  <a:moveTo>
                    <a:pt x="107223" y="0"/>
                  </a:moveTo>
                  <a:lnTo>
                    <a:pt x="0" y="58030"/>
                  </a:lnTo>
                  <a:lnTo>
                    <a:pt x="111641" y="136239"/>
                  </a:lnTo>
                  <a:lnTo>
                    <a:pt x="107223" y="0"/>
                  </a:lnTo>
                  <a:close/>
                </a:path>
              </a:pathLst>
            </a:custGeom>
            <a:solidFill>
              <a:schemeClr val="tx2">
                <a:lumMod val="75000"/>
              </a:schemeClr>
            </a:solidFill>
          </p:spPr>
          <p:txBody>
            <a:bodyPr wrap="square" lIns="0" tIns="0" rIns="0" bIns="0" rtlCol="0"/>
            <a:lstStyle/>
            <a:p>
              <a:endParaRPr dirty="0"/>
            </a:p>
          </p:txBody>
        </p:sp>
      </p:grpSp>
    </p:spTree>
    <p:extLst>
      <p:ext uri="{BB962C8B-B14F-4D97-AF65-F5344CB8AC3E}">
        <p14:creationId xmlns:p14="http://schemas.microsoft.com/office/powerpoint/2010/main" val="2648958255"/>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C66C1-F889-46D6-834F-00DFD98D18F0}"/>
              </a:ext>
            </a:extLst>
          </p:cNvPr>
          <p:cNvSpPr>
            <a:spLocks noGrp="1"/>
          </p:cNvSpPr>
          <p:nvPr>
            <p:ph type="title"/>
          </p:nvPr>
        </p:nvSpPr>
        <p:spPr>
          <a:xfrm>
            <a:off x="838200" y="365125"/>
            <a:ext cx="10515600" cy="1325563"/>
          </a:xfrm>
        </p:spPr>
        <p:txBody>
          <a:bodyPr/>
          <a:lstStyle/>
          <a:p>
            <a:r>
              <a:rPr lang="en-US" noProof="0" dirty="0"/>
              <a:t>EMR Cluster</a:t>
            </a:r>
          </a:p>
        </p:txBody>
      </p:sp>
      <p:sp>
        <p:nvSpPr>
          <p:cNvPr id="3" name="Content Placeholder 2">
            <a:extLst>
              <a:ext uri="{FF2B5EF4-FFF2-40B4-BE49-F238E27FC236}">
                <a16:creationId xmlns:a16="http://schemas.microsoft.com/office/drawing/2014/main" id="{3F6940A6-CE6E-4C55-AF0E-28C0ADD832B0}"/>
              </a:ext>
            </a:extLst>
          </p:cNvPr>
          <p:cNvSpPr>
            <a:spLocks noGrp="1"/>
          </p:cNvSpPr>
          <p:nvPr>
            <p:ph idx="1"/>
          </p:nvPr>
        </p:nvSpPr>
        <p:spPr>
          <a:xfrm>
            <a:off x="838200" y="1700499"/>
            <a:ext cx="10515600" cy="4351338"/>
          </a:xfrm>
        </p:spPr>
        <p:txBody>
          <a:bodyPr/>
          <a:lstStyle/>
          <a:p>
            <a:r>
              <a:rPr lang="en-US" noProof="0" dirty="0"/>
              <a:t>The central component of Amazon EMR is the </a:t>
            </a:r>
            <a:r>
              <a:rPr lang="en-US" b="1" noProof="0" dirty="0"/>
              <a:t>cluster</a:t>
            </a:r>
          </a:p>
          <a:p>
            <a:pPr lvl="1"/>
            <a:r>
              <a:rPr lang="en-US" noProof="0" dirty="0"/>
              <a:t>A collection of </a:t>
            </a:r>
            <a:r>
              <a:rPr lang="en-US" b="1" noProof="0" dirty="0"/>
              <a:t>Amazon Elastic Compute Cloud (Amazon EC2)</a:t>
            </a:r>
            <a:r>
              <a:rPr lang="en-US" noProof="0" dirty="0"/>
              <a:t> instances</a:t>
            </a:r>
          </a:p>
          <a:p>
            <a:pPr lvl="1"/>
            <a:r>
              <a:rPr lang="en-US" noProof="0" dirty="0"/>
              <a:t>Each instance is called a </a:t>
            </a:r>
            <a:r>
              <a:rPr lang="en-US" b="1" noProof="0" dirty="0"/>
              <a:t>node</a:t>
            </a:r>
            <a:r>
              <a:rPr lang="en-US" noProof="0" dirty="0"/>
              <a:t> </a:t>
            </a:r>
          </a:p>
          <a:p>
            <a:r>
              <a:rPr lang="en-US" noProof="0" dirty="0"/>
              <a:t>The </a:t>
            </a:r>
            <a:r>
              <a:rPr lang="en-US" b="1" noProof="0" dirty="0"/>
              <a:t>node type </a:t>
            </a:r>
            <a:r>
              <a:rPr lang="en-US" noProof="0" dirty="0"/>
              <a:t>identifies the role within the cluster </a:t>
            </a:r>
          </a:p>
          <a:p>
            <a:pPr lvl="1"/>
            <a:r>
              <a:rPr lang="en-US" b="1" noProof="0" dirty="0"/>
              <a:t>Master</a:t>
            </a:r>
            <a:r>
              <a:rPr lang="en-US" noProof="0" dirty="0"/>
              <a:t> node coordinates the distribution of data and tasks among other nodes</a:t>
            </a:r>
          </a:p>
          <a:p>
            <a:pPr lvl="2"/>
            <a:r>
              <a:rPr lang="en-US" noProof="0" dirty="0"/>
              <a:t>Every cluster has (at least) a master node</a:t>
            </a:r>
          </a:p>
          <a:p>
            <a:pPr lvl="2"/>
            <a:r>
              <a:rPr lang="en-US" noProof="0" dirty="0"/>
              <a:t>Always active</a:t>
            </a:r>
          </a:p>
          <a:p>
            <a:pPr lvl="1"/>
            <a:r>
              <a:rPr lang="en-US" b="1" noProof="0" dirty="0"/>
              <a:t>Core</a:t>
            </a:r>
            <a:r>
              <a:rPr lang="en-US" noProof="0" dirty="0"/>
              <a:t> node runs tasks and store data in the Hadoop Distributed File System (HDFS) </a:t>
            </a:r>
          </a:p>
          <a:p>
            <a:pPr lvl="2"/>
            <a:r>
              <a:rPr lang="en-US" noProof="0" dirty="0"/>
              <a:t>Multi-node clusters have at least one core node</a:t>
            </a:r>
          </a:p>
          <a:p>
            <a:pPr lvl="2"/>
            <a:r>
              <a:rPr lang="en-US" noProof="0" dirty="0"/>
              <a:t>Always active, contains the data node daemon</a:t>
            </a:r>
          </a:p>
          <a:p>
            <a:pPr lvl="1"/>
            <a:r>
              <a:rPr lang="en-US" b="1" noProof="0" dirty="0"/>
              <a:t>Task</a:t>
            </a:r>
            <a:r>
              <a:rPr lang="en-US" noProof="0" dirty="0"/>
              <a:t> node only runs tasks</a:t>
            </a:r>
          </a:p>
          <a:p>
            <a:pPr lvl="2"/>
            <a:r>
              <a:rPr lang="en-US" noProof="0" dirty="0"/>
              <a:t>Task nodes are optional</a:t>
            </a:r>
          </a:p>
          <a:p>
            <a:pPr lvl="2"/>
            <a:r>
              <a:rPr lang="en-US" noProof="0" dirty="0"/>
              <a:t>Decoupling processing and storage, we lose data locality</a:t>
            </a:r>
          </a:p>
        </p:txBody>
      </p:sp>
      <p:sp>
        <p:nvSpPr>
          <p:cNvPr id="4" name="Footer Placeholder 3">
            <a:extLst>
              <a:ext uri="{FF2B5EF4-FFF2-40B4-BE49-F238E27FC236}">
                <a16:creationId xmlns:a16="http://schemas.microsoft.com/office/drawing/2014/main" id="{03F55EAA-7259-496B-8785-BC948F04EDFB}"/>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4C1BA359-3E16-4917-9390-37E7AD6AE402}"/>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223</a:t>
            </a:fld>
            <a:endParaRPr lang="it-IT" dirty="0"/>
          </a:p>
        </p:txBody>
      </p:sp>
    </p:spTree>
    <p:extLst>
      <p:ext uri="{BB962C8B-B14F-4D97-AF65-F5344CB8AC3E}">
        <p14:creationId xmlns:p14="http://schemas.microsoft.com/office/powerpoint/2010/main" val="667602884"/>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dirty="0"/>
              <a:t>Migration</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p:txBody>
          <a:bodyPr/>
          <a:lstStyle/>
          <a:p>
            <a:r>
              <a:rPr lang="en-US" noProof="0" dirty="0"/>
              <a:t>On-Demand Instance</a:t>
            </a:r>
          </a:p>
          <a:p>
            <a:pPr lvl="1"/>
            <a:r>
              <a:rPr lang="en-US" noProof="0" dirty="0"/>
              <a:t>Pay for compute capacity by the hour (minimum of 60 seconds)</a:t>
            </a:r>
          </a:p>
          <a:p>
            <a:pPr lvl="1"/>
            <a:r>
              <a:rPr lang="en-US" noProof="0" dirty="0"/>
              <a:t>No long-term commitments</a:t>
            </a:r>
          </a:p>
          <a:p>
            <a:r>
              <a:rPr lang="en-US" noProof="0" dirty="0"/>
              <a:t>Spot Instance</a:t>
            </a:r>
          </a:p>
          <a:p>
            <a:pPr lvl="1"/>
            <a:r>
              <a:rPr lang="en-US" noProof="0" dirty="0"/>
              <a:t>Unused EC2 instance that is available for less than the on-demand price</a:t>
            </a:r>
          </a:p>
          <a:p>
            <a:pPr lvl="1"/>
            <a:r>
              <a:rPr lang="en-US" noProof="0" dirty="0"/>
              <a:t>Hourly price is called </a:t>
            </a:r>
            <a:r>
              <a:rPr lang="en-US" i="1" noProof="0" dirty="0"/>
              <a:t>spot price</a:t>
            </a:r>
          </a:p>
          <a:p>
            <a:pPr lvl="2"/>
            <a:r>
              <a:rPr lang="en-US" noProof="0" dirty="0"/>
              <a:t>Adjusted based on long-term supply and demand for spot instances</a:t>
            </a:r>
          </a:p>
          <a:p>
            <a:pPr lvl="1"/>
            <a:r>
              <a:rPr lang="en-US" noProof="0" dirty="0"/>
              <a:t>Run the instance when capacity is available and price is below threshold</a:t>
            </a:r>
          </a:p>
          <a:p>
            <a:pPr lvl="2"/>
            <a:r>
              <a:rPr lang="en-US" noProof="0" dirty="0"/>
              <a:t>When data-center resources are low, spot instances are dropped</a:t>
            </a:r>
          </a:p>
          <a:p>
            <a:pPr lvl="2"/>
            <a:r>
              <a:rPr lang="en-US" noProof="0" dirty="0"/>
              <a:t>Mainly suitable for batch workloads</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224</a:t>
            </a:fld>
            <a:endParaRPr lang="it-IT" dirty="0"/>
          </a:p>
        </p:txBody>
      </p:sp>
      <p:sp>
        <p:nvSpPr>
          <p:cNvPr id="2" name="Content Placeholder 1">
            <a:extLst>
              <a:ext uri="{FF2B5EF4-FFF2-40B4-BE49-F238E27FC236}">
                <a16:creationId xmlns:a16="http://schemas.microsoft.com/office/drawing/2014/main" id="{D261FFB9-A0DD-4A32-9DF2-7A70E1466758}"/>
              </a:ext>
            </a:extLst>
          </p:cNvPr>
          <p:cNvSpPr>
            <a:spLocks noGrp="1"/>
          </p:cNvSpPr>
          <p:nvPr>
            <p:ph idx="13"/>
          </p:nvPr>
        </p:nvSpPr>
        <p:spPr/>
        <p:txBody>
          <a:bodyPr/>
          <a:lstStyle/>
          <a:p>
            <a:r>
              <a:rPr lang="en-US" noProof="0" dirty="0">
                <a:hlinkClick r:id="rId2"/>
              </a:rPr>
              <a:t>https://aws.amazon.com/ec2/pricing/</a:t>
            </a:r>
            <a:endParaRPr lang="en-US" noProof="0" dirty="0"/>
          </a:p>
        </p:txBody>
      </p:sp>
    </p:spTree>
    <p:extLst>
      <p:ext uri="{BB962C8B-B14F-4D97-AF65-F5344CB8AC3E}">
        <p14:creationId xmlns:p14="http://schemas.microsoft.com/office/powerpoint/2010/main" val="1114064"/>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en-US" noProof="0" dirty="0"/>
              <a:t>Migration</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a:xfrm>
            <a:off x="838200" y="1700499"/>
            <a:ext cx="10515600" cy="4351338"/>
          </a:xfrm>
        </p:spPr>
        <p:txBody>
          <a:bodyPr/>
          <a:lstStyle/>
          <a:p>
            <a:r>
              <a:rPr lang="en-US" noProof="0" dirty="0"/>
              <a:t>Spot Instance cost strategies</a:t>
            </a:r>
          </a:p>
          <a:p>
            <a:endParaRPr lang="en-US" noProof="0" dirty="0"/>
          </a:p>
          <a:p>
            <a:r>
              <a:rPr lang="en-US" noProof="0" dirty="0"/>
              <a:t>Capacity-optimized strategy</a:t>
            </a:r>
          </a:p>
          <a:p>
            <a:pPr lvl="1"/>
            <a:r>
              <a:rPr lang="en-US" noProof="0" dirty="0"/>
              <a:t>Allocated instances into the most available pools</a:t>
            </a:r>
          </a:p>
          <a:p>
            <a:pPr lvl="1"/>
            <a:r>
              <a:rPr lang="en-US" noProof="0" dirty="0"/>
              <a:t>Look at real-time capacity data, predict which are the most available</a:t>
            </a:r>
          </a:p>
          <a:p>
            <a:pPr lvl="1"/>
            <a:r>
              <a:rPr lang="en-US" noProof="0" dirty="0"/>
              <a:t>Works well for workloads such as big data and analytics</a:t>
            </a:r>
          </a:p>
          <a:p>
            <a:pPr lvl="1"/>
            <a:r>
              <a:rPr lang="en-US" noProof="0" dirty="0"/>
              <a:t>Works well when we have high cost of interruption</a:t>
            </a:r>
          </a:p>
          <a:p>
            <a:r>
              <a:rPr lang="en-US" noProof="0" dirty="0"/>
              <a:t>Lowest-price strategy</a:t>
            </a:r>
          </a:p>
          <a:p>
            <a:pPr lvl="1"/>
            <a:r>
              <a:rPr lang="en-US" noProof="0" dirty="0"/>
              <a:t>Allocates instances in pools with lowest price at time of fulfillment</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225</a:t>
            </a:fld>
            <a:endParaRPr lang="it-IT" dirty="0"/>
          </a:p>
        </p:txBody>
      </p:sp>
    </p:spTree>
    <p:extLst>
      <p:ext uri="{BB962C8B-B14F-4D97-AF65-F5344CB8AC3E}">
        <p14:creationId xmlns:p14="http://schemas.microsoft.com/office/powerpoint/2010/main" val="1617511799"/>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C81859-861C-43E8-AF69-3318DE36873C}"/>
              </a:ext>
            </a:extLst>
          </p:cNvPr>
          <p:cNvSpPr>
            <a:spLocks noGrp="1"/>
          </p:cNvSpPr>
          <p:nvPr>
            <p:ph type="title"/>
          </p:nvPr>
        </p:nvSpPr>
        <p:spPr/>
        <p:txBody>
          <a:bodyPr/>
          <a:lstStyle/>
          <a:p>
            <a:r>
              <a:rPr lang="en-US" noProof="0" dirty="0"/>
              <a:t>Creating the cluster</a:t>
            </a:r>
          </a:p>
        </p:txBody>
      </p:sp>
      <p:sp>
        <p:nvSpPr>
          <p:cNvPr id="4" name="Footer Placeholder 3">
            <a:extLst>
              <a:ext uri="{FF2B5EF4-FFF2-40B4-BE49-F238E27FC236}">
                <a16:creationId xmlns:a16="http://schemas.microsoft.com/office/drawing/2014/main" id="{E69659A7-56C2-4185-9768-364FB9776114}"/>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5EBC2B8C-A1C1-4053-A6D1-E731FC372DA9}"/>
              </a:ext>
            </a:extLst>
          </p:cNvPr>
          <p:cNvSpPr>
            <a:spLocks noGrp="1"/>
          </p:cNvSpPr>
          <p:nvPr>
            <p:ph type="sldNum" sz="quarter" idx="12"/>
          </p:nvPr>
        </p:nvSpPr>
        <p:spPr/>
        <p:txBody>
          <a:bodyPr/>
          <a:lstStyle/>
          <a:p>
            <a:fld id="{5DD6F1BA-2510-46FC-9346-AB1F3CA1593B}" type="slidenum">
              <a:rPr lang="it-IT" smtClean="0"/>
              <a:t>226</a:t>
            </a:fld>
            <a:endParaRPr lang="it-IT" dirty="0"/>
          </a:p>
        </p:txBody>
      </p:sp>
      <p:pic>
        <p:nvPicPr>
          <p:cNvPr id="6" name="Picture 5">
            <a:extLst>
              <a:ext uri="{FF2B5EF4-FFF2-40B4-BE49-F238E27FC236}">
                <a16:creationId xmlns:a16="http://schemas.microsoft.com/office/drawing/2014/main" id="{3615CA7C-04BC-4D1E-BD42-92562BF5CA5C}"/>
              </a:ext>
            </a:extLst>
          </p:cNvPr>
          <p:cNvPicPr>
            <a:picLocks noChangeAspect="1"/>
          </p:cNvPicPr>
          <p:nvPr/>
        </p:nvPicPr>
        <p:blipFill rotWithShape="1">
          <a:blip r:embed="rId2"/>
          <a:srcRect l="6875" t="14293" r="64658" b="47050"/>
          <a:stretch/>
        </p:blipFill>
        <p:spPr>
          <a:xfrm>
            <a:off x="1905000" y="1690688"/>
            <a:ext cx="5207000" cy="1988678"/>
          </a:xfrm>
          <a:prstGeom prst="rect">
            <a:avLst/>
          </a:prstGeom>
          <a:ln>
            <a:noFill/>
          </a:ln>
          <a:effectLst>
            <a:outerShdw blurRad="292100" dist="139700" dir="2700000" algn="tl" rotWithShape="0">
              <a:srgbClr val="333333">
                <a:alpha val="65000"/>
              </a:srgbClr>
            </a:outerShdw>
          </a:effectLst>
        </p:spPr>
      </p:pic>
      <p:pic>
        <p:nvPicPr>
          <p:cNvPr id="11" name="Picture 10">
            <a:extLst>
              <a:ext uri="{FF2B5EF4-FFF2-40B4-BE49-F238E27FC236}">
                <a16:creationId xmlns:a16="http://schemas.microsoft.com/office/drawing/2014/main" id="{88716780-AD10-4012-912F-1EE8B670E7F9}"/>
              </a:ext>
            </a:extLst>
          </p:cNvPr>
          <p:cNvPicPr>
            <a:picLocks noChangeAspect="1"/>
          </p:cNvPicPr>
          <p:nvPr/>
        </p:nvPicPr>
        <p:blipFill rotWithShape="1">
          <a:blip r:embed="rId3"/>
          <a:srcRect l="6875" t="14293" r="67250" b="47050"/>
          <a:stretch/>
        </p:blipFill>
        <p:spPr>
          <a:xfrm>
            <a:off x="3246120" y="3830781"/>
            <a:ext cx="5207000" cy="218792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620998578"/>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DF519-8F5E-40DF-ADF7-69A18D4C8438}"/>
              </a:ext>
            </a:extLst>
          </p:cNvPr>
          <p:cNvSpPr>
            <a:spLocks noGrp="1"/>
          </p:cNvSpPr>
          <p:nvPr>
            <p:ph type="title"/>
          </p:nvPr>
        </p:nvSpPr>
        <p:spPr/>
        <p:txBody>
          <a:bodyPr/>
          <a:lstStyle/>
          <a:p>
            <a:r>
              <a:rPr lang="en-US" noProof="0" dirty="0"/>
              <a:t>EMR</a:t>
            </a:r>
          </a:p>
        </p:txBody>
      </p:sp>
      <p:sp>
        <p:nvSpPr>
          <p:cNvPr id="10" name="Content Placeholder 9">
            <a:extLst>
              <a:ext uri="{FF2B5EF4-FFF2-40B4-BE49-F238E27FC236}">
                <a16:creationId xmlns:a16="http://schemas.microsoft.com/office/drawing/2014/main" id="{76CFFF83-4F03-4ADE-ACBB-A12EE6828A81}"/>
              </a:ext>
            </a:extLst>
          </p:cNvPr>
          <p:cNvSpPr>
            <a:spLocks noGrp="1"/>
          </p:cNvSpPr>
          <p:nvPr>
            <p:ph idx="1"/>
          </p:nvPr>
        </p:nvSpPr>
        <p:spPr/>
        <p:txBody>
          <a:bodyPr/>
          <a:lstStyle/>
          <a:p>
            <a:r>
              <a:rPr lang="en-US" noProof="0" dirty="0"/>
              <a:t>Choose to launch </a:t>
            </a:r>
            <a:r>
              <a:rPr lang="en-US" b="1" noProof="0" dirty="0"/>
              <a:t>master</a:t>
            </a:r>
            <a:r>
              <a:rPr lang="en-US" noProof="0" dirty="0"/>
              <a:t>, </a:t>
            </a:r>
            <a:r>
              <a:rPr lang="en-US" b="1" noProof="0" dirty="0"/>
              <a:t>core</a:t>
            </a:r>
            <a:r>
              <a:rPr lang="en-US" noProof="0" dirty="0"/>
              <a:t>, or </a:t>
            </a:r>
            <a:r>
              <a:rPr lang="en-US" b="1" noProof="0" dirty="0"/>
              <a:t>task</a:t>
            </a:r>
            <a:r>
              <a:rPr lang="en-US" noProof="0" dirty="0"/>
              <a:t> on Spot Instances </a:t>
            </a:r>
          </a:p>
          <a:p>
            <a:pPr lvl="1"/>
            <a:r>
              <a:rPr lang="en-US" noProof="0" dirty="0"/>
              <a:t>The </a:t>
            </a:r>
            <a:r>
              <a:rPr lang="en-US" b="1" noProof="0" dirty="0"/>
              <a:t>master</a:t>
            </a:r>
            <a:r>
              <a:rPr lang="en-US" noProof="0" dirty="0"/>
              <a:t> node controls the cluster</a:t>
            </a:r>
          </a:p>
          <a:p>
            <a:pPr lvl="2"/>
            <a:r>
              <a:rPr lang="en-US" noProof="0" dirty="0"/>
              <a:t>When terminated, the cluster ends</a:t>
            </a:r>
          </a:p>
          <a:p>
            <a:pPr lvl="2"/>
            <a:r>
              <a:rPr lang="en-US" noProof="0" dirty="0"/>
              <a:t>Use </a:t>
            </a:r>
            <a:r>
              <a:rPr lang="en-US" i="1" noProof="0" dirty="0"/>
              <a:t>spot instances</a:t>
            </a:r>
            <a:r>
              <a:rPr lang="en-US" noProof="0" dirty="0"/>
              <a:t> if you are running a cluster where sudden termination is acceptable</a:t>
            </a:r>
          </a:p>
          <a:p>
            <a:pPr lvl="1"/>
            <a:r>
              <a:rPr lang="en-US" b="1" noProof="0" dirty="0"/>
              <a:t>Core </a:t>
            </a:r>
            <a:r>
              <a:rPr lang="en-US" noProof="0" dirty="0"/>
              <a:t>nodes process data and store information using HDFS</a:t>
            </a:r>
          </a:p>
          <a:p>
            <a:pPr lvl="2"/>
            <a:r>
              <a:rPr lang="en-US" noProof="0" dirty="0"/>
              <a:t>When terminated, data is lost</a:t>
            </a:r>
          </a:p>
          <a:p>
            <a:pPr lvl="2"/>
            <a:r>
              <a:rPr lang="en-US" noProof="0" dirty="0"/>
              <a:t>Use </a:t>
            </a:r>
            <a:r>
              <a:rPr lang="en-US" i="1" noProof="0" dirty="0"/>
              <a:t>spot instances</a:t>
            </a:r>
            <a:r>
              <a:rPr lang="en-US" noProof="0" dirty="0"/>
              <a:t> when partial HDFS data loss is tolerable</a:t>
            </a:r>
          </a:p>
          <a:p>
            <a:pPr lvl="1"/>
            <a:r>
              <a:rPr lang="en-US" b="1" noProof="0" dirty="0"/>
              <a:t>Task </a:t>
            </a:r>
            <a:r>
              <a:rPr lang="en-US" noProof="0" dirty="0"/>
              <a:t>nodes process data but do not hold persistent data in HDFS</a:t>
            </a:r>
          </a:p>
          <a:p>
            <a:pPr lvl="2"/>
            <a:r>
              <a:rPr lang="en-US" noProof="0" dirty="0"/>
              <a:t>When terminated, computational capacity is lost</a:t>
            </a:r>
          </a:p>
          <a:p>
            <a:pPr lvl="2"/>
            <a:r>
              <a:rPr lang="en-US" noProof="0" dirty="0"/>
              <a:t>The effect of spot instances on the cluster is "minimal"</a:t>
            </a:r>
          </a:p>
        </p:txBody>
      </p:sp>
      <p:sp>
        <p:nvSpPr>
          <p:cNvPr id="4" name="Footer Placeholder 3">
            <a:extLst>
              <a:ext uri="{FF2B5EF4-FFF2-40B4-BE49-F238E27FC236}">
                <a16:creationId xmlns:a16="http://schemas.microsoft.com/office/drawing/2014/main" id="{261C5EDD-5095-4812-AF9C-7F7A88EC9888}"/>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ABD2754D-9453-40FD-B8BC-B7ACB99D4066}"/>
              </a:ext>
            </a:extLst>
          </p:cNvPr>
          <p:cNvSpPr>
            <a:spLocks noGrp="1"/>
          </p:cNvSpPr>
          <p:nvPr>
            <p:ph type="sldNum" sz="quarter" idx="12"/>
          </p:nvPr>
        </p:nvSpPr>
        <p:spPr/>
        <p:txBody>
          <a:bodyPr/>
          <a:lstStyle/>
          <a:p>
            <a:fld id="{5DD6F1BA-2510-46FC-9346-AB1F3CA1593B}" type="slidenum">
              <a:rPr lang="it-IT" smtClean="0"/>
              <a:pPr/>
              <a:t>227</a:t>
            </a:fld>
            <a:endParaRPr lang="it-IT" dirty="0"/>
          </a:p>
        </p:txBody>
      </p:sp>
      <p:sp>
        <p:nvSpPr>
          <p:cNvPr id="3" name="Content Placeholder 2">
            <a:extLst>
              <a:ext uri="{FF2B5EF4-FFF2-40B4-BE49-F238E27FC236}">
                <a16:creationId xmlns:a16="http://schemas.microsoft.com/office/drawing/2014/main" id="{584FE3E1-5DA7-46FC-85E0-CECE9E10290E}"/>
              </a:ext>
            </a:extLst>
          </p:cNvPr>
          <p:cNvSpPr>
            <a:spLocks noGrp="1"/>
          </p:cNvSpPr>
          <p:nvPr>
            <p:ph idx="13"/>
          </p:nvPr>
        </p:nvSpPr>
        <p:spPr/>
        <p:txBody>
          <a:bodyPr/>
          <a:lstStyle/>
          <a:p>
            <a:r>
              <a:rPr lang="en-US" noProof="0" dirty="0">
                <a:hlinkClick r:id="rId2"/>
              </a:rPr>
              <a:t>https://docs.aws.amazon.com/emr/latest/ManagementGuide/emr-plan-instances-guidelines.html</a:t>
            </a:r>
            <a:r>
              <a:rPr lang="en-US" noProof="0" dirty="0"/>
              <a:t> </a:t>
            </a:r>
          </a:p>
        </p:txBody>
      </p:sp>
    </p:spTree>
    <p:extLst>
      <p:ext uri="{BB962C8B-B14F-4D97-AF65-F5344CB8AC3E}">
        <p14:creationId xmlns:p14="http://schemas.microsoft.com/office/powerpoint/2010/main" val="2990240686"/>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1C99A4-322D-43B1-BAB6-7E3ED09A6012}"/>
              </a:ext>
            </a:extLst>
          </p:cNvPr>
          <p:cNvSpPr>
            <a:spLocks noGrp="1"/>
          </p:cNvSpPr>
          <p:nvPr>
            <p:ph type="title"/>
          </p:nvPr>
        </p:nvSpPr>
        <p:spPr/>
        <p:txBody>
          <a:bodyPr/>
          <a:lstStyle/>
          <a:p>
            <a:r>
              <a:rPr lang="en-US" noProof="0" dirty="0"/>
              <a:t>EMR</a:t>
            </a:r>
          </a:p>
        </p:txBody>
      </p:sp>
      <p:pic>
        <p:nvPicPr>
          <p:cNvPr id="8" name="Content Placeholder 7">
            <a:extLst>
              <a:ext uri="{FF2B5EF4-FFF2-40B4-BE49-F238E27FC236}">
                <a16:creationId xmlns:a16="http://schemas.microsoft.com/office/drawing/2014/main" id="{C63D0461-7294-4067-89FC-52E8D773F5AB}"/>
              </a:ext>
            </a:extLst>
          </p:cNvPr>
          <p:cNvPicPr>
            <a:picLocks noGrp="1" noChangeAspect="1"/>
          </p:cNvPicPr>
          <p:nvPr>
            <p:ph idx="1"/>
          </p:nvPr>
        </p:nvPicPr>
        <p:blipFill>
          <a:blip r:embed="rId2"/>
          <a:stretch>
            <a:fillRect/>
          </a:stretch>
        </p:blipFill>
        <p:spPr>
          <a:xfrm>
            <a:off x="838200" y="2765398"/>
            <a:ext cx="10515600" cy="222096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CE72F360-EA12-4CAE-ADCC-8B96727CBFF8}"/>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455F9D9F-8BC2-4C2B-9C67-9756B0EC31A6}"/>
              </a:ext>
            </a:extLst>
          </p:cNvPr>
          <p:cNvSpPr>
            <a:spLocks noGrp="1"/>
          </p:cNvSpPr>
          <p:nvPr>
            <p:ph type="sldNum" sz="quarter" idx="12"/>
          </p:nvPr>
        </p:nvSpPr>
        <p:spPr/>
        <p:txBody>
          <a:bodyPr/>
          <a:lstStyle/>
          <a:p>
            <a:fld id="{5DD6F1BA-2510-46FC-9346-AB1F3CA1593B}" type="slidenum">
              <a:rPr lang="it-IT" smtClean="0"/>
              <a:t>228</a:t>
            </a:fld>
            <a:endParaRPr lang="it-IT" dirty="0"/>
          </a:p>
        </p:txBody>
      </p:sp>
      <p:sp>
        <p:nvSpPr>
          <p:cNvPr id="3" name="Content Placeholder 2">
            <a:extLst>
              <a:ext uri="{FF2B5EF4-FFF2-40B4-BE49-F238E27FC236}">
                <a16:creationId xmlns:a16="http://schemas.microsoft.com/office/drawing/2014/main" id="{2E7051D7-22DB-4DB1-BC69-2EE6739760C5}"/>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1127610146"/>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FC9F6F-2E55-417F-A94F-BE5C1BB1E166}"/>
              </a:ext>
            </a:extLst>
          </p:cNvPr>
          <p:cNvSpPr>
            <a:spLocks noGrp="1"/>
          </p:cNvSpPr>
          <p:nvPr>
            <p:ph type="title"/>
          </p:nvPr>
        </p:nvSpPr>
        <p:spPr/>
        <p:txBody>
          <a:bodyPr/>
          <a:lstStyle/>
          <a:p>
            <a:r>
              <a:rPr lang="en-US" noProof="0" dirty="0"/>
              <a:t>Add some storage</a:t>
            </a:r>
          </a:p>
        </p:txBody>
      </p:sp>
      <p:sp>
        <p:nvSpPr>
          <p:cNvPr id="3" name="Content Placeholder 2">
            <a:extLst>
              <a:ext uri="{FF2B5EF4-FFF2-40B4-BE49-F238E27FC236}">
                <a16:creationId xmlns:a16="http://schemas.microsoft.com/office/drawing/2014/main" id="{6A4FAF31-2BC1-4BEC-B319-E728B84ACD6A}"/>
              </a:ext>
            </a:extLst>
          </p:cNvPr>
          <p:cNvSpPr>
            <a:spLocks noGrp="1"/>
          </p:cNvSpPr>
          <p:nvPr>
            <p:ph idx="1"/>
          </p:nvPr>
        </p:nvSpPr>
        <p:spPr/>
        <p:txBody>
          <a:bodyPr/>
          <a:lstStyle/>
          <a:p>
            <a:r>
              <a:rPr lang="en-US" noProof="0" dirty="0"/>
              <a:t>Amazon EMR provides two main file systems</a:t>
            </a:r>
          </a:p>
          <a:p>
            <a:pPr lvl="1"/>
            <a:r>
              <a:rPr lang="en-US" b="1" noProof="0" dirty="0"/>
              <a:t>HDFS</a:t>
            </a:r>
            <a:r>
              <a:rPr lang="en-US" noProof="0" dirty="0"/>
              <a:t> and </a:t>
            </a:r>
            <a:r>
              <a:rPr lang="en-US" b="1" noProof="0" dirty="0"/>
              <a:t>EMRFS</a:t>
            </a:r>
            <a:r>
              <a:rPr lang="en-US" noProof="0" dirty="0"/>
              <a:t>, specify which file system to use by the prefix</a:t>
            </a:r>
          </a:p>
          <a:p>
            <a:pPr lvl="1"/>
            <a:r>
              <a:rPr lang="en-US" noProof="0" dirty="0">
                <a:latin typeface="Consolas" panose="020B0609020204030204" pitchFamily="49" charset="0"/>
              </a:rPr>
              <a:t>hdfs://path (or just `path`)</a:t>
            </a:r>
          </a:p>
          <a:p>
            <a:pPr lvl="2"/>
            <a:r>
              <a:rPr lang="en-US" noProof="0" dirty="0"/>
              <a:t>HDFS is used by the master and core nodes</a:t>
            </a:r>
          </a:p>
          <a:p>
            <a:pPr lvl="2"/>
            <a:r>
              <a:rPr lang="en-US" noProof="0" dirty="0">
                <a:solidFill>
                  <a:srgbClr val="FF0000"/>
                </a:solidFill>
              </a:rPr>
              <a:t>AWS EBS volume storage is used for HDFS data</a:t>
            </a:r>
          </a:p>
          <a:p>
            <a:pPr lvl="2"/>
            <a:r>
              <a:rPr lang="en-US" noProof="0" dirty="0"/>
              <a:t>Is fast, best used for caching the results produced by intermediate job-flow steps, </a:t>
            </a:r>
            <a:r>
              <a:rPr lang="en-US" noProof="0" dirty="0">
                <a:solidFill>
                  <a:srgbClr val="FF0000"/>
                </a:solidFill>
              </a:rPr>
              <a:t>why?</a:t>
            </a:r>
          </a:p>
          <a:p>
            <a:pPr lvl="2"/>
            <a:r>
              <a:rPr lang="en-US" noProof="0" dirty="0"/>
              <a:t>It’s ephemeral storage which is reclaimed when the cluster ends</a:t>
            </a:r>
          </a:p>
          <a:p>
            <a:pPr lvl="1"/>
            <a:r>
              <a:rPr lang="en-US" noProof="0" dirty="0">
                <a:latin typeface="Consolas" panose="020B0609020204030204" pitchFamily="49" charset="0"/>
              </a:rPr>
              <a:t>s3://DOC-EXAMPLE-BUCKET1/path </a:t>
            </a:r>
            <a:r>
              <a:rPr lang="en-US" noProof="0" dirty="0"/>
              <a:t>(EMRFS)</a:t>
            </a:r>
          </a:p>
          <a:p>
            <a:pPr lvl="2"/>
            <a:r>
              <a:rPr lang="en-US" noProof="0" dirty="0"/>
              <a:t>An implementation of the Hadoop file system atop Amazon S3</a:t>
            </a:r>
          </a:p>
          <a:p>
            <a:pPr lvl="2"/>
            <a:r>
              <a:rPr lang="en-US" noProof="0" dirty="0"/>
              <a:t>We can avoid EBS storage</a:t>
            </a:r>
          </a:p>
        </p:txBody>
      </p:sp>
      <p:sp>
        <p:nvSpPr>
          <p:cNvPr id="4" name="Footer Placeholder 3">
            <a:extLst>
              <a:ext uri="{FF2B5EF4-FFF2-40B4-BE49-F238E27FC236}">
                <a16:creationId xmlns:a16="http://schemas.microsoft.com/office/drawing/2014/main" id="{9FE3C9D5-4EB5-45CF-ACB5-3F18084E7094}"/>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208786F4-D117-41EB-BCF4-A6CBE76A451E}"/>
              </a:ext>
            </a:extLst>
          </p:cNvPr>
          <p:cNvSpPr>
            <a:spLocks noGrp="1"/>
          </p:cNvSpPr>
          <p:nvPr>
            <p:ph type="sldNum" sz="quarter" idx="12"/>
          </p:nvPr>
        </p:nvSpPr>
        <p:spPr/>
        <p:txBody>
          <a:bodyPr/>
          <a:lstStyle/>
          <a:p>
            <a:fld id="{5DD6F1BA-2510-46FC-9346-AB1F3CA1593B}" type="slidenum">
              <a:rPr lang="it-IT" smtClean="0"/>
              <a:pPr/>
              <a:t>229</a:t>
            </a:fld>
            <a:endParaRPr lang="it-IT" dirty="0"/>
          </a:p>
        </p:txBody>
      </p:sp>
      <p:sp>
        <p:nvSpPr>
          <p:cNvPr id="6" name="Content Placeholder 5">
            <a:extLst>
              <a:ext uri="{FF2B5EF4-FFF2-40B4-BE49-F238E27FC236}">
                <a16:creationId xmlns:a16="http://schemas.microsoft.com/office/drawing/2014/main" id="{EA3B3BC6-50C7-4CB8-B6BD-A4248C108933}"/>
              </a:ext>
            </a:extLst>
          </p:cNvPr>
          <p:cNvSpPr>
            <a:spLocks noGrp="1"/>
          </p:cNvSpPr>
          <p:nvPr>
            <p:ph idx="13"/>
          </p:nvPr>
        </p:nvSpPr>
        <p:spPr/>
        <p:txBody>
          <a:bodyPr/>
          <a:lstStyle/>
          <a:p>
            <a:r>
              <a:rPr lang="en-US" noProof="0" dirty="0">
                <a:hlinkClick r:id="rId2"/>
              </a:rPr>
              <a:t>https://docs.aws.amazon.com/emr/latest/ManagementGuide/emr-plan-storage.html</a:t>
            </a:r>
            <a:r>
              <a:rPr lang="en-US" noProof="0" dirty="0"/>
              <a:t> </a:t>
            </a:r>
          </a:p>
        </p:txBody>
      </p:sp>
    </p:spTree>
    <p:extLst>
      <p:ext uri="{BB962C8B-B14F-4D97-AF65-F5344CB8AC3E}">
        <p14:creationId xmlns:p14="http://schemas.microsoft.com/office/powerpoint/2010/main" val="22882643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9C25FA0-1A7F-776A-F2F1-7D7F7F12C627}"/>
              </a:ext>
            </a:extLst>
          </p:cNvPr>
          <p:cNvSpPr>
            <a:spLocks noGrp="1"/>
          </p:cNvSpPr>
          <p:nvPr>
            <p:ph type="title"/>
          </p:nvPr>
        </p:nvSpPr>
        <p:spPr/>
        <p:txBody>
          <a:bodyPr/>
          <a:lstStyle/>
          <a:p>
            <a:r>
              <a:rPr lang="en-US" noProof="0" dirty="0"/>
              <a:t>Data platform: DWH vs Data Lake</a:t>
            </a:r>
          </a:p>
        </p:txBody>
      </p:sp>
      <p:sp>
        <p:nvSpPr>
          <p:cNvPr id="3" name="Content Placeholder 2">
            <a:extLst>
              <a:ext uri="{FF2B5EF4-FFF2-40B4-BE49-F238E27FC236}">
                <a16:creationId xmlns:a16="http://schemas.microsoft.com/office/drawing/2014/main" id="{6E4447D9-0699-CB88-37FE-A5245A5EC10D}"/>
              </a:ext>
            </a:extLst>
          </p:cNvPr>
          <p:cNvSpPr>
            <a:spLocks noGrp="1"/>
          </p:cNvSpPr>
          <p:nvPr>
            <p:ph sz="half" idx="1"/>
          </p:nvPr>
        </p:nvSpPr>
        <p:spPr/>
        <p:txBody>
          <a:bodyPr/>
          <a:lstStyle/>
          <a:p>
            <a:endParaRPr lang="en-US" dirty="0"/>
          </a:p>
        </p:txBody>
      </p:sp>
      <p:sp>
        <p:nvSpPr>
          <p:cNvPr id="8" name="Content Placeholder 7">
            <a:extLst>
              <a:ext uri="{FF2B5EF4-FFF2-40B4-BE49-F238E27FC236}">
                <a16:creationId xmlns:a16="http://schemas.microsoft.com/office/drawing/2014/main" id="{3CDC72EA-75F4-2563-518F-BD795D1C0B79}"/>
              </a:ext>
            </a:extLst>
          </p:cNvPr>
          <p:cNvSpPr>
            <a:spLocks noGrp="1"/>
          </p:cNvSpPr>
          <p:nvPr>
            <p:ph sz="half" idx="2"/>
          </p:nvPr>
        </p:nvSpPr>
        <p:spPr/>
        <p:txBody>
          <a:bodyPr/>
          <a:lstStyle/>
          <a:p>
            <a:endParaRPr lang="en-US" dirty="0"/>
          </a:p>
        </p:txBody>
      </p:sp>
      <p:sp>
        <p:nvSpPr>
          <p:cNvPr id="5" name="Segnaposto piè di pagina 4">
            <a:extLst>
              <a:ext uri="{FF2B5EF4-FFF2-40B4-BE49-F238E27FC236}">
                <a16:creationId xmlns:a16="http://schemas.microsoft.com/office/drawing/2014/main" id="{2F2168D3-F3F6-2957-5F8D-76940376E4AD}"/>
              </a:ext>
            </a:extLst>
          </p:cNvPr>
          <p:cNvSpPr>
            <a:spLocks noGrp="1"/>
          </p:cNvSpPr>
          <p:nvPr>
            <p:ph type="ftr" sz="quarter" idx="11"/>
          </p:nvPr>
        </p:nvSpPr>
        <p:spPr/>
        <p:txBody>
          <a:bodyPr/>
          <a:lstStyle/>
          <a:p>
            <a:r>
              <a:rPr lang="it-IT" dirty="0"/>
              <a:t>Matteo Francia – University of Bologna</a:t>
            </a:r>
          </a:p>
        </p:txBody>
      </p:sp>
      <p:sp>
        <p:nvSpPr>
          <p:cNvPr id="6" name="Segnaposto numero diapositiva 5">
            <a:extLst>
              <a:ext uri="{FF2B5EF4-FFF2-40B4-BE49-F238E27FC236}">
                <a16:creationId xmlns:a16="http://schemas.microsoft.com/office/drawing/2014/main" id="{5703CFDC-8821-7851-B8BC-5A65B00AC2B3}"/>
              </a:ext>
            </a:extLst>
          </p:cNvPr>
          <p:cNvSpPr>
            <a:spLocks noGrp="1"/>
          </p:cNvSpPr>
          <p:nvPr>
            <p:ph type="sldNum" sz="quarter" idx="12"/>
          </p:nvPr>
        </p:nvSpPr>
        <p:spPr/>
        <p:txBody>
          <a:bodyPr/>
          <a:lstStyle/>
          <a:p>
            <a:fld id="{5DD6F1BA-2510-46FC-9346-AB1F3CA1593B}" type="slidenum">
              <a:rPr lang="it-IT" smtClean="0"/>
              <a:t>23</a:t>
            </a:fld>
            <a:endParaRPr lang="it-IT" dirty="0"/>
          </a:p>
        </p:txBody>
      </p:sp>
      <p:sp>
        <p:nvSpPr>
          <p:cNvPr id="10" name="Content Placeholder 9">
            <a:extLst>
              <a:ext uri="{FF2B5EF4-FFF2-40B4-BE49-F238E27FC236}">
                <a16:creationId xmlns:a16="http://schemas.microsoft.com/office/drawing/2014/main" id="{491717AF-9D07-7BDB-1BF8-F488DE0D83D4}"/>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235390574"/>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4606D-EBEE-4827-9DC5-E7E65CE18646}"/>
              </a:ext>
            </a:extLst>
          </p:cNvPr>
          <p:cNvSpPr>
            <a:spLocks noGrp="1"/>
          </p:cNvSpPr>
          <p:nvPr>
            <p:ph type="title"/>
          </p:nvPr>
        </p:nvSpPr>
        <p:spPr/>
        <p:txBody>
          <a:bodyPr/>
          <a:lstStyle/>
          <a:p>
            <a:r>
              <a:rPr lang="en-US" noProof="0" dirty="0"/>
              <a:t>Migration</a:t>
            </a:r>
          </a:p>
        </p:txBody>
      </p:sp>
      <p:sp>
        <p:nvSpPr>
          <p:cNvPr id="3" name="Content Placeholder 2">
            <a:extLst>
              <a:ext uri="{FF2B5EF4-FFF2-40B4-BE49-F238E27FC236}">
                <a16:creationId xmlns:a16="http://schemas.microsoft.com/office/drawing/2014/main" id="{0EB55D14-3BBB-4E0C-827A-FBAABF330A59}"/>
              </a:ext>
            </a:extLst>
          </p:cNvPr>
          <p:cNvSpPr>
            <a:spLocks noGrp="1"/>
          </p:cNvSpPr>
          <p:nvPr>
            <p:ph sz="half" idx="1"/>
          </p:nvPr>
        </p:nvSpPr>
        <p:spPr/>
        <p:txBody>
          <a:bodyPr/>
          <a:lstStyle/>
          <a:p>
            <a:r>
              <a:rPr lang="en-US" noProof="0" dirty="0">
                <a:solidFill>
                  <a:srgbClr val="FF0000"/>
                </a:solidFill>
              </a:rPr>
              <a:t>AWS Storage</a:t>
            </a:r>
          </a:p>
          <a:p>
            <a:pPr marL="342900" indent="-342900">
              <a:buFont typeface="Arial" panose="020B0604020202020204" pitchFamily="34" charset="0"/>
              <a:buChar char="•"/>
            </a:pPr>
            <a:r>
              <a:rPr lang="en-US" noProof="0" dirty="0"/>
              <a:t>HDFS on EC2</a:t>
            </a:r>
          </a:p>
          <a:p>
            <a:pPr lvl="1"/>
            <a:r>
              <a:rPr lang="en-US" noProof="0" dirty="0"/>
              <a:t>Heavy price</a:t>
            </a:r>
          </a:p>
          <a:p>
            <a:pPr lvl="1"/>
            <a:r>
              <a:rPr lang="en-US" noProof="0" dirty="0"/>
              <a:t>Machine must be always on to guarantee data persistency</a:t>
            </a:r>
          </a:p>
          <a:p>
            <a:pPr lvl="1"/>
            <a:r>
              <a:rPr lang="en-US" noProof="0" dirty="0"/>
              <a:t>Data locality</a:t>
            </a:r>
          </a:p>
          <a:p>
            <a:endParaRPr lang="en-US" noProof="0" dirty="0"/>
          </a:p>
          <a:p>
            <a:pPr marL="342900" indent="-342900">
              <a:buFont typeface="Arial" panose="020B0604020202020204" pitchFamily="34" charset="0"/>
              <a:buChar char="•"/>
            </a:pPr>
            <a:r>
              <a:rPr lang="en-US" noProof="0" dirty="0"/>
              <a:t>S3</a:t>
            </a:r>
          </a:p>
          <a:p>
            <a:pPr lvl="1"/>
            <a:r>
              <a:rPr lang="en-US" noProof="0" dirty="0"/>
              <a:t>Much cheaper</a:t>
            </a:r>
          </a:p>
          <a:p>
            <a:pPr lvl="1"/>
            <a:r>
              <a:rPr lang="en-US" noProof="0" dirty="0"/>
              <a:t>Does not require machines for data storage</a:t>
            </a:r>
          </a:p>
          <a:p>
            <a:pPr lvl="1"/>
            <a:r>
              <a:rPr lang="en-US" noProof="0" dirty="0"/>
              <a:t>Data locality is lost</a:t>
            </a:r>
          </a:p>
        </p:txBody>
      </p:sp>
      <p:sp>
        <p:nvSpPr>
          <p:cNvPr id="5" name="Slide Number Placeholder 4">
            <a:extLst>
              <a:ext uri="{FF2B5EF4-FFF2-40B4-BE49-F238E27FC236}">
                <a16:creationId xmlns:a16="http://schemas.microsoft.com/office/drawing/2014/main" id="{016DAB90-9502-400A-956B-45D897858D95}"/>
              </a:ext>
            </a:extLst>
          </p:cNvPr>
          <p:cNvSpPr>
            <a:spLocks noGrp="1"/>
          </p:cNvSpPr>
          <p:nvPr>
            <p:ph type="sldNum" sz="quarter" idx="12"/>
          </p:nvPr>
        </p:nvSpPr>
        <p:spPr/>
        <p:txBody>
          <a:bodyPr/>
          <a:lstStyle/>
          <a:p>
            <a:fld id="{5DD6F1BA-2510-46FC-9346-AB1F3CA1593B}" type="slidenum">
              <a:rPr lang="it-IT" smtClean="0"/>
              <a:t>230</a:t>
            </a:fld>
            <a:endParaRPr lang="it-IT" dirty="0"/>
          </a:p>
        </p:txBody>
      </p:sp>
      <p:sp>
        <p:nvSpPr>
          <p:cNvPr id="8" name="Content Placeholder 7">
            <a:extLst>
              <a:ext uri="{FF2B5EF4-FFF2-40B4-BE49-F238E27FC236}">
                <a16:creationId xmlns:a16="http://schemas.microsoft.com/office/drawing/2014/main" id="{BB294960-B1A1-445C-926C-591C0263DD3B}"/>
              </a:ext>
            </a:extLst>
          </p:cNvPr>
          <p:cNvSpPr>
            <a:spLocks noGrp="1"/>
          </p:cNvSpPr>
          <p:nvPr>
            <p:ph idx="13"/>
          </p:nvPr>
        </p:nvSpPr>
        <p:spPr/>
        <p:txBody>
          <a:bodyPr/>
          <a:lstStyle/>
          <a:p>
            <a:endParaRPr lang="en-US" dirty="0"/>
          </a:p>
        </p:txBody>
      </p:sp>
      <p:sp>
        <p:nvSpPr>
          <p:cNvPr id="18" name="Content Placeholder 17">
            <a:extLst>
              <a:ext uri="{FF2B5EF4-FFF2-40B4-BE49-F238E27FC236}">
                <a16:creationId xmlns:a16="http://schemas.microsoft.com/office/drawing/2014/main" id="{4729C9E5-28A0-4965-BFEF-E0F27D85F6C5}"/>
              </a:ext>
            </a:extLst>
          </p:cNvPr>
          <p:cNvSpPr>
            <a:spLocks noGrp="1"/>
          </p:cNvSpPr>
          <p:nvPr>
            <p:ph sz="half" idx="2"/>
          </p:nvPr>
        </p:nvSpPr>
        <p:spPr/>
        <p:txBody>
          <a:bodyPr/>
          <a:lstStyle/>
          <a:p>
            <a:endParaRPr lang="en-US" dirty="0"/>
          </a:p>
        </p:txBody>
      </p:sp>
      <p:pic>
        <p:nvPicPr>
          <p:cNvPr id="23" name="Content Placeholder 9">
            <a:extLst>
              <a:ext uri="{FF2B5EF4-FFF2-40B4-BE49-F238E27FC236}">
                <a16:creationId xmlns:a16="http://schemas.microsoft.com/office/drawing/2014/main" id="{A3EDADE1-097B-48DF-B684-727EC679FB3C}"/>
              </a:ext>
            </a:extLst>
          </p:cNvPr>
          <p:cNvPicPr>
            <a:picLocks noChangeAspect="1"/>
          </p:cNvPicPr>
          <p:nvPr/>
        </p:nvPicPr>
        <p:blipFill>
          <a:blip r:embed="rId2"/>
          <a:stretch>
            <a:fillRect/>
          </a:stretch>
        </p:blipFill>
        <p:spPr>
          <a:xfrm>
            <a:off x="6172200" y="2307365"/>
            <a:ext cx="5181600" cy="2151748"/>
          </a:xfrm>
          <a:prstGeom prst="rect">
            <a:avLst/>
          </a:prstGeom>
          <a:ln>
            <a:noFill/>
          </a:ln>
          <a:effectLst>
            <a:outerShdw blurRad="292100" dist="139700" dir="2700000" algn="tl" rotWithShape="0">
              <a:srgbClr val="333333">
                <a:alpha val="65000"/>
              </a:srgbClr>
            </a:outerShdw>
          </a:effectLst>
        </p:spPr>
      </p:pic>
      <p:pic>
        <p:nvPicPr>
          <p:cNvPr id="24" name="Picture 23">
            <a:extLst>
              <a:ext uri="{FF2B5EF4-FFF2-40B4-BE49-F238E27FC236}">
                <a16:creationId xmlns:a16="http://schemas.microsoft.com/office/drawing/2014/main" id="{EB8DE48C-D7E9-46D6-929D-3093B6A068C8}"/>
              </a:ext>
            </a:extLst>
          </p:cNvPr>
          <p:cNvPicPr>
            <a:picLocks noChangeAspect="1"/>
          </p:cNvPicPr>
          <p:nvPr/>
        </p:nvPicPr>
        <p:blipFill>
          <a:blip r:embed="rId3"/>
          <a:stretch>
            <a:fillRect/>
          </a:stretch>
        </p:blipFill>
        <p:spPr>
          <a:xfrm>
            <a:off x="6172201" y="4577016"/>
            <a:ext cx="5181600" cy="112780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16263804"/>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en-US" noProof="0" dirty="0"/>
              <a:t>Migration</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a:xfrm>
            <a:off x="838200" y="1700499"/>
            <a:ext cx="10515600" cy="4351338"/>
          </a:xfrm>
        </p:spPr>
        <p:txBody>
          <a:bodyPr/>
          <a:lstStyle/>
          <a:p>
            <a:r>
              <a:rPr lang="en-US" noProof="0" dirty="0"/>
              <a:t>Migrating cluster to EMR: </a:t>
            </a:r>
            <a:r>
              <a:rPr lang="en-US" noProof="0" dirty="0">
                <a:solidFill>
                  <a:srgbClr val="FF0000"/>
                </a:solidFill>
              </a:rPr>
              <a:t>?</a:t>
            </a:r>
          </a:p>
          <a:p>
            <a:endParaRPr lang="en-US" noProof="0" dirty="0"/>
          </a:p>
          <a:p>
            <a:r>
              <a:rPr lang="en-US" noProof="0" dirty="0"/>
              <a:t>Given the software requirements, we need</a:t>
            </a:r>
          </a:p>
          <a:p>
            <a:pPr lvl="1"/>
            <a:r>
              <a:rPr lang="en-US" noProof="0" dirty="0"/>
              <a:t>1 x Master Node (to manage the cluster)</a:t>
            </a:r>
            <a:br>
              <a:rPr lang="en-US" noProof="0" dirty="0"/>
            </a:br>
            <a:r>
              <a:rPr lang="en-US" noProof="0" dirty="0"/>
              <a:t>1 x Core node (with HDFS/EBS)</a:t>
            </a:r>
          </a:p>
          <a:p>
            <a:pPr lvl="1"/>
            <a:r>
              <a:rPr lang="en-US" noProof="0" dirty="0"/>
              <a:t>4 x Task Nodes (to compute)</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231</a:t>
            </a:fld>
            <a:endParaRPr lang="it-IT" dirty="0"/>
          </a:p>
        </p:txBody>
      </p:sp>
      <p:graphicFrame>
        <p:nvGraphicFramePr>
          <p:cNvPr id="11" name="Tabella 6">
            <a:extLst>
              <a:ext uri="{FF2B5EF4-FFF2-40B4-BE49-F238E27FC236}">
                <a16:creationId xmlns:a16="http://schemas.microsoft.com/office/drawing/2014/main" id="{7A2B8EDD-28C4-4630-BF9E-13F6902232B5}"/>
              </a:ext>
            </a:extLst>
          </p:cNvPr>
          <p:cNvGraphicFramePr>
            <a:graphicFrameLocks noGrp="1"/>
          </p:cNvGraphicFramePr>
          <p:nvPr>
            <p:extLst>
              <p:ext uri="{D42A27DB-BD31-4B8C-83A1-F6EECF244321}">
                <p14:modId xmlns:p14="http://schemas.microsoft.com/office/powerpoint/2010/main" val="3892001524"/>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pPr algn="ctr"/>
                      <a:endParaRPr lang="en-US" sz="1600" baseline="-250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On-premises</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 cloud</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Hardware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dirty="0">
                          <a:solidFill>
                            <a:schemeClr val="tx1"/>
                          </a:solidFill>
                          <a:latin typeface="Helvetica" panose="020B0604020202020204" pitchFamily="34" charset="0"/>
                          <a:cs typeface="Helvetica" panose="020B0604020202020204" pitchFamily="34" charset="0"/>
                        </a:rPr>
                        <a:t>2356€/year</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rowSpan="2">
                  <a:txBody>
                    <a:bodyPr/>
                    <a:lstStyle/>
                    <a:p>
                      <a:pPr algn="ctr"/>
                      <a:r>
                        <a:rPr lang="en-US" sz="1600" b="0" i="0" u="none" strike="noStrike" kern="1200" baseline="0" dirty="0">
                          <a:solidFill>
                            <a:srgbClr val="FF0000"/>
                          </a:solidFill>
                          <a:latin typeface="Helvetica" panose="020B0604020202020204" pitchFamily="34" charset="0"/>
                          <a:ea typeface="+mn-ea"/>
                          <a:cs typeface="Helvetica" panose="020B0604020202020204" pitchFamily="34" charset="0"/>
                        </a:rPr>
                        <a:t>?</a:t>
                      </a:r>
                      <a:endParaRPr lang="en-US" sz="1600" dirty="0">
                        <a:solidFill>
                          <a:srgbClr val="FF0000"/>
                        </a:solidFill>
                        <a:latin typeface="Helvetica" panose="020B0604020202020204" pitchFamily="34" charset="0"/>
                        <a:cs typeface="Helvetica"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Software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100000</a:t>
                      </a:r>
                      <a:r>
                        <a:rPr lang="en-US" sz="1600" dirty="0">
                          <a:solidFill>
                            <a:schemeClr val="tx1"/>
                          </a:solidFill>
                          <a:latin typeface="Helvetica" panose="020B0604020202020204" pitchFamily="34" charset="0"/>
                          <a:cs typeface="Helvetica" panose="020B0604020202020204" pitchFamily="34" charset="0"/>
                        </a:rPr>
                        <a:t>€</a:t>
                      </a:r>
                      <a:r>
                        <a:rPr lang="it-IT" sz="1600" dirty="0">
                          <a:solidFill>
                            <a:schemeClr val="tx1"/>
                          </a:solidFill>
                          <a:latin typeface="Helvetica" panose="020B0604020202020204" pitchFamily="34" charset="0"/>
                          <a:cs typeface="Helvetica" panose="020B0604020202020204" pitchFamily="34" charset="0"/>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ctr"/>
                      <a:r>
                        <a:rPr lang="it-IT" sz="1600" dirty="0">
                          <a:solidFill>
                            <a:schemeClr val="tx1"/>
                          </a:solidFill>
                          <a:latin typeface="Helvetica" panose="020B0604020202020204" pitchFamily="34" charset="0"/>
                          <a:cs typeface="Helvetica" panose="020B0604020202020204" pitchFamily="34" charset="0"/>
                        </a:rPr>
                        <a:t>?</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
        <p:nvSpPr>
          <p:cNvPr id="7" name="Freeform: Shape 6">
            <a:extLst>
              <a:ext uri="{FF2B5EF4-FFF2-40B4-BE49-F238E27FC236}">
                <a16:creationId xmlns:a16="http://schemas.microsoft.com/office/drawing/2014/main" id="{29A829A3-32E3-4529-A934-09F63032BDFB}"/>
              </a:ext>
            </a:extLst>
          </p:cNvPr>
          <p:cNvSpPr/>
          <p:nvPr/>
        </p:nvSpPr>
        <p:spPr>
          <a:xfrm>
            <a:off x="9347019" y="3939528"/>
            <a:ext cx="2663075" cy="900664"/>
          </a:xfrm>
          <a:custGeom>
            <a:avLst/>
            <a:gdLst>
              <a:gd name="connsiteX0" fmla="*/ -143 w 2663075"/>
              <a:gd name="connsiteY0" fmla="*/ -164 h 900664"/>
              <a:gd name="connsiteX1" fmla="*/ 2662933 w 2663075"/>
              <a:gd name="connsiteY1" fmla="*/ -164 h 900664"/>
              <a:gd name="connsiteX2" fmla="*/ 2662933 w 2663075"/>
              <a:gd name="connsiteY2" fmla="*/ 900500 h 900664"/>
              <a:gd name="connsiteX3" fmla="*/ -143 w 2663075"/>
              <a:gd name="connsiteY3" fmla="*/ 900500 h 900664"/>
            </a:gdLst>
            <a:ahLst/>
            <a:cxnLst>
              <a:cxn ang="0">
                <a:pos x="connsiteX0" y="connsiteY0"/>
              </a:cxn>
              <a:cxn ang="0">
                <a:pos x="connsiteX1" y="connsiteY1"/>
              </a:cxn>
              <a:cxn ang="0">
                <a:pos x="connsiteX2" y="connsiteY2"/>
              </a:cxn>
              <a:cxn ang="0">
                <a:pos x="connsiteX3" y="connsiteY3"/>
              </a:cxn>
            </a:cxnLst>
            <a:rect l="l" t="t" r="r" b="b"/>
            <a:pathLst>
              <a:path w="2663075" h="900664">
                <a:moveTo>
                  <a:pt x="-143" y="-164"/>
                </a:moveTo>
                <a:lnTo>
                  <a:pt x="2662933" y="-164"/>
                </a:lnTo>
                <a:lnTo>
                  <a:pt x="2662933" y="900500"/>
                </a:lnTo>
                <a:lnTo>
                  <a:pt x="-143" y="900500"/>
                </a:lnTo>
                <a:close/>
              </a:path>
            </a:pathLst>
          </a:custGeom>
          <a:solidFill>
            <a:srgbClr val="C9C9C9"/>
          </a:solidFill>
          <a:ln w="5560" cap="flat">
            <a:noFill/>
            <a:prstDash val="solid"/>
            <a:miter/>
          </a:ln>
        </p:spPr>
        <p:txBody>
          <a:bodyPr rtlCol="0" anchor="ctr"/>
          <a:lstStyle/>
          <a:p>
            <a:endParaRPr lang="en-US" dirty="0"/>
          </a:p>
        </p:txBody>
      </p:sp>
      <p:sp>
        <p:nvSpPr>
          <p:cNvPr id="8" name="TextBox 7">
            <a:extLst>
              <a:ext uri="{FF2B5EF4-FFF2-40B4-BE49-F238E27FC236}">
                <a16:creationId xmlns:a16="http://schemas.microsoft.com/office/drawing/2014/main" id="{040DC7AD-3E55-450F-B78C-882E38E02F0E}"/>
              </a:ext>
            </a:extLst>
          </p:cNvPr>
          <p:cNvSpPr txBox="1"/>
          <p:nvPr/>
        </p:nvSpPr>
        <p:spPr>
          <a:xfrm>
            <a:off x="9255835" y="3904927"/>
            <a:ext cx="1233655" cy="219312"/>
          </a:xfrm>
          <a:prstGeom prst="rect">
            <a:avLst/>
          </a:prstGeom>
          <a:noFill/>
        </p:spPr>
        <p:txBody>
          <a:bodyPr wrap="none" rtlCol="0">
            <a:spAutoFit/>
          </a:bodyPr>
          <a:lstStyle/>
          <a:p>
            <a:pPr algn="l"/>
            <a:r>
              <a:rPr lang="en-US" sz="919" spc="0" baseline="0" dirty="0">
                <a:solidFill>
                  <a:srgbClr val="000000"/>
                </a:solidFill>
                <a:latin typeface="Arial"/>
                <a:cs typeface="Arial"/>
                <a:sym typeface="Arial"/>
                <a:rtl val="0"/>
              </a:rPr>
              <a:t>Weather processing</a:t>
            </a:r>
          </a:p>
        </p:txBody>
      </p:sp>
      <p:sp>
        <p:nvSpPr>
          <p:cNvPr id="12" name="TextBox 11">
            <a:extLst>
              <a:ext uri="{FF2B5EF4-FFF2-40B4-BE49-F238E27FC236}">
                <a16:creationId xmlns:a16="http://schemas.microsoft.com/office/drawing/2014/main" id="{EDCDF2F5-54EC-4F80-BFDE-3BC8F73D5D5B}"/>
              </a:ext>
            </a:extLst>
          </p:cNvPr>
          <p:cNvSpPr txBox="1"/>
          <p:nvPr/>
        </p:nvSpPr>
        <p:spPr>
          <a:xfrm>
            <a:off x="9522699" y="4043918"/>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13" name="TextBox 12">
            <a:extLst>
              <a:ext uri="{FF2B5EF4-FFF2-40B4-BE49-F238E27FC236}">
                <a16:creationId xmlns:a16="http://schemas.microsoft.com/office/drawing/2014/main" id="{2A662145-A43C-4CEC-A8F4-EF3438E06377}"/>
              </a:ext>
            </a:extLst>
          </p:cNvPr>
          <p:cNvSpPr txBox="1"/>
          <p:nvPr/>
        </p:nvSpPr>
        <p:spPr>
          <a:xfrm>
            <a:off x="9585708" y="4043918"/>
            <a:ext cx="738845" cy="208192"/>
          </a:xfrm>
          <a:prstGeom prst="rect">
            <a:avLst/>
          </a:prstGeom>
          <a:noFill/>
        </p:spPr>
        <p:txBody>
          <a:bodyPr wrap="none" rtlCol="0">
            <a:spAutoFit/>
          </a:bodyPr>
          <a:lstStyle/>
          <a:p>
            <a:pPr algn="l"/>
            <a:r>
              <a:rPr lang="en-US" sz="832" b="1" spc="0" baseline="0" dirty="0">
                <a:solidFill>
                  <a:srgbClr val="000000"/>
                </a:solidFill>
                <a:latin typeface="Arial"/>
                <a:cs typeface="Arial"/>
                <a:sym typeface="Arial"/>
                <a:rtl val="0"/>
              </a:rPr>
              <a:t>Resources</a:t>
            </a:r>
          </a:p>
        </p:txBody>
      </p:sp>
      <p:sp>
        <p:nvSpPr>
          <p:cNvPr id="14" name="TextBox 13">
            <a:extLst>
              <a:ext uri="{FF2B5EF4-FFF2-40B4-BE49-F238E27FC236}">
                <a16:creationId xmlns:a16="http://schemas.microsoft.com/office/drawing/2014/main" id="{450BC771-F15F-41EB-B0C5-731CCB18CEE2}"/>
              </a:ext>
            </a:extLst>
          </p:cNvPr>
          <p:cNvSpPr txBox="1"/>
          <p:nvPr/>
        </p:nvSpPr>
        <p:spPr>
          <a:xfrm>
            <a:off x="10114802" y="4043918"/>
            <a:ext cx="210678"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15" name="TextBox 14">
            <a:extLst>
              <a:ext uri="{FF2B5EF4-FFF2-40B4-BE49-F238E27FC236}">
                <a16:creationId xmlns:a16="http://schemas.microsoft.com/office/drawing/2014/main" id="{B5438776-657E-48CB-83E3-88B4C6B12DC0}"/>
              </a:ext>
            </a:extLst>
          </p:cNvPr>
          <p:cNvSpPr txBox="1"/>
          <p:nvPr/>
        </p:nvSpPr>
        <p:spPr>
          <a:xfrm>
            <a:off x="9789562" y="4166231"/>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16" name="TextBox 15">
            <a:extLst>
              <a:ext uri="{FF2B5EF4-FFF2-40B4-BE49-F238E27FC236}">
                <a16:creationId xmlns:a16="http://schemas.microsoft.com/office/drawing/2014/main" id="{C611D3DE-0E8A-4F51-BCE8-96FFBBAF6B53}"/>
              </a:ext>
            </a:extLst>
          </p:cNvPr>
          <p:cNvSpPr txBox="1"/>
          <p:nvPr/>
        </p:nvSpPr>
        <p:spPr>
          <a:xfrm>
            <a:off x="9852570" y="4166231"/>
            <a:ext cx="2223274"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2 Executors (1 core and 500MB RAM each)</a:t>
            </a:r>
          </a:p>
        </p:txBody>
      </p:sp>
      <p:sp>
        <p:nvSpPr>
          <p:cNvPr id="17" name="TextBox 16">
            <a:extLst>
              <a:ext uri="{FF2B5EF4-FFF2-40B4-BE49-F238E27FC236}">
                <a16:creationId xmlns:a16="http://schemas.microsoft.com/office/drawing/2014/main" id="{0441E320-94B5-4CEB-916A-270329837C54}"/>
              </a:ext>
            </a:extLst>
          </p:cNvPr>
          <p:cNvSpPr txBox="1"/>
          <p:nvPr/>
        </p:nvSpPr>
        <p:spPr>
          <a:xfrm>
            <a:off x="9789562" y="4294103"/>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18" name="TextBox 17">
            <a:extLst>
              <a:ext uri="{FF2B5EF4-FFF2-40B4-BE49-F238E27FC236}">
                <a16:creationId xmlns:a16="http://schemas.microsoft.com/office/drawing/2014/main" id="{DA0A717C-AE34-4B86-8121-D0F20D89AD94}"/>
              </a:ext>
            </a:extLst>
          </p:cNvPr>
          <p:cNvSpPr txBox="1"/>
          <p:nvPr/>
        </p:nvSpPr>
        <p:spPr>
          <a:xfrm>
            <a:off x="9852570" y="4294103"/>
            <a:ext cx="1561674"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Driver (1 core and 1GB RAM)</a:t>
            </a:r>
          </a:p>
        </p:txBody>
      </p:sp>
      <p:grpSp>
        <p:nvGrpSpPr>
          <p:cNvPr id="19" name="Group 18">
            <a:extLst>
              <a:ext uri="{FF2B5EF4-FFF2-40B4-BE49-F238E27FC236}">
                <a16:creationId xmlns:a16="http://schemas.microsoft.com/office/drawing/2014/main" id="{4B7783B9-6451-4313-B3A8-23A5F291E5B1}"/>
              </a:ext>
            </a:extLst>
          </p:cNvPr>
          <p:cNvGrpSpPr/>
          <p:nvPr/>
        </p:nvGrpSpPr>
        <p:grpSpPr>
          <a:xfrm>
            <a:off x="9522699" y="4529630"/>
            <a:ext cx="1611672" cy="208192"/>
            <a:chOff x="8860844" y="4216119"/>
            <a:chExt cx="1611672" cy="208192"/>
          </a:xfrm>
        </p:grpSpPr>
        <p:sp>
          <p:nvSpPr>
            <p:cNvPr id="20" name="TextBox 19">
              <a:extLst>
                <a:ext uri="{FF2B5EF4-FFF2-40B4-BE49-F238E27FC236}">
                  <a16:creationId xmlns:a16="http://schemas.microsoft.com/office/drawing/2014/main" id="{D1525E0D-99AC-42BD-9EE1-8EA427F85B6B}"/>
                </a:ext>
              </a:extLst>
            </p:cNvPr>
            <p:cNvSpPr txBox="1"/>
            <p:nvPr/>
          </p:nvSpPr>
          <p:spPr>
            <a:xfrm>
              <a:off x="8860844" y="4216119"/>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21" name="TextBox 20">
              <a:extLst>
                <a:ext uri="{FF2B5EF4-FFF2-40B4-BE49-F238E27FC236}">
                  <a16:creationId xmlns:a16="http://schemas.microsoft.com/office/drawing/2014/main" id="{54B7BD7A-138A-4FDD-8064-559944F6DEF3}"/>
                </a:ext>
              </a:extLst>
            </p:cNvPr>
            <p:cNvSpPr txBox="1"/>
            <p:nvPr/>
          </p:nvSpPr>
          <p:spPr>
            <a:xfrm>
              <a:off x="8923853" y="4216119"/>
              <a:ext cx="538698" cy="208192"/>
            </a:xfrm>
            <a:prstGeom prst="rect">
              <a:avLst/>
            </a:prstGeom>
            <a:noFill/>
          </p:spPr>
          <p:txBody>
            <a:bodyPr wrap="none" rtlCol="0">
              <a:spAutoFit/>
            </a:bodyPr>
            <a:lstStyle/>
            <a:p>
              <a:pPr algn="l"/>
              <a:r>
                <a:rPr lang="en-US" sz="832" b="1" spc="0" baseline="0" dirty="0">
                  <a:solidFill>
                    <a:srgbClr val="000000"/>
                  </a:solidFill>
                  <a:latin typeface="Arial"/>
                  <a:cs typeface="Arial"/>
                  <a:sym typeface="Arial"/>
                  <a:rtl val="0"/>
                </a:rPr>
                <a:t>Timing</a:t>
              </a:r>
            </a:p>
          </p:txBody>
        </p:sp>
        <p:sp>
          <p:nvSpPr>
            <p:cNvPr id="22" name="TextBox 21">
              <a:extLst>
                <a:ext uri="{FF2B5EF4-FFF2-40B4-BE49-F238E27FC236}">
                  <a16:creationId xmlns:a16="http://schemas.microsoft.com/office/drawing/2014/main" id="{46AD1215-D0FA-42A6-B31C-33257BAF893D}"/>
                </a:ext>
              </a:extLst>
            </p:cNvPr>
            <p:cNvSpPr txBox="1"/>
            <p:nvPr/>
          </p:nvSpPr>
          <p:spPr>
            <a:xfrm>
              <a:off x="9261100" y="4216119"/>
              <a:ext cx="1211416"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 0.5 m/core (1m total)</a:t>
              </a:r>
            </a:p>
          </p:txBody>
        </p:sp>
      </p:grpSp>
      <p:grpSp>
        <p:nvGrpSpPr>
          <p:cNvPr id="23" name="Group 22">
            <a:extLst>
              <a:ext uri="{FF2B5EF4-FFF2-40B4-BE49-F238E27FC236}">
                <a16:creationId xmlns:a16="http://schemas.microsoft.com/office/drawing/2014/main" id="{4B2C60EB-C3A5-45C3-B94B-0E63AA7C91D9}"/>
              </a:ext>
            </a:extLst>
          </p:cNvPr>
          <p:cNvGrpSpPr/>
          <p:nvPr/>
        </p:nvGrpSpPr>
        <p:grpSpPr>
          <a:xfrm>
            <a:off x="9522699" y="4408102"/>
            <a:ext cx="1518125" cy="208192"/>
            <a:chOff x="8860844" y="4887068"/>
            <a:chExt cx="1518125" cy="208192"/>
          </a:xfrm>
        </p:grpSpPr>
        <p:sp>
          <p:nvSpPr>
            <p:cNvPr id="24" name="TextBox 23">
              <a:extLst>
                <a:ext uri="{FF2B5EF4-FFF2-40B4-BE49-F238E27FC236}">
                  <a16:creationId xmlns:a16="http://schemas.microsoft.com/office/drawing/2014/main" id="{8F219646-B02F-45B8-B47C-0EB055296EED}"/>
                </a:ext>
              </a:extLst>
            </p:cNvPr>
            <p:cNvSpPr txBox="1"/>
            <p:nvPr/>
          </p:nvSpPr>
          <p:spPr>
            <a:xfrm>
              <a:off x="8860844" y="4887068"/>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25" name="TextBox 24">
              <a:extLst>
                <a:ext uri="{FF2B5EF4-FFF2-40B4-BE49-F238E27FC236}">
                  <a16:creationId xmlns:a16="http://schemas.microsoft.com/office/drawing/2014/main" id="{61FD0D9C-86AB-42CD-BDC4-250FC8D0FE04}"/>
                </a:ext>
              </a:extLst>
            </p:cNvPr>
            <p:cNvSpPr txBox="1"/>
            <p:nvPr/>
          </p:nvSpPr>
          <p:spPr>
            <a:xfrm>
              <a:off x="8923853" y="4887068"/>
              <a:ext cx="738845" cy="208192"/>
            </a:xfrm>
            <a:prstGeom prst="rect">
              <a:avLst/>
            </a:prstGeom>
            <a:noFill/>
          </p:spPr>
          <p:txBody>
            <a:bodyPr wrap="none" rtlCol="0">
              <a:spAutoFit/>
            </a:bodyPr>
            <a:lstStyle/>
            <a:p>
              <a:pPr algn="l"/>
              <a:r>
                <a:rPr lang="en-US" sz="832" b="1" spc="0" baseline="0" dirty="0">
                  <a:solidFill>
                    <a:srgbClr val="000000"/>
                  </a:solidFill>
                  <a:latin typeface="Arial"/>
                  <a:cs typeface="Arial"/>
                  <a:sym typeface="Arial"/>
                  <a:rtl val="0"/>
                </a:rPr>
                <a:t>Frequency</a:t>
              </a:r>
            </a:p>
          </p:txBody>
        </p:sp>
        <p:sp>
          <p:nvSpPr>
            <p:cNvPr id="26" name="TextBox 25">
              <a:extLst>
                <a:ext uri="{FF2B5EF4-FFF2-40B4-BE49-F238E27FC236}">
                  <a16:creationId xmlns:a16="http://schemas.microsoft.com/office/drawing/2014/main" id="{C76D52EC-2F12-4723-B87C-CD48111CC882}"/>
                </a:ext>
              </a:extLst>
            </p:cNvPr>
            <p:cNvSpPr txBox="1"/>
            <p:nvPr/>
          </p:nvSpPr>
          <p:spPr>
            <a:xfrm>
              <a:off x="9446459" y="4887068"/>
              <a:ext cx="299632"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 0</a:t>
              </a:r>
            </a:p>
          </p:txBody>
        </p:sp>
        <p:sp>
          <p:nvSpPr>
            <p:cNvPr id="27" name="TextBox 26">
              <a:extLst>
                <a:ext uri="{FF2B5EF4-FFF2-40B4-BE49-F238E27FC236}">
                  <a16:creationId xmlns:a16="http://schemas.microsoft.com/office/drawing/2014/main" id="{8EB71BD4-EA8A-4ABD-9C04-27C22E9BB03F}"/>
                </a:ext>
              </a:extLst>
            </p:cNvPr>
            <p:cNvSpPr txBox="1"/>
            <p:nvPr/>
          </p:nvSpPr>
          <p:spPr>
            <a:xfrm>
              <a:off x="9561360" y="4887068"/>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28" name="TextBox 27">
              <a:extLst>
                <a:ext uri="{FF2B5EF4-FFF2-40B4-BE49-F238E27FC236}">
                  <a16:creationId xmlns:a16="http://schemas.microsoft.com/office/drawing/2014/main" id="{6167C7C1-BA8C-48AF-A49E-EF9E0D3BB91E}"/>
                </a:ext>
              </a:extLst>
            </p:cNvPr>
            <p:cNvSpPr txBox="1"/>
            <p:nvPr/>
          </p:nvSpPr>
          <p:spPr>
            <a:xfrm>
              <a:off x="9595647" y="4887068"/>
              <a:ext cx="783322"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10 times/day</a:t>
              </a:r>
            </a:p>
          </p:txBody>
        </p:sp>
      </p:grpSp>
      <p:sp>
        <p:nvSpPr>
          <p:cNvPr id="29" name="TextBox 28">
            <a:extLst>
              <a:ext uri="{FF2B5EF4-FFF2-40B4-BE49-F238E27FC236}">
                <a16:creationId xmlns:a16="http://schemas.microsoft.com/office/drawing/2014/main" id="{23C9349A-CC17-44D9-B0B3-DC590E3762F5}"/>
              </a:ext>
            </a:extLst>
          </p:cNvPr>
          <p:cNvSpPr txBox="1"/>
          <p:nvPr/>
        </p:nvSpPr>
        <p:spPr>
          <a:xfrm>
            <a:off x="9522699" y="4666600"/>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30" name="TextBox 29">
            <a:extLst>
              <a:ext uri="{FF2B5EF4-FFF2-40B4-BE49-F238E27FC236}">
                <a16:creationId xmlns:a16="http://schemas.microsoft.com/office/drawing/2014/main" id="{6786C885-1F83-4829-A554-254F4DE949E6}"/>
              </a:ext>
            </a:extLst>
          </p:cNvPr>
          <p:cNvSpPr txBox="1"/>
          <p:nvPr/>
        </p:nvSpPr>
        <p:spPr>
          <a:xfrm>
            <a:off x="9585708" y="4666600"/>
            <a:ext cx="321871" cy="208192"/>
          </a:xfrm>
          <a:prstGeom prst="rect">
            <a:avLst/>
          </a:prstGeom>
          <a:noFill/>
        </p:spPr>
        <p:txBody>
          <a:bodyPr wrap="none" rtlCol="0">
            <a:spAutoFit/>
          </a:bodyPr>
          <a:lstStyle/>
          <a:p>
            <a:pPr algn="l"/>
            <a:r>
              <a:rPr lang="en-US" sz="832" b="1" spc="0" baseline="0" dirty="0">
                <a:solidFill>
                  <a:srgbClr val="000000"/>
                </a:solidFill>
                <a:latin typeface="Arial"/>
                <a:cs typeface="Arial"/>
                <a:sym typeface="Arial"/>
                <a:rtl val="0"/>
              </a:rPr>
              <a:t>I/O</a:t>
            </a:r>
          </a:p>
        </p:txBody>
      </p:sp>
      <p:sp>
        <p:nvSpPr>
          <p:cNvPr id="31" name="TextBox 30">
            <a:extLst>
              <a:ext uri="{FF2B5EF4-FFF2-40B4-BE49-F238E27FC236}">
                <a16:creationId xmlns:a16="http://schemas.microsoft.com/office/drawing/2014/main" id="{15AAFFCA-FDCA-42B6-93C5-602BF585BA52}"/>
              </a:ext>
            </a:extLst>
          </p:cNvPr>
          <p:cNvSpPr txBox="1"/>
          <p:nvPr/>
        </p:nvSpPr>
        <p:spPr>
          <a:xfrm>
            <a:off x="9723773" y="4666600"/>
            <a:ext cx="360789"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 10</a:t>
            </a:r>
          </a:p>
        </p:txBody>
      </p:sp>
      <p:sp>
        <p:nvSpPr>
          <p:cNvPr id="32" name="TextBox 31">
            <a:extLst>
              <a:ext uri="{FF2B5EF4-FFF2-40B4-BE49-F238E27FC236}">
                <a16:creationId xmlns:a16="http://schemas.microsoft.com/office/drawing/2014/main" id="{CD9BA301-BD53-4779-B29A-2A80381E3DB4}"/>
              </a:ext>
            </a:extLst>
          </p:cNvPr>
          <p:cNvSpPr txBox="1"/>
          <p:nvPr/>
        </p:nvSpPr>
        <p:spPr>
          <a:xfrm>
            <a:off x="9896124" y="4666600"/>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33" name="TextBox 32">
            <a:extLst>
              <a:ext uri="{FF2B5EF4-FFF2-40B4-BE49-F238E27FC236}">
                <a16:creationId xmlns:a16="http://schemas.microsoft.com/office/drawing/2014/main" id="{B5E33387-0023-4AD7-B64E-FE8078075E45}"/>
              </a:ext>
            </a:extLst>
          </p:cNvPr>
          <p:cNvSpPr txBox="1"/>
          <p:nvPr/>
        </p:nvSpPr>
        <p:spPr>
          <a:xfrm>
            <a:off x="9930405" y="4666600"/>
            <a:ext cx="522019"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100MB</a:t>
            </a:r>
          </a:p>
        </p:txBody>
      </p:sp>
      <p:sp>
        <p:nvSpPr>
          <p:cNvPr id="34" name="Freeform: Shape 33">
            <a:extLst>
              <a:ext uri="{FF2B5EF4-FFF2-40B4-BE49-F238E27FC236}">
                <a16:creationId xmlns:a16="http://schemas.microsoft.com/office/drawing/2014/main" id="{D71AD42E-33AC-4441-98AA-2E18E12F9349}"/>
              </a:ext>
            </a:extLst>
          </p:cNvPr>
          <p:cNvSpPr/>
          <p:nvPr/>
        </p:nvSpPr>
        <p:spPr>
          <a:xfrm>
            <a:off x="9347019" y="2983267"/>
            <a:ext cx="2663075" cy="895104"/>
          </a:xfrm>
          <a:custGeom>
            <a:avLst/>
            <a:gdLst>
              <a:gd name="connsiteX0" fmla="*/ -143 w 2663075"/>
              <a:gd name="connsiteY0" fmla="*/ -164 h 895104"/>
              <a:gd name="connsiteX1" fmla="*/ 2662933 w 2663075"/>
              <a:gd name="connsiteY1" fmla="*/ -164 h 895104"/>
              <a:gd name="connsiteX2" fmla="*/ 2662933 w 2663075"/>
              <a:gd name="connsiteY2" fmla="*/ 894941 h 895104"/>
              <a:gd name="connsiteX3" fmla="*/ -143 w 2663075"/>
              <a:gd name="connsiteY3" fmla="*/ 894941 h 895104"/>
            </a:gdLst>
            <a:ahLst/>
            <a:cxnLst>
              <a:cxn ang="0">
                <a:pos x="connsiteX0" y="connsiteY0"/>
              </a:cxn>
              <a:cxn ang="0">
                <a:pos x="connsiteX1" y="connsiteY1"/>
              </a:cxn>
              <a:cxn ang="0">
                <a:pos x="connsiteX2" y="connsiteY2"/>
              </a:cxn>
              <a:cxn ang="0">
                <a:pos x="connsiteX3" y="connsiteY3"/>
              </a:cxn>
            </a:cxnLst>
            <a:rect l="l" t="t" r="r" b="b"/>
            <a:pathLst>
              <a:path w="2663075" h="895104">
                <a:moveTo>
                  <a:pt x="-143" y="-164"/>
                </a:moveTo>
                <a:lnTo>
                  <a:pt x="2662933" y="-164"/>
                </a:lnTo>
                <a:lnTo>
                  <a:pt x="2662933" y="894941"/>
                </a:lnTo>
                <a:lnTo>
                  <a:pt x="-143" y="894941"/>
                </a:lnTo>
                <a:close/>
              </a:path>
            </a:pathLst>
          </a:custGeom>
          <a:solidFill>
            <a:srgbClr val="E7E6E6"/>
          </a:solidFill>
          <a:ln w="5560" cap="flat">
            <a:noFill/>
            <a:prstDash val="solid"/>
            <a:miter/>
          </a:ln>
        </p:spPr>
        <p:txBody>
          <a:bodyPr rtlCol="0" anchor="ctr"/>
          <a:lstStyle/>
          <a:p>
            <a:endParaRPr lang="en-US" dirty="0"/>
          </a:p>
        </p:txBody>
      </p:sp>
      <p:sp>
        <p:nvSpPr>
          <p:cNvPr id="35" name="TextBox 34">
            <a:extLst>
              <a:ext uri="{FF2B5EF4-FFF2-40B4-BE49-F238E27FC236}">
                <a16:creationId xmlns:a16="http://schemas.microsoft.com/office/drawing/2014/main" id="{0F770899-7F29-4DA4-8B7F-E9FA6C2E2D8A}"/>
              </a:ext>
            </a:extLst>
          </p:cNvPr>
          <p:cNvSpPr txBox="1"/>
          <p:nvPr/>
        </p:nvSpPr>
        <p:spPr>
          <a:xfrm>
            <a:off x="9255835" y="2948666"/>
            <a:ext cx="1100223" cy="219312"/>
          </a:xfrm>
          <a:prstGeom prst="rect">
            <a:avLst/>
          </a:prstGeom>
          <a:noFill/>
        </p:spPr>
        <p:txBody>
          <a:bodyPr wrap="none" rtlCol="0">
            <a:spAutoFit/>
          </a:bodyPr>
          <a:lstStyle/>
          <a:p>
            <a:pPr algn="l"/>
            <a:r>
              <a:rPr lang="en-US" sz="919" spc="0" baseline="0" dirty="0">
                <a:solidFill>
                  <a:srgbClr val="000000"/>
                </a:solidFill>
                <a:latin typeface="Arial"/>
                <a:cs typeface="Arial"/>
                <a:sym typeface="Arial"/>
                <a:rtl val="0"/>
              </a:rPr>
              <a:t>Image processing</a:t>
            </a:r>
          </a:p>
        </p:txBody>
      </p:sp>
      <p:sp>
        <p:nvSpPr>
          <p:cNvPr id="36" name="TextBox 35">
            <a:extLst>
              <a:ext uri="{FF2B5EF4-FFF2-40B4-BE49-F238E27FC236}">
                <a16:creationId xmlns:a16="http://schemas.microsoft.com/office/drawing/2014/main" id="{ECDFFE84-7436-47CB-AD9E-01A31C0ACFCF}"/>
              </a:ext>
            </a:extLst>
          </p:cNvPr>
          <p:cNvSpPr txBox="1"/>
          <p:nvPr/>
        </p:nvSpPr>
        <p:spPr>
          <a:xfrm>
            <a:off x="9522699" y="3087658"/>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37" name="TextBox 36">
            <a:extLst>
              <a:ext uri="{FF2B5EF4-FFF2-40B4-BE49-F238E27FC236}">
                <a16:creationId xmlns:a16="http://schemas.microsoft.com/office/drawing/2014/main" id="{9B8A418D-D722-4C72-B9C1-10FA92335BB6}"/>
              </a:ext>
            </a:extLst>
          </p:cNvPr>
          <p:cNvSpPr txBox="1"/>
          <p:nvPr/>
        </p:nvSpPr>
        <p:spPr>
          <a:xfrm>
            <a:off x="9585708" y="3087658"/>
            <a:ext cx="738845" cy="208192"/>
          </a:xfrm>
          <a:prstGeom prst="rect">
            <a:avLst/>
          </a:prstGeom>
          <a:noFill/>
        </p:spPr>
        <p:txBody>
          <a:bodyPr wrap="none" rtlCol="0">
            <a:spAutoFit/>
          </a:bodyPr>
          <a:lstStyle/>
          <a:p>
            <a:pPr algn="l"/>
            <a:r>
              <a:rPr lang="en-US" sz="832" b="1" spc="0" baseline="0" dirty="0">
                <a:solidFill>
                  <a:srgbClr val="000000"/>
                </a:solidFill>
                <a:latin typeface="Arial"/>
                <a:cs typeface="Arial"/>
                <a:sym typeface="Arial"/>
                <a:rtl val="0"/>
              </a:rPr>
              <a:t>Resources</a:t>
            </a:r>
          </a:p>
        </p:txBody>
      </p:sp>
      <p:sp>
        <p:nvSpPr>
          <p:cNvPr id="38" name="TextBox 37">
            <a:extLst>
              <a:ext uri="{FF2B5EF4-FFF2-40B4-BE49-F238E27FC236}">
                <a16:creationId xmlns:a16="http://schemas.microsoft.com/office/drawing/2014/main" id="{75BD7B60-AA44-405A-9357-AAC91FBEB040}"/>
              </a:ext>
            </a:extLst>
          </p:cNvPr>
          <p:cNvSpPr txBox="1"/>
          <p:nvPr/>
        </p:nvSpPr>
        <p:spPr>
          <a:xfrm>
            <a:off x="10114802" y="3087658"/>
            <a:ext cx="238476"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 </a:t>
            </a:r>
          </a:p>
        </p:txBody>
      </p:sp>
      <p:sp>
        <p:nvSpPr>
          <p:cNvPr id="39" name="TextBox 38">
            <a:extLst>
              <a:ext uri="{FF2B5EF4-FFF2-40B4-BE49-F238E27FC236}">
                <a16:creationId xmlns:a16="http://schemas.microsoft.com/office/drawing/2014/main" id="{028CE386-7C71-495E-B243-82967AD5A884}"/>
              </a:ext>
            </a:extLst>
          </p:cNvPr>
          <p:cNvSpPr txBox="1"/>
          <p:nvPr/>
        </p:nvSpPr>
        <p:spPr>
          <a:xfrm>
            <a:off x="9789562" y="3209970"/>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40" name="TextBox 39">
            <a:extLst>
              <a:ext uri="{FF2B5EF4-FFF2-40B4-BE49-F238E27FC236}">
                <a16:creationId xmlns:a16="http://schemas.microsoft.com/office/drawing/2014/main" id="{831943F8-8EFE-4FEE-A83A-D5A8C235227C}"/>
              </a:ext>
            </a:extLst>
          </p:cNvPr>
          <p:cNvSpPr txBox="1"/>
          <p:nvPr/>
        </p:nvSpPr>
        <p:spPr>
          <a:xfrm>
            <a:off x="9852570" y="3209970"/>
            <a:ext cx="2217714"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4 Executors (2 cores and 10GB RAM each)</a:t>
            </a:r>
          </a:p>
        </p:txBody>
      </p:sp>
      <p:sp>
        <p:nvSpPr>
          <p:cNvPr id="41" name="TextBox 40">
            <a:extLst>
              <a:ext uri="{FF2B5EF4-FFF2-40B4-BE49-F238E27FC236}">
                <a16:creationId xmlns:a16="http://schemas.microsoft.com/office/drawing/2014/main" id="{3D639935-0804-41BE-B44B-8D856391F606}"/>
              </a:ext>
            </a:extLst>
          </p:cNvPr>
          <p:cNvSpPr txBox="1"/>
          <p:nvPr/>
        </p:nvSpPr>
        <p:spPr>
          <a:xfrm>
            <a:off x="9789562" y="3337842"/>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42" name="TextBox 41">
            <a:extLst>
              <a:ext uri="{FF2B5EF4-FFF2-40B4-BE49-F238E27FC236}">
                <a16:creationId xmlns:a16="http://schemas.microsoft.com/office/drawing/2014/main" id="{3110E250-416D-428C-808C-11F2E066088A}"/>
              </a:ext>
            </a:extLst>
          </p:cNvPr>
          <p:cNvSpPr txBox="1"/>
          <p:nvPr/>
        </p:nvSpPr>
        <p:spPr>
          <a:xfrm>
            <a:off x="9852570" y="3337842"/>
            <a:ext cx="167842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Driver (2 cores and 20GB RAM)</a:t>
            </a:r>
          </a:p>
        </p:txBody>
      </p:sp>
      <p:sp>
        <p:nvSpPr>
          <p:cNvPr id="43" name="TextBox 42">
            <a:extLst>
              <a:ext uri="{FF2B5EF4-FFF2-40B4-BE49-F238E27FC236}">
                <a16:creationId xmlns:a16="http://schemas.microsoft.com/office/drawing/2014/main" id="{C156AEB2-67F1-4B22-8EE9-6E00382828A9}"/>
              </a:ext>
            </a:extLst>
          </p:cNvPr>
          <p:cNvSpPr txBox="1"/>
          <p:nvPr/>
        </p:nvSpPr>
        <p:spPr>
          <a:xfrm>
            <a:off x="9522699" y="3460155"/>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44" name="TextBox 43">
            <a:extLst>
              <a:ext uri="{FF2B5EF4-FFF2-40B4-BE49-F238E27FC236}">
                <a16:creationId xmlns:a16="http://schemas.microsoft.com/office/drawing/2014/main" id="{FBD5221C-CBF8-4658-B802-1A054BB2DF08}"/>
              </a:ext>
            </a:extLst>
          </p:cNvPr>
          <p:cNvSpPr txBox="1"/>
          <p:nvPr/>
        </p:nvSpPr>
        <p:spPr>
          <a:xfrm>
            <a:off x="9585708" y="3460155"/>
            <a:ext cx="738845" cy="208192"/>
          </a:xfrm>
          <a:prstGeom prst="rect">
            <a:avLst/>
          </a:prstGeom>
          <a:noFill/>
        </p:spPr>
        <p:txBody>
          <a:bodyPr wrap="none" rtlCol="0">
            <a:spAutoFit/>
          </a:bodyPr>
          <a:lstStyle/>
          <a:p>
            <a:pPr algn="l"/>
            <a:r>
              <a:rPr lang="en-US" sz="832" b="1" spc="0" baseline="0" dirty="0">
                <a:solidFill>
                  <a:srgbClr val="000000"/>
                </a:solidFill>
                <a:latin typeface="Arial"/>
                <a:cs typeface="Arial"/>
                <a:sym typeface="Arial"/>
                <a:rtl val="0"/>
              </a:rPr>
              <a:t>Frequency</a:t>
            </a:r>
          </a:p>
        </p:txBody>
      </p:sp>
      <p:sp>
        <p:nvSpPr>
          <p:cNvPr id="45" name="TextBox 44">
            <a:extLst>
              <a:ext uri="{FF2B5EF4-FFF2-40B4-BE49-F238E27FC236}">
                <a16:creationId xmlns:a16="http://schemas.microsoft.com/office/drawing/2014/main" id="{69E380A0-15B3-4533-9427-B6F9A376B998}"/>
              </a:ext>
            </a:extLst>
          </p:cNvPr>
          <p:cNvSpPr txBox="1"/>
          <p:nvPr/>
        </p:nvSpPr>
        <p:spPr>
          <a:xfrm>
            <a:off x="10108314" y="3460155"/>
            <a:ext cx="299632"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 0</a:t>
            </a:r>
          </a:p>
        </p:txBody>
      </p:sp>
      <p:sp>
        <p:nvSpPr>
          <p:cNvPr id="46" name="TextBox 45">
            <a:extLst>
              <a:ext uri="{FF2B5EF4-FFF2-40B4-BE49-F238E27FC236}">
                <a16:creationId xmlns:a16="http://schemas.microsoft.com/office/drawing/2014/main" id="{3EE7905F-5643-4223-AA91-97659720057A}"/>
              </a:ext>
            </a:extLst>
          </p:cNvPr>
          <p:cNvSpPr txBox="1"/>
          <p:nvPr/>
        </p:nvSpPr>
        <p:spPr>
          <a:xfrm>
            <a:off x="10223215" y="3460155"/>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47" name="TextBox 46">
            <a:extLst>
              <a:ext uri="{FF2B5EF4-FFF2-40B4-BE49-F238E27FC236}">
                <a16:creationId xmlns:a16="http://schemas.microsoft.com/office/drawing/2014/main" id="{D36F8680-A5F7-4D74-9D5E-663D274D77F9}"/>
              </a:ext>
            </a:extLst>
          </p:cNvPr>
          <p:cNvSpPr txBox="1"/>
          <p:nvPr/>
        </p:nvSpPr>
        <p:spPr>
          <a:xfrm>
            <a:off x="10257502" y="3460155"/>
            <a:ext cx="783322"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10 times/day</a:t>
            </a:r>
          </a:p>
        </p:txBody>
      </p:sp>
      <p:sp>
        <p:nvSpPr>
          <p:cNvPr id="48" name="TextBox 47">
            <a:extLst>
              <a:ext uri="{FF2B5EF4-FFF2-40B4-BE49-F238E27FC236}">
                <a16:creationId xmlns:a16="http://schemas.microsoft.com/office/drawing/2014/main" id="{F8917B68-BF9D-494A-BA5E-F59A623FFD31}"/>
              </a:ext>
            </a:extLst>
          </p:cNvPr>
          <p:cNvSpPr txBox="1"/>
          <p:nvPr/>
        </p:nvSpPr>
        <p:spPr>
          <a:xfrm>
            <a:off x="9522699" y="3582467"/>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49" name="TextBox 48">
            <a:extLst>
              <a:ext uri="{FF2B5EF4-FFF2-40B4-BE49-F238E27FC236}">
                <a16:creationId xmlns:a16="http://schemas.microsoft.com/office/drawing/2014/main" id="{D4D93E0A-7C0C-438F-81E4-C19A8E7332D8}"/>
              </a:ext>
            </a:extLst>
          </p:cNvPr>
          <p:cNvSpPr txBox="1"/>
          <p:nvPr/>
        </p:nvSpPr>
        <p:spPr>
          <a:xfrm>
            <a:off x="9585708" y="3582467"/>
            <a:ext cx="538698" cy="208192"/>
          </a:xfrm>
          <a:prstGeom prst="rect">
            <a:avLst/>
          </a:prstGeom>
          <a:noFill/>
        </p:spPr>
        <p:txBody>
          <a:bodyPr wrap="none" rtlCol="0">
            <a:spAutoFit/>
          </a:bodyPr>
          <a:lstStyle/>
          <a:p>
            <a:pPr algn="l"/>
            <a:r>
              <a:rPr lang="en-US" sz="832" b="1" spc="0" baseline="0" dirty="0">
                <a:solidFill>
                  <a:srgbClr val="000000"/>
                </a:solidFill>
                <a:latin typeface="Arial"/>
                <a:cs typeface="Arial"/>
                <a:sym typeface="Arial"/>
                <a:rtl val="0"/>
              </a:rPr>
              <a:t>Timing</a:t>
            </a:r>
          </a:p>
        </p:txBody>
      </p:sp>
      <p:sp>
        <p:nvSpPr>
          <p:cNvPr id="50" name="TextBox 49">
            <a:extLst>
              <a:ext uri="{FF2B5EF4-FFF2-40B4-BE49-F238E27FC236}">
                <a16:creationId xmlns:a16="http://schemas.microsoft.com/office/drawing/2014/main" id="{4EA59897-8C86-4F42-9E79-027797017484}"/>
              </a:ext>
            </a:extLst>
          </p:cNvPr>
          <p:cNvSpPr txBox="1"/>
          <p:nvPr/>
        </p:nvSpPr>
        <p:spPr>
          <a:xfrm>
            <a:off x="9922955" y="3582467"/>
            <a:ext cx="1122462"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 15m/core (2h total)</a:t>
            </a:r>
          </a:p>
        </p:txBody>
      </p:sp>
      <p:sp>
        <p:nvSpPr>
          <p:cNvPr id="51" name="TextBox 50">
            <a:extLst>
              <a:ext uri="{FF2B5EF4-FFF2-40B4-BE49-F238E27FC236}">
                <a16:creationId xmlns:a16="http://schemas.microsoft.com/office/drawing/2014/main" id="{11D0D72F-8151-4AA5-ACC8-E98D5D1FBB1F}"/>
              </a:ext>
            </a:extLst>
          </p:cNvPr>
          <p:cNvSpPr txBox="1"/>
          <p:nvPr/>
        </p:nvSpPr>
        <p:spPr>
          <a:xfrm>
            <a:off x="9522699" y="3710339"/>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52" name="TextBox 51">
            <a:extLst>
              <a:ext uri="{FF2B5EF4-FFF2-40B4-BE49-F238E27FC236}">
                <a16:creationId xmlns:a16="http://schemas.microsoft.com/office/drawing/2014/main" id="{E04B7C47-E8BF-48AF-8D14-3D1492234AFD}"/>
              </a:ext>
            </a:extLst>
          </p:cNvPr>
          <p:cNvSpPr txBox="1"/>
          <p:nvPr/>
        </p:nvSpPr>
        <p:spPr>
          <a:xfrm>
            <a:off x="9585708" y="3710339"/>
            <a:ext cx="321871" cy="208192"/>
          </a:xfrm>
          <a:prstGeom prst="rect">
            <a:avLst/>
          </a:prstGeom>
          <a:noFill/>
        </p:spPr>
        <p:txBody>
          <a:bodyPr wrap="none" rtlCol="0">
            <a:spAutoFit/>
          </a:bodyPr>
          <a:lstStyle/>
          <a:p>
            <a:pPr algn="l"/>
            <a:r>
              <a:rPr lang="en-US" sz="832" b="1" spc="0" baseline="0" dirty="0">
                <a:solidFill>
                  <a:srgbClr val="000000"/>
                </a:solidFill>
                <a:latin typeface="Arial"/>
                <a:cs typeface="Arial"/>
                <a:sym typeface="Arial"/>
                <a:rtl val="0"/>
              </a:rPr>
              <a:t>I/O</a:t>
            </a:r>
          </a:p>
        </p:txBody>
      </p:sp>
      <p:sp>
        <p:nvSpPr>
          <p:cNvPr id="53" name="TextBox 52">
            <a:extLst>
              <a:ext uri="{FF2B5EF4-FFF2-40B4-BE49-F238E27FC236}">
                <a16:creationId xmlns:a16="http://schemas.microsoft.com/office/drawing/2014/main" id="{4F6ED953-E903-4159-A9B0-A148ACC3F5F4}"/>
              </a:ext>
            </a:extLst>
          </p:cNvPr>
          <p:cNvSpPr txBox="1"/>
          <p:nvPr/>
        </p:nvSpPr>
        <p:spPr>
          <a:xfrm>
            <a:off x="9723773" y="3710339"/>
            <a:ext cx="455303"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 1GB</a:t>
            </a:r>
          </a:p>
        </p:txBody>
      </p:sp>
      <p:sp>
        <p:nvSpPr>
          <p:cNvPr id="54" name="TextBox 53">
            <a:extLst>
              <a:ext uri="{FF2B5EF4-FFF2-40B4-BE49-F238E27FC236}">
                <a16:creationId xmlns:a16="http://schemas.microsoft.com/office/drawing/2014/main" id="{832FE971-692D-4E52-BD0C-36CEE744F656}"/>
              </a:ext>
            </a:extLst>
          </p:cNvPr>
          <p:cNvSpPr txBox="1"/>
          <p:nvPr/>
        </p:nvSpPr>
        <p:spPr>
          <a:xfrm>
            <a:off x="9988781" y="3710339"/>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55" name="TextBox 54">
            <a:extLst>
              <a:ext uri="{FF2B5EF4-FFF2-40B4-BE49-F238E27FC236}">
                <a16:creationId xmlns:a16="http://schemas.microsoft.com/office/drawing/2014/main" id="{3C1034E2-6880-46C4-8342-B4271F666FD1}"/>
              </a:ext>
            </a:extLst>
          </p:cNvPr>
          <p:cNvSpPr txBox="1"/>
          <p:nvPr/>
        </p:nvSpPr>
        <p:spPr>
          <a:xfrm>
            <a:off x="10023068" y="3710339"/>
            <a:ext cx="460862"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10GB</a:t>
            </a:r>
          </a:p>
        </p:txBody>
      </p:sp>
      <p:sp>
        <p:nvSpPr>
          <p:cNvPr id="56" name="Freeform: Shape 55">
            <a:extLst>
              <a:ext uri="{FF2B5EF4-FFF2-40B4-BE49-F238E27FC236}">
                <a16:creationId xmlns:a16="http://schemas.microsoft.com/office/drawing/2014/main" id="{6DBBE4C6-6391-4C4B-BA18-8D74E74AB56B}"/>
              </a:ext>
            </a:extLst>
          </p:cNvPr>
          <p:cNvSpPr/>
          <p:nvPr/>
        </p:nvSpPr>
        <p:spPr>
          <a:xfrm flipV="1">
            <a:off x="8892591" y="3436371"/>
            <a:ext cx="454869" cy="459255"/>
          </a:xfrm>
          <a:custGeom>
            <a:avLst/>
            <a:gdLst>
              <a:gd name="connsiteX0" fmla="*/ 3004 w 454869"/>
              <a:gd name="connsiteY0" fmla="*/ 89 h 459255"/>
              <a:gd name="connsiteX1" fmla="*/ 13437 w 454869"/>
              <a:gd name="connsiteY1" fmla="*/ 10623 h 459255"/>
              <a:gd name="connsiteX2" fmla="*/ 10803 w 454869"/>
              <a:gd name="connsiteY2" fmla="*/ 13231 h 459255"/>
              <a:gd name="connsiteX3" fmla="*/ 371 w 454869"/>
              <a:gd name="connsiteY3" fmla="*/ 2697 h 459255"/>
              <a:gd name="connsiteX4" fmla="*/ 21261 w 454869"/>
              <a:gd name="connsiteY4" fmla="*/ 18523 h 459255"/>
              <a:gd name="connsiteX5" fmla="*/ 31694 w 454869"/>
              <a:gd name="connsiteY5" fmla="*/ 29057 h 459255"/>
              <a:gd name="connsiteX6" fmla="*/ 29060 w 454869"/>
              <a:gd name="connsiteY6" fmla="*/ 31665 h 459255"/>
              <a:gd name="connsiteX7" fmla="*/ 18628 w 454869"/>
              <a:gd name="connsiteY7" fmla="*/ 21131 h 459255"/>
              <a:gd name="connsiteX8" fmla="*/ 39518 w 454869"/>
              <a:gd name="connsiteY8" fmla="*/ 36957 h 459255"/>
              <a:gd name="connsiteX9" fmla="*/ 49951 w 454869"/>
              <a:gd name="connsiteY9" fmla="*/ 47491 h 459255"/>
              <a:gd name="connsiteX10" fmla="*/ 47318 w 454869"/>
              <a:gd name="connsiteY10" fmla="*/ 50099 h 459255"/>
              <a:gd name="connsiteX11" fmla="*/ 36885 w 454869"/>
              <a:gd name="connsiteY11" fmla="*/ 39565 h 459255"/>
              <a:gd name="connsiteX12" fmla="*/ 57776 w 454869"/>
              <a:gd name="connsiteY12" fmla="*/ 55391 h 459255"/>
              <a:gd name="connsiteX13" fmla="*/ 68208 w 454869"/>
              <a:gd name="connsiteY13" fmla="*/ 65925 h 459255"/>
              <a:gd name="connsiteX14" fmla="*/ 65575 w 454869"/>
              <a:gd name="connsiteY14" fmla="*/ 68533 h 459255"/>
              <a:gd name="connsiteX15" fmla="*/ 55142 w 454869"/>
              <a:gd name="connsiteY15" fmla="*/ 58000 h 459255"/>
              <a:gd name="connsiteX16" fmla="*/ 76033 w 454869"/>
              <a:gd name="connsiteY16" fmla="*/ 73826 h 459255"/>
              <a:gd name="connsiteX17" fmla="*/ 86465 w 454869"/>
              <a:gd name="connsiteY17" fmla="*/ 84360 h 459255"/>
              <a:gd name="connsiteX18" fmla="*/ 83832 w 454869"/>
              <a:gd name="connsiteY18" fmla="*/ 86968 h 459255"/>
              <a:gd name="connsiteX19" fmla="*/ 73399 w 454869"/>
              <a:gd name="connsiteY19" fmla="*/ 76434 h 459255"/>
              <a:gd name="connsiteX20" fmla="*/ 94290 w 454869"/>
              <a:gd name="connsiteY20" fmla="*/ 92260 h 459255"/>
              <a:gd name="connsiteX21" fmla="*/ 104723 w 454869"/>
              <a:gd name="connsiteY21" fmla="*/ 102794 h 459255"/>
              <a:gd name="connsiteX22" fmla="*/ 102089 w 454869"/>
              <a:gd name="connsiteY22" fmla="*/ 105402 h 459255"/>
              <a:gd name="connsiteX23" fmla="*/ 91656 w 454869"/>
              <a:gd name="connsiteY23" fmla="*/ 94868 h 459255"/>
              <a:gd name="connsiteX24" fmla="*/ 112547 w 454869"/>
              <a:gd name="connsiteY24" fmla="*/ 110694 h 459255"/>
              <a:gd name="connsiteX25" fmla="*/ 122980 w 454869"/>
              <a:gd name="connsiteY25" fmla="*/ 121228 h 459255"/>
              <a:gd name="connsiteX26" fmla="*/ 120346 w 454869"/>
              <a:gd name="connsiteY26" fmla="*/ 123836 h 459255"/>
              <a:gd name="connsiteX27" fmla="*/ 109914 w 454869"/>
              <a:gd name="connsiteY27" fmla="*/ 113303 h 459255"/>
              <a:gd name="connsiteX28" fmla="*/ 130804 w 454869"/>
              <a:gd name="connsiteY28" fmla="*/ 129128 h 459255"/>
              <a:gd name="connsiteX29" fmla="*/ 141237 w 454869"/>
              <a:gd name="connsiteY29" fmla="*/ 139662 h 459255"/>
              <a:gd name="connsiteX30" fmla="*/ 138604 w 454869"/>
              <a:gd name="connsiteY30" fmla="*/ 142271 h 459255"/>
              <a:gd name="connsiteX31" fmla="*/ 128171 w 454869"/>
              <a:gd name="connsiteY31" fmla="*/ 131737 h 459255"/>
              <a:gd name="connsiteX32" fmla="*/ 149062 w 454869"/>
              <a:gd name="connsiteY32" fmla="*/ 147563 h 459255"/>
              <a:gd name="connsiteX33" fmla="*/ 159494 w 454869"/>
              <a:gd name="connsiteY33" fmla="*/ 158097 h 459255"/>
              <a:gd name="connsiteX34" fmla="*/ 156861 w 454869"/>
              <a:gd name="connsiteY34" fmla="*/ 160705 h 459255"/>
              <a:gd name="connsiteX35" fmla="*/ 146428 w 454869"/>
              <a:gd name="connsiteY35" fmla="*/ 150171 h 459255"/>
              <a:gd name="connsiteX36" fmla="*/ 167319 w 454869"/>
              <a:gd name="connsiteY36" fmla="*/ 165997 h 459255"/>
              <a:gd name="connsiteX37" fmla="*/ 177752 w 454869"/>
              <a:gd name="connsiteY37" fmla="*/ 176531 h 459255"/>
              <a:gd name="connsiteX38" fmla="*/ 175118 w 454869"/>
              <a:gd name="connsiteY38" fmla="*/ 179139 h 459255"/>
              <a:gd name="connsiteX39" fmla="*/ 164685 w 454869"/>
              <a:gd name="connsiteY39" fmla="*/ 168605 h 459255"/>
              <a:gd name="connsiteX40" fmla="*/ 185576 w 454869"/>
              <a:gd name="connsiteY40" fmla="*/ 184431 h 459255"/>
              <a:gd name="connsiteX41" fmla="*/ 196008 w 454869"/>
              <a:gd name="connsiteY41" fmla="*/ 194965 h 459255"/>
              <a:gd name="connsiteX42" fmla="*/ 193375 w 454869"/>
              <a:gd name="connsiteY42" fmla="*/ 197573 h 459255"/>
              <a:gd name="connsiteX43" fmla="*/ 182943 w 454869"/>
              <a:gd name="connsiteY43" fmla="*/ 187039 h 459255"/>
              <a:gd name="connsiteX44" fmla="*/ 203833 w 454869"/>
              <a:gd name="connsiteY44" fmla="*/ 202865 h 459255"/>
              <a:gd name="connsiteX45" fmla="*/ 214266 w 454869"/>
              <a:gd name="connsiteY45" fmla="*/ 213399 h 459255"/>
              <a:gd name="connsiteX46" fmla="*/ 211632 w 454869"/>
              <a:gd name="connsiteY46" fmla="*/ 216007 h 459255"/>
              <a:gd name="connsiteX47" fmla="*/ 201199 w 454869"/>
              <a:gd name="connsiteY47" fmla="*/ 205473 h 459255"/>
              <a:gd name="connsiteX48" fmla="*/ 222090 w 454869"/>
              <a:gd name="connsiteY48" fmla="*/ 221299 h 459255"/>
              <a:gd name="connsiteX49" fmla="*/ 232523 w 454869"/>
              <a:gd name="connsiteY49" fmla="*/ 231833 h 459255"/>
              <a:gd name="connsiteX50" fmla="*/ 229889 w 454869"/>
              <a:gd name="connsiteY50" fmla="*/ 234441 h 459255"/>
              <a:gd name="connsiteX51" fmla="*/ 219457 w 454869"/>
              <a:gd name="connsiteY51" fmla="*/ 223907 h 459255"/>
              <a:gd name="connsiteX52" fmla="*/ 240348 w 454869"/>
              <a:gd name="connsiteY52" fmla="*/ 239734 h 459255"/>
              <a:gd name="connsiteX53" fmla="*/ 250780 w 454869"/>
              <a:gd name="connsiteY53" fmla="*/ 250267 h 459255"/>
              <a:gd name="connsiteX54" fmla="*/ 248147 w 454869"/>
              <a:gd name="connsiteY54" fmla="*/ 252876 h 459255"/>
              <a:gd name="connsiteX55" fmla="*/ 237714 w 454869"/>
              <a:gd name="connsiteY55" fmla="*/ 242342 h 459255"/>
              <a:gd name="connsiteX56" fmla="*/ 258605 w 454869"/>
              <a:gd name="connsiteY56" fmla="*/ 258168 h 459255"/>
              <a:gd name="connsiteX57" fmla="*/ 269037 w 454869"/>
              <a:gd name="connsiteY57" fmla="*/ 268702 h 459255"/>
              <a:gd name="connsiteX58" fmla="*/ 266404 w 454869"/>
              <a:gd name="connsiteY58" fmla="*/ 271310 h 459255"/>
              <a:gd name="connsiteX59" fmla="*/ 255971 w 454869"/>
              <a:gd name="connsiteY59" fmla="*/ 260776 h 459255"/>
              <a:gd name="connsiteX60" fmla="*/ 276862 w 454869"/>
              <a:gd name="connsiteY60" fmla="*/ 276602 h 459255"/>
              <a:gd name="connsiteX61" fmla="*/ 287295 w 454869"/>
              <a:gd name="connsiteY61" fmla="*/ 287136 h 459255"/>
              <a:gd name="connsiteX62" fmla="*/ 284661 w 454869"/>
              <a:gd name="connsiteY62" fmla="*/ 289744 h 459255"/>
              <a:gd name="connsiteX63" fmla="*/ 274228 w 454869"/>
              <a:gd name="connsiteY63" fmla="*/ 279210 h 459255"/>
              <a:gd name="connsiteX64" fmla="*/ 295119 w 454869"/>
              <a:gd name="connsiteY64" fmla="*/ 295037 h 459255"/>
              <a:gd name="connsiteX65" fmla="*/ 305552 w 454869"/>
              <a:gd name="connsiteY65" fmla="*/ 305570 h 459255"/>
              <a:gd name="connsiteX66" fmla="*/ 302918 w 454869"/>
              <a:gd name="connsiteY66" fmla="*/ 308178 h 459255"/>
              <a:gd name="connsiteX67" fmla="*/ 292486 w 454869"/>
              <a:gd name="connsiteY67" fmla="*/ 297645 h 459255"/>
              <a:gd name="connsiteX68" fmla="*/ 313376 w 454869"/>
              <a:gd name="connsiteY68" fmla="*/ 313471 h 459255"/>
              <a:gd name="connsiteX69" fmla="*/ 323809 w 454869"/>
              <a:gd name="connsiteY69" fmla="*/ 324005 h 459255"/>
              <a:gd name="connsiteX70" fmla="*/ 321176 w 454869"/>
              <a:gd name="connsiteY70" fmla="*/ 326613 h 459255"/>
              <a:gd name="connsiteX71" fmla="*/ 310743 w 454869"/>
              <a:gd name="connsiteY71" fmla="*/ 316079 h 459255"/>
              <a:gd name="connsiteX72" fmla="*/ 331633 w 454869"/>
              <a:gd name="connsiteY72" fmla="*/ 331905 h 459255"/>
              <a:gd name="connsiteX73" fmla="*/ 342066 w 454869"/>
              <a:gd name="connsiteY73" fmla="*/ 342439 h 459255"/>
              <a:gd name="connsiteX74" fmla="*/ 339432 w 454869"/>
              <a:gd name="connsiteY74" fmla="*/ 345047 h 459255"/>
              <a:gd name="connsiteX75" fmla="*/ 329000 w 454869"/>
              <a:gd name="connsiteY75" fmla="*/ 334513 h 459255"/>
              <a:gd name="connsiteX76" fmla="*/ 349891 w 454869"/>
              <a:gd name="connsiteY76" fmla="*/ 350339 h 459255"/>
              <a:gd name="connsiteX77" fmla="*/ 360323 w 454869"/>
              <a:gd name="connsiteY77" fmla="*/ 360873 h 459255"/>
              <a:gd name="connsiteX78" fmla="*/ 357690 w 454869"/>
              <a:gd name="connsiteY78" fmla="*/ 363481 h 459255"/>
              <a:gd name="connsiteX79" fmla="*/ 347257 w 454869"/>
              <a:gd name="connsiteY79" fmla="*/ 352947 h 459255"/>
              <a:gd name="connsiteX80" fmla="*/ 368148 w 454869"/>
              <a:gd name="connsiteY80" fmla="*/ 368773 h 459255"/>
              <a:gd name="connsiteX81" fmla="*/ 378581 w 454869"/>
              <a:gd name="connsiteY81" fmla="*/ 379307 h 459255"/>
              <a:gd name="connsiteX82" fmla="*/ 375947 w 454869"/>
              <a:gd name="connsiteY82" fmla="*/ 381916 h 459255"/>
              <a:gd name="connsiteX83" fmla="*/ 365515 w 454869"/>
              <a:gd name="connsiteY83" fmla="*/ 371382 h 459255"/>
              <a:gd name="connsiteX84" fmla="*/ 386405 w 454869"/>
              <a:gd name="connsiteY84" fmla="*/ 387208 h 459255"/>
              <a:gd name="connsiteX85" fmla="*/ 396838 w 454869"/>
              <a:gd name="connsiteY85" fmla="*/ 397741 h 459255"/>
              <a:gd name="connsiteX86" fmla="*/ 394205 w 454869"/>
              <a:gd name="connsiteY86" fmla="*/ 400350 h 459255"/>
              <a:gd name="connsiteX87" fmla="*/ 383772 w 454869"/>
              <a:gd name="connsiteY87" fmla="*/ 389816 h 459255"/>
              <a:gd name="connsiteX88" fmla="*/ 404662 w 454869"/>
              <a:gd name="connsiteY88" fmla="*/ 405642 h 459255"/>
              <a:gd name="connsiteX89" fmla="*/ 415095 w 454869"/>
              <a:gd name="connsiteY89" fmla="*/ 416176 h 459255"/>
              <a:gd name="connsiteX90" fmla="*/ 412461 w 454869"/>
              <a:gd name="connsiteY90" fmla="*/ 418784 h 459255"/>
              <a:gd name="connsiteX91" fmla="*/ 402029 w 454869"/>
              <a:gd name="connsiteY91" fmla="*/ 408250 h 459255"/>
              <a:gd name="connsiteX92" fmla="*/ 422920 w 454869"/>
              <a:gd name="connsiteY92" fmla="*/ 424076 h 459255"/>
              <a:gd name="connsiteX93" fmla="*/ 433352 w 454869"/>
              <a:gd name="connsiteY93" fmla="*/ 434610 h 459255"/>
              <a:gd name="connsiteX94" fmla="*/ 430719 w 454869"/>
              <a:gd name="connsiteY94" fmla="*/ 437218 h 459255"/>
              <a:gd name="connsiteX95" fmla="*/ 420286 w 454869"/>
              <a:gd name="connsiteY95" fmla="*/ 426684 h 459255"/>
              <a:gd name="connsiteX96" fmla="*/ 441176 w 454869"/>
              <a:gd name="connsiteY96" fmla="*/ 442510 h 459255"/>
              <a:gd name="connsiteX97" fmla="*/ 451609 w 454869"/>
              <a:gd name="connsiteY97" fmla="*/ 453044 h 459255"/>
              <a:gd name="connsiteX98" fmla="*/ 448976 w 454869"/>
              <a:gd name="connsiteY98" fmla="*/ 455652 h 459255"/>
              <a:gd name="connsiteX99" fmla="*/ 438543 w 454869"/>
              <a:gd name="connsiteY99" fmla="*/ 445118 h 459255"/>
              <a:gd name="connsiteX100" fmla="*/ 441583 w 454869"/>
              <a:gd name="connsiteY100" fmla="*/ 406409 h 459255"/>
              <a:gd name="connsiteX101" fmla="*/ 455240 w 454869"/>
              <a:gd name="connsiteY101" fmla="*/ 459344 h 459255"/>
              <a:gd name="connsiteX102" fmla="*/ 402440 w 454869"/>
              <a:gd name="connsiteY102" fmla="*/ 445176 h 459255"/>
              <a:gd name="connsiteX103" fmla="*/ 401130 w 454869"/>
              <a:gd name="connsiteY103" fmla="*/ 442906 h 459255"/>
              <a:gd name="connsiteX104" fmla="*/ 403400 w 454869"/>
              <a:gd name="connsiteY104" fmla="*/ 441596 h 459255"/>
              <a:gd name="connsiteX105" fmla="*/ 453132 w 454869"/>
              <a:gd name="connsiteY105" fmla="*/ 454941 h 459255"/>
              <a:gd name="connsiteX106" fmla="*/ 450858 w 454869"/>
              <a:gd name="connsiteY106" fmla="*/ 457194 h 459255"/>
              <a:gd name="connsiteX107" fmla="*/ 437994 w 454869"/>
              <a:gd name="connsiteY107" fmla="*/ 407335 h 459255"/>
              <a:gd name="connsiteX108" fmla="*/ 439326 w 454869"/>
              <a:gd name="connsiteY108" fmla="*/ 405078 h 459255"/>
              <a:gd name="connsiteX109" fmla="*/ 441583 w 454869"/>
              <a:gd name="connsiteY109" fmla="*/ 406409 h 459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Lst>
            <a:rect l="l" t="t" r="r" b="b"/>
            <a:pathLst>
              <a:path w="454869" h="459255">
                <a:moveTo>
                  <a:pt x="3004" y="89"/>
                </a:moveTo>
                <a:lnTo>
                  <a:pt x="13437" y="10623"/>
                </a:lnTo>
                <a:lnTo>
                  <a:pt x="10803" y="13231"/>
                </a:lnTo>
                <a:lnTo>
                  <a:pt x="371" y="2697"/>
                </a:lnTo>
                <a:close/>
                <a:moveTo>
                  <a:pt x="21261" y="18523"/>
                </a:moveTo>
                <a:lnTo>
                  <a:pt x="31694" y="29057"/>
                </a:lnTo>
                <a:lnTo>
                  <a:pt x="29060" y="31665"/>
                </a:lnTo>
                <a:lnTo>
                  <a:pt x="18628" y="21131"/>
                </a:lnTo>
                <a:close/>
                <a:moveTo>
                  <a:pt x="39518" y="36957"/>
                </a:moveTo>
                <a:lnTo>
                  <a:pt x="49951" y="47491"/>
                </a:lnTo>
                <a:lnTo>
                  <a:pt x="47318" y="50099"/>
                </a:lnTo>
                <a:lnTo>
                  <a:pt x="36885" y="39565"/>
                </a:lnTo>
                <a:close/>
                <a:moveTo>
                  <a:pt x="57776" y="55391"/>
                </a:moveTo>
                <a:lnTo>
                  <a:pt x="68208" y="65925"/>
                </a:lnTo>
                <a:lnTo>
                  <a:pt x="65575" y="68533"/>
                </a:lnTo>
                <a:lnTo>
                  <a:pt x="55142" y="58000"/>
                </a:lnTo>
                <a:close/>
                <a:moveTo>
                  <a:pt x="76033" y="73826"/>
                </a:moveTo>
                <a:lnTo>
                  <a:pt x="86465" y="84360"/>
                </a:lnTo>
                <a:lnTo>
                  <a:pt x="83832" y="86968"/>
                </a:lnTo>
                <a:lnTo>
                  <a:pt x="73399" y="76434"/>
                </a:lnTo>
                <a:close/>
                <a:moveTo>
                  <a:pt x="94290" y="92260"/>
                </a:moveTo>
                <a:lnTo>
                  <a:pt x="104723" y="102794"/>
                </a:lnTo>
                <a:lnTo>
                  <a:pt x="102089" y="105402"/>
                </a:lnTo>
                <a:lnTo>
                  <a:pt x="91656" y="94868"/>
                </a:lnTo>
                <a:close/>
                <a:moveTo>
                  <a:pt x="112547" y="110694"/>
                </a:moveTo>
                <a:lnTo>
                  <a:pt x="122980" y="121228"/>
                </a:lnTo>
                <a:lnTo>
                  <a:pt x="120346" y="123836"/>
                </a:lnTo>
                <a:lnTo>
                  <a:pt x="109914" y="113303"/>
                </a:lnTo>
                <a:close/>
                <a:moveTo>
                  <a:pt x="130804" y="129128"/>
                </a:moveTo>
                <a:lnTo>
                  <a:pt x="141237" y="139662"/>
                </a:lnTo>
                <a:lnTo>
                  <a:pt x="138604" y="142271"/>
                </a:lnTo>
                <a:lnTo>
                  <a:pt x="128171" y="131737"/>
                </a:lnTo>
                <a:close/>
                <a:moveTo>
                  <a:pt x="149062" y="147563"/>
                </a:moveTo>
                <a:lnTo>
                  <a:pt x="159494" y="158097"/>
                </a:lnTo>
                <a:lnTo>
                  <a:pt x="156861" y="160705"/>
                </a:lnTo>
                <a:lnTo>
                  <a:pt x="146428" y="150171"/>
                </a:lnTo>
                <a:close/>
                <a:moveTo>
                  <a:pt x="167319" y="165997"/>
                </a:moveTo>
                <a:lnTo>
                  <a:pt x="177752" y="176531"/>
                </a:lnTo>
                <a:lnTo>
                  <a:pt x="175118" y="179139"/>
                </a:lnTo>
                <a:lnTo>
                  <a:pt x="164685" y="168605"/>
                </a:lnTo>
                <a:close/>
                <a:moveTo>
                  <a:pt x="185576" y="184431"/>
                </a:moveTo>
                <a:lnTo>
                  <a:pt x="196008" y="194965"/>
                </a:lnTo>
                <a:lnTo>
                  <a:pt x="193375" y="197573"/>
                </a:lnTo>
                <a:lnTo>
                  <a:pt x="182943" y="187039"/>
                </a:lnTo>
                <a:close/>
                <a:moveTo>
                  <a:pt x="203833" y="202865"/>
                </a:moveTo>
                <a:lnTo>
                  <a:pt x="214266" y="213399"/>
                </a:lnTo>
                <a:lnTo>
                  <a:pt x="211632" y="216007"/>
                </a:lnTo>
                <a:lnTo>
                  <a:pt x="201199" y="205473"/>
                </a:lnTo>
                <a:close/>
                <a:moveTo>
                  <a:pt x="222090" y="221299"/>
                </a:moveTo>
                <a:lnTo>
                  <a:pt x="232523" y="231833"/>
                </a:lnTo>
                <a:lnTo>
                  <a:pt x="229889" y="234441"/>
                </a:lnTo>
                <a:lnTo>
                  <a:pt x="219457" y="223907"/>
                </a:lnTo>
                <a:close/>
                <a:moveTo>
                  <a:pt x="240348" y="239734"/>
                </a:moveTo>
                <a:lnTo>
                  <a:pt x="250780" y="250267"/>
                </a:lnTo>
                <a:lnTo>
                  <a:pt x="248147" y="252876"/>
                </a:lnTo>
                <a:lnTo>
                  <a:pt x="237714" y="242342"/>
                </a:lnTo>
                <a:close/>
                <a:moveTo>
                  <a:pt x="258605" y="258168"/>
                </a:moveTo>
                <a:lnTo>
                  <a:pt x="269037" y="268702"/>
                </a:lnTo>
                <a:lnTo>
                  <a:pt x="266404" y="271310"/>
                </a:lnTo>
                <a:lnTo>
                  <a:pt x="255971" y="260776"/>
                </a:lnTo>
                <a:close/>
                <a:moveTo>
                  <a:pt x="276862" y="276602"/>
                </a:moveTo>
                <a:lnTo>
                  <a:pt x="287295" y="287136"/>
                </a:lnTo>
                <a:lnTo>
                  <a:pt x="284661" y="289744"/>
                </a:lnTo>
                <a:lnTo>
                  <a:pt x="274228" y="279210"/>
                </a:lnTo>
                <a:close/>
                <a:moveTo>
                  <a:pt x="295119" y="295037"/>
                </a:moveTo>
                <a:lnTo>
                  <a:pt x="305552" y="305570"/>
                </a:lnTo>
                <a:lnTo>
                  <a:pt x="302918" y="308178"/>
                </a:lnTo>
                <a:lnTo>
                  <a:pt x="292486" y="297645"/>
                </a:lnTo>
                <a:close/>
                <a:moveTo>
                  <a:pt x="313376" y="313471"/>
                </a:moveTo>
                <a:lnTo>
                  <a:pt x="323809" y="324005"/>
                </a:lnTo>
                <a:lnTo>
                  <a:pt x="321176" y="326613"/>
                </a:lnTo>
                <a:lnTo>
                  <a:pt x="310743" y="316079"/>
                </a:lnTo>
                <a:close/>
                <a:moveTo>
                  <a:pt x="331633" y="331905"/>
                </a:moveTo>
                <a:lnTo>
                  <a:pt x="342066" y="342439"/>
                </a:lnTo>
                <a:lnTo>
                  <a:pt x="339432" y="345047"/>
                </a:lnTo>
                <a:lnTo>
                  <a:pt x="329000" y="334513"/>
                </a:lnTo>
                <a:close/>
                <a:moveTo>
                  <a:pt x="349891" y="350339"/>
                </a:moveTo>
                <a:lnTo>
                  <a:pt x="360323" y="360873"/>
                </a:lnTo>
                <a:lnTo>
                  <a:pt x="357690" y="363481"/>
                </a:lnTo>
                <a:lnTo>
                  <a:pt x="347257" y="352947"/>
                </a:lnTo>
                <a:close/>
                <a:moveTo>
                  <a:pt x="368148" y="368773"/>
                </a:moveTo>
                <a:lnTo>
                  <a:pt x="378581" y="379307"/>
                </a:lnTo>
                <a:lnTo>
                  <a:pt x="375947" y="381916"/>
                </a:lnTo>
                <a:lnTo>
                  <a:pt x="365515" y="371382"/>
                </a:lnTo>
                <a:close/>
                <a:moveTo>
                  <a:pt x="386405" y="387208"/>
                </a:moveTo>
                <a:lnTo>
                  <a:pt x="396838" y="397741"/>
                </a:lnTo>
                <a:lnTo>
                  <a:pt x="394205" y="400350"/>
                </a:lnTo>
                <a:lnTo>
                  <a:pt x="383772" y="389816"/>
                </a:lnTo>
                <a:close/>
                <a:moveTo>
                  <a:pt x="404662" y="405642"/>
                </a:moveTo>
                <a:lnTo>
                  <a:pt x="415095" y="416176"/>
                </a:lnTo>
                <a:lnTo>
                  <a:pt x="412461" y="418784"/>
                </a:lnTo>
                <a:lnTo>
                  <a:pt x="402029" y="408250"/>
                </a:lnTo>
                <a:close/>
                <a:moveTo>
                  <a:pt x="422920" y="424076"/>
                </a:moveTo>
                <a:lnTo>
                  <a:pt x="433352" y="434610"/>
                </a:lnTo>
                <a:lnTo>
                  <a:pt x="430719" y="437218"/>
                </a:lnTo>
                <a:lnTo>
                  <a:pt x="420286" y="426684"/>
                </a:lnTo>
                <a:close/>
                <a:moveTo>
                  <a:pt x="441176" y="442510"/>
                </a:moveTo>
                <a:lnTo>
                  <a:pt x="451609" y="453044"/>
                </a:lnTo>
                <a:lnTo>
                  <a:pt x="448976" y="455652"/>
                </a:lnTo>
                <a:lnTo>
                  <a:pt x="438543" y="445118"/>
                </a:lnTo>
                <a:close/>
                <a:moveTo>
                  <a:pt x="441583" y="406409"/>
                </a:moveTo>
                <a:lnTo>
                  <a:pt x="455240" y="459344"/>
                </a:lnTo>
                <a:lnTo>
                  <a:pt x="402440" y="445176"/>
                </a:lnTo>
                <a:cubicBezTo>
                  <a:pt x="401451" y="444911"/>
                  <a:pt x="400865" y="443895"/>
                  <a:pt x="401130" y="442906"/>
                </a:cubicBezTo>
                <a:cubicBezTo>
                  <a:pt x="401395" y="441918"/>
                  <a:pt x="402412" y="441331"/>
                  <a:pt x="403400" y="441596"/>
                </a:cubicBezTo>
                <a:lnTo>
                  <a:pt x="453132" y="454941"/>
                </a:lnTo>
                <a:lnTo>
                  <a:pt x="450858" y="457194"/>
                </a:lnTo>
                <a:lnTo>
                  <a:pt x="437994" y="407335"/>
                </a:lnTo>
                <a:cubicBezTo>
                  <a:pt x="437738" y="406344"/>
                  <a:pt x="438334" y="405333"/>
                  <a:pt x="439326" y="405078"/>
                </a:cubicBezTo>
                <a:cubicBezTo>
                  <a:pt x="440316" y="404822"/>
                  <a:pt x="441327" y="405418"/>
                  <a:pt x="441583" y="406409"/>
                </a:cubicBezTo>
                <a:close/>
              </a:path>
            </a:pathLst>
          </a:custGeom>
          <a:solidFill>
            <a:srgbClr val="000000"/>
          </a:solidFill>
          <a:ln w="5560" cap="flat">
            <a:noFill/>
            <a:prstDash val="solid"/>
            <a:miter/>
          </a:ln>
        </p:spPr>
        <p:txBody>
          <a:bodyPr rtlCol="0" anchor="ctr"/>
          <a:lstStyle/>
          <a:p>
            <a:endParaRPr lang="en-US" dirty="0"/>
          </a:p>
        </p:txBody>
      </p:sp>
      <p:sp>
        <p:nvSpPr>
          <p:cNvPr id="57" name="Freeform: Shape 56">
            <a:extLst>
              <a:ext uri="{FF2B5EF4-FFF2-40B4-BE49-F238E27FC236}">
                <a16:creationId xmlns:a16="http://schemas.microsoft.com/office/drawing/2014/main" id="{C1F5DC37-042F-44D2-BAA2-D4FAF359F81C}"/>
              </a:ext>
            </a:extLst>
          </p:cNvPr>
          <p:cNvSpPr/>
          <p:nvPr/>
        </p:nvSpPr>
        <p:spPr>
          <a:xfrm>
            <a:off x="8892534" y="3891031"/>
            <a:ext cx="454924" cy="502982"/>
          </a:xfrm>
          <a:custGeom>
            <a:avLst/>
            <a:gdLst>
              <a:gd name="connsiteX0" fmla="*/ 2604 w 454924"/>
              <a:gd name="connsiteY0" fmla="*/ -164 h 502982"/>
              <a:gd name="connsiteX1" fmla="*/ 12550 w 454924"/>
              <a:gd name="connsiteY1" fmla="*/ 10833 h 502982"/>
              <a:gd name="connsiteX2" fmla="*/ 9798 w 454924"/>
              <a:gd name="connsiteY2" fmla="*/ 13318 h 502982"/>
              <a:gd name="connsiteX3" fmla="*/ -143 w 454924"/>
              <a:gd name="connsiteY3" fmla="*/ 2321 h 502982"/>
              <a:gd name="connsiteX4" fmla="*/ 20005 w 454924"/>
              <a:gd name="connsiteY4" fmla="*/ 19078 h 502982"/>
              <a:gd name="connsiteX5" fmla="*/ 29946 w 454924"/>
              <a:gd name="connsiteY5" fmla="*/ 30081 h 502982"/>
              <a:gd name="connsiteX6" fmla="*/ 27194 w 454924"/>
              <a:gd name="connsiteY6" fmla="*/ 32566 h 502982"/>
              <a:gd name="connsiteX7" fmla="*/ 17253 w 454924"/>
              <a:gd name="connsiteY7" fmla="*/ 21563 h 502982"/>
              <a:gd name="connsiteX8" fmla="*/ 37401 w 454924"/>
              <a:gd name="connsiteY8" fmla="*/ 38326 h 502982"/>
              <a:gd name="connsiteX9" fmla="*/ 47342 w 454924"/>
              <a:gd name="connsiteY9" fmla="*/ 49328 h 502982"/>
              <a:gd name="connsiteX10" fmla="*/ 44596 w 454924"/>
              <a:gd name="connsiteY10" fmla="*/ 51813 h 502982"/>
              <a:gd name="connsiteX11" fmla="*/ 34655 w 454924"/>
              <a:gd name="connsiteY11" fmla="*/ 40811 h 502982"/>
              <a:gd name="connsiteX12" fmla="*/ 54803 w 454924"/>
              <a:gd name="connsiteY12" fmla="*/ 57573 h 502982"/>
              <a:gd name="connsiteX13" fmla="*/ 64744 w 454924"/>
              <a:gd name="connsiteY13" fmla="*/ 68570 h 502982"/>
              <a:gd name="connsiteX14" fmla="*/ 61992 w 454924"/>
              <a:gd name="connsiteY14" fmla="*/ 71055 h 502982"/>
              <a:gd name="connsiteX15" fmla="*/ 52051 w 454924"/>
              <a:gd name="connsiteY15" fmla="*/ 60058 h 502982"/>
              <a:gd name="connsiteX16" fmla="*/ 72199 w 454924"/>
              <a:gd name="connsiteY16" fmla="*/ 76820 h 502982"/>
              <a:gd name="connsiteX17" fmla="*/ 82140 w 454924"/>
              <a:gd name="connsiteY17" fmla="*/ 87817 h 502982"/>
              <a:gd name="connsiteX18" fmla="*/ 79394 w 454924"/>
              <a:gd name="connsiteY18" fmla="*/ 90303 h 502982"/>
              <a:gd name="connsiteX19" fmla="*/ 69447 w 454924"/>
              <a:gd name="connsiteY19" fmla="*/ 79306 h 502982"/>
              <a:gd name="connsiteX20" fmla="*/ 89595 w 454924"/>
              <a:gd name="connsiteY20" fmla="*/ 96068 h 502982"/>
              <a:gd name="connsiteX21" fmla="*/ 99542 w 454924"/>
              <a:gd name="connsiteY21" fmla="*/ 107065 h 502982"/>
              <a:gd name="connsiteX22" fmla="*/ 96790 w 454924"/>
              <a:gd name="connsiteY22" fmla="*/ 109550 h 502982"/>
              <a:gd name="connsiteX23" fmla="*/ 86849 w 454924"/>
              <a:gd name="connsiteY23" fmla="*/ 98553 h 502982"/>
              <a:gd name="connsiteX24" fmla="*/ 106997 w 454924"/>
              <a:gd name="connsiteY24" fmla="*/ 115316 h 502982"/>
              <a:gd name="connsiteX25" fmla="*/ 116938 w 454924"/>
              <a:gd name="connsiteY25" fmla="*/ 126313 h 502982"/>
              <a:gd name="connsiteX26" fmla="*/ 114186 w 454924"/>
              <a:gd name="connsiteY26" fmla="*/ 128798 h 502982"/>
              <a:gd name="connsiteX27" fmla="*/ 104245 w 454924"/>
              <a:gd name="connsiteY27" fmla="*/ 117801 h 502982"/>
              <a:gd name="connsiteX28" fmla="*/ 124393 w 454924"/>
              <a:gd name="connsiteY28" fmla="*/ 134563 h 502982"/>
              <a:gd name="connsiteX29" fmla="*/ 134334 w 454924"/>
              <a:gd name="connsiteY29" fmla="*/ 145560 h 502982"/>
              <a:gd name="connsiteX30" fmla="*/ 131588 w 454924"/>
              <a:gd name="connsiteY30" fmla="*/ 148045 h 502982"/>
              <a:gd name="connsiteX31" fmla="*/ 121647 w 454924"/>
              <a:gd name="connsiteY31" fmla="*/ 137048 h 502982"/>
              <a:gd name="connsiteX32" fmla="*/ 141795 w 454924"/>
              <a:gd name="connsiteY32" fmla="*/ 153811 h 502982"/>
              <a:gd name="connsiteX33" fmla="*/ 151736 w 454924"/>
              <a:gd name="connsiteY33" fmla="*/ 164808 h 502982"/>
              <a:gd name="connsiteX34" fmla="*/ 148984 w 454924"/>
              <a:gd name="connsiteY34" fmla="*/ 167293 h 502982"/>
              <a:gd name="connsiteX35" fmla="*/ 139043 w 454924"/>
              <a:gd name="connsiteY35" fmla="*/ 156296 h 502982"/>
              <a:gd name="connsiteX36" fmla="*/ 159191 w 454924"/>
              <a:gd name="connsiteY36" fmla="*/ 173053 h 502982"/>
              <a:gd name="connsiteX37" fmla="*/ 169132 w 454924"/>
              <a:gd name="connsiteY37" fmla="*/ 184055 h 502982"/>
              <a:gd name="connsiteX38" fmla="*/ 166385 w 454924"/>
              <a:gd name="connsiteY38" fmla="*/ 186540 h 502982"/>
              <a:gd name="connsiteX39" fmla="*/ 156439 w 454924"/>
              <a:gd name="connsiteY39" fmla="*/ 175543 h 502982"/>
              <a:gd name="connsiteX40" fmla="*/ 176588 w 454924"/>
              <a:gd name="connsiteY40" fmla="*/ 192300 h 502982"/>
              <a:gd name="connsiteX41" fmla="*/ 186534 w 454924"/>
              <a:gd name="connsiteY41" fmla="*/ 203303 h 502982"/>
              <a:gd name="connsiteX42" fmla="*/ 183782 w 454924"/>
              <a:gd name="connsiteY42" fmla="*/ 205788 h 502982"/>
              <a:gd name="connsiteX43" fmla="*/ 173841 w 454924"/>
              <a:gd name="connsiteY43" fmla="*/ 194785 h 502982"/>
              <a:gd name="connsiteX44" fmla="*/ 193989 w 454924"/>
              <a:gd name="connsiteY44" fmla="*/ 211548 h 502982"/>
              <a:gd name="connsiteX45" fmla="*/ 203930 w 454924"/>
              <a:gd name="connsiteY45" fmla="*/ 222545 h 502982"/>
              <a:gd name="connsiteX46" fmla="*/ 201178 w 454924"/>
              <a:gd name="connsiteY46" fmla="*/ 225035 h 502982"/>
              <a:gd name="connsiteX47" fmla="*/ 191237 w 454924"/>
              <a:gd name="connsiteY47" fmla="*/ 214033 h 502982"/>
              <a:gd name="connsiteX48" fmla="*/ 211385 w 454924"/>
              <a:gd name="connsiteY48" fmla="*/ 230795 h 502982"/>
              <a:gd name="connsiteX49" fmla="*/ 221326 w 454924"/>
              <a:gd name="connsiteY49" fmla="*/ 241792 h 502982"/>
              <a:gd name="connsiteX50" fmla="*/ 218579 w 454924"/>
              <a:gd name="connsiteY50" fmla="*/ 244277 h 502982"/>
              <a:gd name="connsiteX51" fmla="*/ 208639 w 454924"/>
              <a:gd name="connsiteY51" fmla="*/ 233280 h 502982"/>
              <a:gd name="connsiteX52" fmla="*/ 228787 w 454924"/>
              <a:gd name="connsiteY52" fmla="*/ 250043 h 502982"/>
              <a:gd name="connsiteX53" fmla="*/ 238728 w 454924"/>
              <a:gd name="connsiteY53" fmla="*/ 261040 h 502982"/>
              <a:gd name="connsiteX54" fmla="*/ 235976 w 454924"/>
              <a:gd name="connsiteY54" fmla="*/ 263525 h 502982"/>
              <a:gd name="connsiteX55" fmla="*/ 226035 w 454924"/>
              <a:gd name="connsiteY55" fmla="*/ 252528 h 502982"/>
              <a:gd name="connsiteX56" fmla="*/ 246183 w 454924"/>
              <a:gd name="connsiteY56" fmla="*/ 269290 h 502982"/>
              <a:gd name="connsiteX57" fmla="*/ 256124 w 454924"/>
              <a:gd name="connsiteY57" fmla="*/ 280287 h 502982"/>
              <a:gd name="connsiteX58" fmla="*/ 253378 w 454924"/>
              <a:gd name="connsiteY58" fmla="*/ 282772 h 502982"/>
              <a:gd name="connsiteX59" fmla="*/ 243431 w 454924"/>
              <a:gd name="connsiteY59" fmla="*/ 271775 h 502982"/>
              <a:gd name="connsiteX60" fmla="*/ 263579 w 454924"/>
              <a:gd name="connsiteY60" fmla="*/ 288538 h 502982"/>
              <a:gd name="connsiteX61" fmla="*/ 273526 w 454924"/>
              <a:gd name="connsiteY61" fmla="*/ 299535 h 502982"/>
              <a:gd name="connsiteX62" fmla="*/ 270774 w 454924"/>
              <a:gd name="connsiteY62" fmla="*/ 302020 h 502982"/>
              <a:gd name="connsiteX63" fmla="*/ 260833 w 454924"/>
              <a:gd name="connsiteY63" fmla="*/ 291023 h 502982"/>
              <a:gd name="connsiteX64" fmla="*/ 280981 w 454924"/>
              <a:gd name="connsiteY64" fmla="*/ 307785 h 502982"/>
              <a:gd name="connsiteX65" fmla="*/ 290922 w 454924"/>
              <a:gd name="connsiteY65" fmla="*/ 318782 h 502982"/>
              <a:gd name="connsiteX66" fmla="*/ 288170 w 454924"/>
              <a:gd name="connsiteY66" fmla="*/ 321267 h 502982"/>
              <a:gd name="connsiteX67" fmla="*/ 278229 w 454924"/>
              <a:gd name="connsiteY67" fmla="*/ 310271 h 502982"/>
              <a:gd name="connsiteX68" fmla="*/ 298377 w 454924"/>
              <a:gd name="connsiteY68" fmla="*/ 327033 h 502982"/>
              <a:gd name="connsiteX69" fmla="*/ 308318 w 454924"/>
              <a:gd name="connsiteY69" fmla="*/ 338030 h 502982"/>
              <a:gd name="connsiteX70" fmla="*/ 305572 w 454924"/>
              <a:gd name="connsiteY70" fmla="*/ 340515 h 502982"/>
              <a:gd name="connsiteX71" fmla="*/ 295631 w 454924"/>
              <a:gd name="connsiteY71" fmla="*/ 329518 h 502982"/>
              <a:gd name="connsiteX72" fmla="*/ 315779 w 454924"/>
              <a:gd name="connsiteY72" fmla="*/ 346275 h 502982"/>
              <a:gd name="connsiteX73" fmla="*/ 325720 w 454924"/>
              <a:gd name="connsiteY73" fmla="*/ 357277 h 502982"/>
              <a:gd name="connsiteX74" fmla="*/ 322968 w 454924"/>
              <a:gd name="connsiteY74" fmla="*/ 359762 h 502982"/>
              <a:gd name="connsiteX75" fmla="*/ 313027 w 454924"/>
              <a:gd name="connsiteY75" fmla="*/ 348760 h 502982"/>
              <a:gd name="connsiteX76" fmla="*/ 333175 w 454924"/>
              <a:gd name="connsiteY76" fmla="*/ 365522 h 502982"/>
              <a:gd name="connsiteX77" fmla="*/ 343116 w 454924"/>
              <a:gd name="connsiteY77" fmla="*/ 376519 h 502982"/>
              <a:gd name="connsiteX78" fmla="*/ 340369 w 454924"/>
              <a:gd name="connsiteY78" fmla="*/ 379010 h 502982"/>
              <a:gd name="connsiteX79" fmla="*/ 330423 w 454924"/>
              <a:gd name="connsiteY79" fmla="*/ 368007 h 502982"/>
              <a:gd name="connsiteX80" fmla="*/ 350571 w 454924"/>
              <a:gd name="connsiteY80" fmla="*/ 384770 h 502982"/>
              <a:gd name="connsiteX81" fmla="*/ 360518 w 454924"/>
              <a:gd name="connsiteY81" fmla="*/ 395767 h 502982"/>
              <a:gd name="connsiteX82" fmla="*/ 357766 w 454924"/>
              <a:gd name="connsiteY82" fmla="*/ 398252 h 502982"/>
              <a:gd name="connsiteX83" fmla="*/ 347825 w 454924"/>
              <a:gd name="connsiteY83" fmla="*/ 387255 h 502982"/>
              <a:gd name="connsiteX84" fmla="*/ 367973 w 454924"/>
              <a:gd name="connsiteY84" fmla="*/ 404017 h 502982"/>
              <a:gd name="connsiteX85" fmla="*/ 377914 w 454924"/>
              <a:gd name="connsiteY85" fmla="*/ 415014 h 502982"/>
              <a:gd name="connsiteX86" fmla="*/ 375162 w 454924"/>
              <a:gd name="connsiteY86" fmla="*/ 417500 h 502982"/>
              <a:gd name="connsiteX87" fmla="*/ 365221 w 454924"/>
              <a:gd name="connsiteY87" fmla="*/ 406503 h 502982"/>
              <a:gd name="connsiteX88" fmla="*/ 385369 w 454924"/>
              <a:gd name="connsiteY88" fmla="*/ 423265 h 502982"/>
              <a:gd name="connsiteX89" fmla="*/ 395310 w 454924"/>
              <a:gd name="connsiteY89" fmla="*/ 434262 h 502982"/>
              <a:gd name="connsiteX90" fmla="*/ 392563 w 454924"/>
              <a:gd name="connsiteY90" fmla="*/ 436747 h 502982"/>
              <a:gd name="connsiteX91" fmla="*/ 382623 w 454924"/>
              <a:gd name="connsiteY91" fmla="*/ 425750 h 502982"/>
              <a:gd name="connsiteX92" fmla="*/ 402771 w 454924"/>
              <a:gd name="connsiteY92" fmla="*/ 442512 h 502982"/>
              <a:gd name="connsiteX93" fmla="*/ 412712 w 454924"/>
              <a:gd name="connsiteY93" fmla="*/ 453509 h 502982"/>
              <a:gd name="connsiteX94" fmla="*/ 409960 w 454924"/>
              <a:gd name="connsiteY94" fmla="*/ 455995 h 502982"/>
              <a:gd name="connsiteX95" fmla="*/ 400019 w 454924"/>
              <a:gd name="connsiteY95" fmla="*/ 444997 h 502982"/>
              <a:gd name="connsiteX96" fmla="*/ 420167 w 454924"/>
              <a:gd name="connsiteY96" fmla="*/ 461760 h 502982"/>
              <a:gd name="connsiteX97" fmla="*/ 430108 w 454924"/>
              <a:gd name="connsiteY97" fmla="*/ 472757 h 502982"/>
              <a:gd name="connsiteX98" fmla="*/ 427361 w 454924"/>
              <a:gd name="connsiteY98" fmla="*/ 475242 h 502982"/>
              <a:gd name="connsiteX99" fmla="*/ 417415 w 454924"/>
              <a:gd name="connsiteY99" fmla="*/ 464245 h 502982"/>
              <a:gd name="connsiteX100" fmla="*/ 437563 w 454924"/>
              <a:gd name="connsiteY100" fmla="*/ 481007 h 502982"/>
              <a:gd name="connsiteX101" fmla="*/ 447509 w 454924"/>
              <a:gd name="connsiteY101" fmla="*/ 492004 h 502982"/>
              <a:gd name="connsiteX102" fmla="*/ 444757 w 454924"/>
              <a:gd name="connsiteY102" fmla="*/ 494490 h 502982"/>
              <a:gd name="connsiteX103" fmla="*/ 434817 w 454924"/>
              <a:gd name="connsiteY103" fmla="*/ 483493 h 502982"/>
              <a:gd name="connsiteX104" fmla="*/ 443551 w 454924"/>
              <a:gd name="connsiteY104" fmla="*/ 449312 h 502982"/>
              <a:gd name="connsiteX105" fmla="*/ 454781 w 454924"/>
              <a:gd name="connsiteY105" fmla="*/ 502818 h 502982"/>
              <a:gd name="connsiteX106" fmla="*/ 402682 w 454924"/>
              <a:gd name="connsiteY106" fmla="*/ 486256 h 502982"/>
              <a:gd name="connsiteX107" fmla="*/ 401481 w 454924"/>
              <a:gd name="connsiteY107" fmla="*/ 483932 h 502982"/>
              <a:gd name="connsiteX108" fmla="*/ 403805 w 454924"/>
              <a:gd name="connsiteY108" fmla="*/ 482725 h 502982"/>
              <a:gd name="connsiteX109" fmla="*/ 452880 w 454924"/>
              <a:gd name="connsiteY109" fmla="*/ 498320 h 502982"/>
              <a:gd name="connsiteX110" fmla="*/ 450506 w 454924"/>
              <a:gd name="connsiteY110" fmla="*/ 500466 h 502982"/>
              <a:gd name="connsiteX111" fmla="*/ 439926 w 454924"/>
              <a:gd name="connsiteY111" fmla="*/ 450074 h 502982"/>
              <a:gd name="connsiteX112" fmla="*/ 441360 w 454924"/>
              <a:gd name="connsiteY112" fmla="*/ 447883 h 502982"/>
              <a:gd name="connsiteX113" fmla="*/ 443551 w 454924"/>
              <a:gd name="connsiteY113" fmla="*/ 449312 h 502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454924" h="502982">
                <a:moveTo>
                  <a:pt x="2604" y="-164"/>
                </a:moveTo>
                <a:lnTo>
                  <a:pt x="12550" y="10833"/>
                </a:lnTo>
                <a:lnTo>
                  <a:pt x="9798" y="13318"/>
                </a:lnTo>
                <a:lnTo>
                  <a:pt x="-143" y="2321"/>
                </a:lnTo>
                <a:close/>
                <a:moveTo>
                  <a:pt x="20005" y="19078"/>
                </a:moveTo>
                <a:lnTo>
                  <a:pt x="29946" y="30081"/>
                </a:lnTo>
                <a:lnTo>
                  <a:pt x="27194" y="32566"/>
                </a:lnTo>
                <a:lnTo>
                  <a:pt x="17253" y="21563"/>
                </a:lnTo>
                <a:close/>
                <a:moveTo>
                  <a:pt x="37401" y="38326"/>
                </a:moveTo>
                <a:lnTo>
                  <a:pt x="47342" y="49328"/>
                </a:lnTo>
                <a:lnTo>
                  <a:pt x="44596" y="51813"/>
                </a:lnTo>
                <a:lnTo>
                  <a:pt x="34655" y="40811"/>
                </a:lnTo>
                <a:close/>
                <a:moveTo>
                  <a:pt x="54803" y="57573"/>
                </a:moveTo>
                <a:lnTo>
                  <a:pt x="64744" y="68570"/>
                </a:lnTo>
                <a:lnTo>
                  <a:pt x="61992" y="71055"/>
                </a:lnTo>
                <a:lnTo>
                  <a:pt x="52051" y="60058"/>
                </a:lnTo>
                <a:close/>
                <a:moveTo>
                  <a:pt x="72199" y="76820"/>
                </a:moveTo>
                <a:lnTo>
                  <a:pt x="82140" y="87817"/>
                </a:lnTo>
                <a:lnTo>
                  <a:pt x="79394" y="90303"/>
                </a:lnTo>
                <a:lnTo>
                  <a:pt x="69447" y="79306"/>
                </a:lnTo>
                <a:close/>
                <a:moveTo>
                  <a:pt x="89595" y="96068"/>
                </a:moveTo>
                <a:lnTo>
                  <a:pt x="99542" y="107065"/>
                </a:lnTo>
                <a:lnTo>
                  <a:pt x="96790" y="109550"/>
                </a:lnTo>
                <a:lnTo>
                  <a:pt x="86849" y="98553"/>
                </a:lnTo>
                <a:close/>
                <a:moveTo>
                  <a:pt x="106997" y="115316"/>
                </a:moveTo>
                <a:lnTo>
                  <a:pt x="116938" y="126313"/>
                </a:lnTo>
                <a:lnTo>
                  <a:pt x="114186" y="128798"/>
                </a:lnTo>
                <a:lnTo>
                  <a:pt x="104245" y="117801"/>
                </a:lnTo>
                <a:close/>
                <a:moveTo>
                  <a:pt x="124393" y="134563"/>
                </a:moveTo>
                <a:lnTo>
                  <a:pt x="134334" y="145560"/>
                </a:lnTo>
                <a:lnTo>
                  <a:pt x="131588" y="148045"/>
                </a:lnTo>
                <a:lnTo>
                  <a:pt x="121647" y="137048"/>
                </a:lnTo>
                <a:close/>
                <a:moveTo>
                  <a:pt x="141795" y="153811"/>
                </a:moveTo>
                <a:lnTo>
                  <a:pt x="151736" y="164808"/>
                </a:lnTo>
                <a:lnTo>
                  <a:pt x="148984" y="167293"/>
                </a:lnTo>
                <a:lnTo>
                  <a:pt x="139043" y="156296"/>
                </a:lnTo>
                <a:close/>
                <a:moveTo>
                  <a:pt x="159191" y="173053"/>
                </a:moveTo>
                <a:lnTo>
                  <a:pt x="169132" y="184055"/>
                </a:lnTo>
                <a:lnTo>
                  <a:pt x="166385" y="186540"/>
                </a:lnTo>
                <a:lnTo>
                  <a:pt x="156439" y="175543"/>
                </a:lnTo>
                <a:close/>
                <a:moveTo>
                  <a:pt x="176588" y="192300"/>
                </a:moveTo>
                <a:lnTo>
                  <a:pt x="186534" y="203303"/>
                </a:lnTo>
                <a:lnTo>
                  <a:pt x="183782" y="205788"/>
                </a:lnTo>
                <a:lnTo>
                  <a:pt x="173841" y="194785"/>
                </a:lnTo>
                <a:close/>
                <a:moveTo>
                  <a:pt x="193989" y="211548"/>
                </a:moveTo>
                <a:lnTo>
                  <a:pt x="203930" y="222545"/>
                </a:lnTo>
                <a:lnTo>
                  <a:pt x="201178" y="225035"/>
                </a:lnTo>
                <a:lnTo>
                  <a:pt x="191237" y="214033"/>
                </a:lnTo>
                <a:close/>
                <a:moveTo>
                  <a:pt x="211385" y="230795"/>
                </a:moveTo>
                <a:lnTo>
                  <a:pt x="221326" y="241792"/>
                </a:lnTo>
                <a:lnTo>
                  <a:pt x="218579" y="244277"/>
                </a:lnTo>
                <a:lnTo>
                  <a:pt x="208639" y="233280"/>
                </a:lnTo>
                <a:close/>
                <a:moveTo>
                  <a:pt x="228787" y="250043"/>
                </a:moveTo>
                <a:lnTo>
                  <a:pt x="238728" y="261040"/>
                </a:lnTo>
                <a:lnTo>
                  <a:pt x="235976" y="263525"/>
                </a:lnTo>
                <a:lnTo>
                  <a:pt x="226035" y="252528"/>
                </a:lnTo>
                <a:close/>
                <a:moveTo>
                  <a:pt x="246183" y="269290"/>
                </a:moveTo>
                <a:lnTo>
                  <a:pt x="256124" y="280287"/>
                </a:lnTo>
                <a:lnTo>
                  <a:pt x="253378" y="282772"/>
                </a:lnTo>
                <a:lnTo>
                  <a:pt x="243431" y="271775"/>
                </a:lnTo>
                <a:close/>
                <a:moveTo>
                  <a:pt x="263579" y="288538"/>
                </a:moveTo>
                <a:lnTo>
                  <a:pt x="273526" y="299535"/>
                </a:lnTo>
                <a:lnTo>
                  <a:pt x="270774" y="302020"/>
                </a:lnTo>
                <a:lnTo>
                  <a:pt x="260833" y="291023"/>
                </a:lnTo>
                <a:close/>
                <a:moveTo>
                  <a:pt x="280981" y="307785"/>
                </a:moveTo>
                <a:lnTo>
                  <a:pt x="290922" y="318782"/>
                </a:lnTo>
                <a:lnTo>
                  <a:pt x="288170" y="321267"/>
                </a:lnTo>
                <a:lnTo>
                  <a:pt x="278229" y="310271"/>
                </a:lnTo>
                <a:close/>
                <a:moveTo>
                  <a:pt x="298377" y="327033"/>
                </a:moveTo>
                <a:lnTo>
                  <a:pt x="308318" y="338030"/>
                </a:lnTo>
                <a:lnTo>
                  <a:pt x="305572" y="340515"/>
                </a:lnTo>
                <a:lnTo>
                  <a:pt x="295631" y="329518"/>
                </a:lnTo>
                <a:close/>
                <a:moveTo>
                  <a:pt x="315779" y="346275"/>
                </a:moveTo>
                <a:lnTo>
                  <a:pt x="325720" y="357277"/>
                </a:lnTo>
                <a:lnTo>
                  <a:pt x="322968" y="359762"/>
                </a:lnTo>
                <a:lnTo>
                  <a:pt x="313027" y="348760"/>
                </a:lnTo>
                <a:close/>
                <a:moveTo>
                  <a:pt x="333175" y="365522"/>
                </a:moveTo>
                <a:lnTo>
                  <a:pt x="343116" y="376519"/>
                </a:lnTo>
                <a:lnTo>
                  <a:pt x="340369" y="379010"/>
                </a:lnTo>
                <a:lnTo>
                  <a:pt x="330423" y="368007"/>
                </a:lnTo>
                <a:close/>
                <a:moveTo>
                  <a:pt x="350571" y="384770"/>
                </a:moveTo>
                <a:lnTo>
                  <a:pt x="360518" y="395767"/>
                </a:lnTo>
                <a:lnTo>
                  <a:pt x="357766" y="398252"/>
                </a:lnTo>
                <a:lnTo>
                  <a:pt x="347825" y="387255"/>
                </a:lnTo>
                <a:close/>
                <a:moveTo>
                  <a:pt x="367973" y="404017"/>
                </a:moveTo>
                <a:lnTo>
                  <a:pt x="377914" y="415014"/>
                </a:lnTo>
                <a:lnTo>
                  <a:pt x="375162" y="417500"/>
                </a:lnTo>
                <a:lnTo>
                  <a:pt x="365221" y="406503"/>
                </a:lnTo>
                <a:close/>
                <a:moveTo>
                  <a:pt x="385369" y="423265"/>
                </a:moveTo>
                <a:lnTo>
                  <a:pt x="395310" y="434262"/>
                </a:lnTo>
                <a:lnTo>
                  <a:pt x="392563" y="436747"/>
                </a:lnTo>
                <a:lnTo>
                  <a:pt x="382623" y="425750"/>
                </a:lnTo>
                <a:close/>
                <a:moveTo>
                  <a:pt x="402771" y="442512"/>
                </a:moveTo>
                <a:lnTo>
                  <a:pt x="412712" y="453509"/>
                </a:lnTo>
                <a:lnTo>
                  <a:pt x="409960" y="455995"/>
                </a:lnTo>
                <a:lnTo>
                  <a:pt x="400019" y="444997"/>
                </a:lnTo>
                <a:close/>
                <a:moveTo>
                  <a:pt x="420167" y="461760"/>
                </a:moveTo>
                <a:lnTo>
                  <a:pt x="430108" y="472757"/>
                </a:lnTo>
                <a:lnTo>
                  <a:pt x="427361" y="475242"/>
                </a:lnTo>
                <a:lnTo>
                  <a:pt x="417415" y="464245"/>
                </a:lnTo>
                <a:close/>
                <a:moveTo>
                  <a:pt x="437563" y="481007"/>
                </a:moveTo>
                <a:lnTo>
                  <a:pt x="447509" y="492004"/>
                </a:lnTo>
                <a:lnTo>
                  <a:pt x="444757" y="494490"/>
                </a:lnTo>
                <a:lnTo>
                  <a:pt x="434817" y="483493"/>
                </a:lnTo>
                <a:close/>
                <a:moveTo>
                  <a:pt x="443551" y="449312"/>
                </a:moveTo>
                <a:lnTo>
                  <a:pt x="454781" y="502818"/>
                </a:lnTo>
                <a:lnTo>
                  <a:pt x="402682" y="486256"/>
                </a:lnTo>
                <a:cubicBezTo>
                  <a:pt x="401709" y="485950"/>
                  <a:pt x="401170" y="484905"/>
                  <a:pt x="401481" y="483932"/>
                </a:cubicBezTo>
                <a:cubicBezTo>
                  <a:pt x="401787" y="482953"/>
                  <a:pt x="402832" y="482414"/>
                  <a:pt x="403805" y="482725"/>
                </a:cubicBezTo>
                <a:lnTo>
                  <a:pt x="452880" y="498320"/>
                </a:lnTo>
                <a:lnTo>
                  <a:pt x="450506" y="500466"/>
                </a:lnTo>
                <a:lnTo>
                  <a:pt x="439926" y="450074"/>
                </a:lnTo>
                <a:cubicBezTo>
                  <a:pt x="439715" y="449073"/>
                  <a:pt x="440354" y="448094"/>
                  <a:pt x="441360" y="447883"/>
                </a:cubicBezTo>
                <a:cubicBezTo>
                  <a:pt x="442361" y="447672"/>
                  <a:pt x="443340" y="448311"/>
                  <a:pt x="443551" y="449312"/>
                </a:cubicBezTo>
                <a:close/>
              </a:path>
            </a:pathLst>
          </a:custGeom>
          <a:solidFill>
            <a:srgbClr val="000000"/>
          </a:solidFill>
          <a:ln w="5560"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811F17AB-CBF8-4BE4-A87C-D1C439162489}"/>
              </a:ext>
            </a:extLst>
          </p:cNvPr>
          <p:cNvSpPr/>
          <p:nvPr/>
        </p:nvSpPr>
        <p:spPr>
          <a:xfrm rot="10800000" flipV="1">
            <a:off x="6986944" y="5287744"/>
            <a:ext cx="707" cy="258344"/>
          </a:xfrm>
          <a:custGeom>
            <a:avLst/>
            <a:gdLst>
              <a:gd name="connsiteX0" fmla="*/ 27 w 707"/>
              <a:gd name="connsiteY0" fmla="*/ 422 h 258344"/>
              <a:gd name="connsiteX1" fmla="*/ 735 w 707"/>
              <a:gd name="connsiteY1" fmla="*/ 258766 h 258344"/>
            </a:gdLst>
            <a:ahLst/>
            <a:cxnLst>
              <a:cxn ang="0">
                <a:pos x="connsiteX0" y="connsiteY0"/>
              </a:cxn>
              <a:cxn ang="0">
                <a:pos x="connsiteX1" y="connsiteY1"/>
              </a:cxn>
            </a:cxnLst>
            <a:rect l="l" t="t" r="r" b="b"/>
            <a:pathLst>
              <a:path w="707" h="258344">
                <a:moveTo>
                  <a:pt x="27" y="422"/>
                </a:moveTo>
                <a:lnTo>
                  <a:pt x="735" y="258766"/>
                </a:lnTo>
              </a:path>
            </a:pathLst>
          </a:custGeom>
          <a:noFill/>
          <a:ln w="3706" cap="flat">
            <a:solidFill>
              <a:srgbClr val="3B3838"/>
            </a:solidFill>
            <a:prstDash val="dash"/>
            <a:miter/>
          </a:ln>
        </p:spPr>
        <p:txBody>
          <a:bodyPr rtlCol="0" anchor="ctr"/>
          <a:lstStyle/>
          <a:p>
            <a:endParaRPr lang="en-US" dirty="0"/>
          </a:p>
        </p:txBody>
      </p:sp>
      <p:sp>
        <p:nvSpPr>
          <p:cNvPr id="59" name="TextBox 58">
            <a:extLst>
              <a:ext uri="{FF2B5EF4-FFF2-40B4-BE49-F238E27FC236}">
                <a16:creationId xmlns:a16="http://schemas.microsoft.com/office/drawing/2014/main" id="{4748958E-C829-4CE0-B5CD-8B4CCA7B39E1}"/>
              </a:ext>
            </a:extLst>
          </p:cNvPr>
          <p:cNvSpPr txBox="1"/>
          <p:nvPr/>
        </p:nvSpPr>
        <p:spPr>
          <a:xfrm>
            <a:off x="7317939" y="3026502"/>
            <a:ext cx="649891" cy="241550"/>
          </a:xfrm>
          <a:prstGeom prst="rect">
            <a:avLst/>
          </a:prstGeom>
          <a:noFill/>
        </p:spPr>
        <p:txBody>
          <a:bodyPr wrap="none" rtlCol="0">
            <a:spAutoFit/>
          </a:bodyPr>
          <a:lstStyle/>
          <a:p>
            <a:pPr algn="l"/>
            <a:r>
              <a:rPr lang="en-US" sz="1051" spc="0" baseline="0" dirty="0">
                <a:solidFill>
                  <a:srgbClr val="000000"/>
                </a:solidFill>
                <a:latin typeface="Arial"/>
                <a:cs typeface="Arial"/>
                <a:sym typeface="Arial"/>
                <a:rtl val="0"/>
              </a:rPr>
              <a:t>Hadoop</a:t>
            </a:r>
          </a:p>
        </p:txBody>
      </p:sp>
      <p:sp>
        <p:nvSpPr>
          <p:cNvPr id="60" name="TextBox 59">
            <a:extLst>
              <a:ext uri="{FF2B5EF4-FFF2-40B4-BE49-F238E27FC236}">
                <a16:creationId xmlns:a16="http://schemas.microsoft.com/office/drawing/2014/main" id="{95690E57-6DFD-4DAE-BA10-E740BC6079B1}"/>
              </a:ext>
            </a:extLst>
          </p:cNvPr>
          <p:cNvSpPr txBox="1"/>
          <p:nvPr/>
        </p:nvSpPr>
        <p:spPr>
          <a:xfrm>
            <a:off x="7822015" y="3026502"/>
            <a:ext cx="610973" cy="241550"/>
          </a:xfrm>
          <a:prstGeom prst="rect">
            <a:avLst/>
          </a:prstGeom>
          <a:noFill/>
        </p:spPr>
        <p:txBody>
          <a:bodyPr wrap="none" rtlCol="0">
            <a:spAutoFit/>
          </a:bodyPr>
          <a:lstStyle/>
          <a:p>
            <a:pPr algn="l"/>
            <a:r>
              <a:rPr lang="en-US" sz="1051" spc="0" baseline="0" dirty="0">
                <a:solidFill>
                  <a:srgbClr val="000000"/>
                </a:solidFill>
                <a:latin typeface="Arial"/>
                <a:cs typeface="Arial"/>
                <a:sym typeface="Arial"/>
                <a:rtl val="0"/>
              </a:rPr>
              <a:t>Cluster</a:t>
            </a:r>
          </a:p>
        </p:txBody>
      </p:sp>
      <p:sp>
        <p:nvSpPr>
          <p:cNvPr id="61" name="Freeform: Shape 60">
            <a:extLst>
              <a:ext uri="{FF2B5EF4-FFF2-40B4-BE49-F238E27FC236}">
                <a16:creationId xmlns:a16="http://schemas.microsoft.com/office/drawing/2014/main" id="{ADC58B41-B5DA-4D57-B0C3-CAFE98CE8928}"/>
              </a:ext>
            </a:extLst>
          </p:cNvPr>
          <p:cNvSpPr/>
          <p:nvPr/>
        </p:nvSpPr>
        <p:spPr>
          <a:xfrm>
            <a:off x="6881312" y="4337043"/>
            <a:ext cx="2012595" cy="177908"/>
          </a:xfrm>
          <a:custGeom>
            <a:avLst/>
            <a:gdLst>
              <a:gd name="connsiteX0" fmla="*/ -143 w 2012595"/>
              <a:gd name="connsiteY0" fmla="*/ -164 h 177908"/>
              <a:gd name="connsiteX1" fmla="*/ 2012453 w 2012595"/>
              <a:gd name="connsiteY1" fmla="*/ -164 h 177908"/>
              <a:gd name="connsiteX2" fmla="*/ 2012453 w 2012595"/>
              <a:gd name="connsiteY2" fmla="*/ 177745 h 177908"/>
              <a:gd name="connsiteX3" fmla="*/ -143 w 2012595"/>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2012595" h="177908">
                <a:moveTo>
                  <a:pt x="-143" y="-164"/>
                </a:moveTo>
                <a:lnTo>
                  <a:pt x="2012453" y="-164"/>
                </a:lnTo>
                <a:lnTo>
                  <a:pt x="2012453" y="177745"/>
                </a:lnTo>
                <a:lnTo>
                  <a:pt x="-143" y="177745"/>
                </a:lnTo>
                <a:close/>
              </a:path>
            </a:pathLst>
          </a:custGeom>
          <a:noFill/>
          <a:ln w="7413" cap="flat">
            <a:solidFill>
              <a:srgbClr val="000000"/>
            </a:solidFill>
            <a:prstDash val="solid"/>
            <a:miter/>
          </a:ln>
        </p:spPr>
        <p:txBody>
          <a:bodyPr rtlCol="0" anchor="ctr"/>
          <a:lstStyle/>
          <a:p>
            <a:endParaRPr lang="en-US" dirty="0"/>
          </a:p>
        </p:txBody>
      </p:sp>
      <p:sp>
        <p:nvSpPr>
          <p:cNvPr id="62" name="TextBox 61">
            <a:extLst>
              <a:ext uri="{FF2B5EF4-FFF2-40B4-BE49-F238E27FC236}">
                <a16:creationId xmlns:a16="http://schemas.microsoft.com/office/drawing/2014/main" id="{8CBDF804-13BF-4BBF-9DC3-368E431FB63D}"/>
              </a:ext>
            </a:extLst>
          </p:cNvPr>
          <p:cNvSpPr txBox="1"/>
          <p:nvPr/>
        </p:nvSpPr>
        <p:spPr>
          <a:xfrm>
            <a:off x="7613529" y="4305222"/>
            <a:ext cx="544257" cy="241550"/>
          </a:xfrm>
          <a:prstGeom prst="rect">
            <a:avLst/>
          </a:prstGeom>
          <a:noFill/>
        </p:spPr>
        <p:txBody>
          <a:bodyPr wrap="none" rtlCol="0">
            <a:spAutoFit/>
          </a:bodyPr>
          <a:lstStyle/>
          <a:p>
            <a:pPr algn="l"/>
            <a:r>
              <a:rPr lang="en-US" sz="1051" spc="0" baseline="0" dirty="0">
                <a:solidFill>
                  <a:srgbClr val="000000"/>
                </a:solidFill>
                <a:latin typeface="Arial"/>
                <a:cs typeface="Arial"/>
                <a:sym typeface="Arial"/>
                <a:rtl val="0"/>
              </a:rPr>
              <a:t>HDFS</a:t>
            </a:r>
          </a:p>
        </p:txBody>
      </p:sp>
      <p:sp>
        <p:nvSpPr>
          <p:cNvPr id="63" name="Freeform: Shape 62">
            <a:extLst>
              <a:ext uri="{FF2B5EF4-FFF2-40B4-BE49-F238E27FC236}">
                <a16:creationId xmlns:a16="http://schemas.microsoft.com/office/drawing/2014/main" id="{E08B3B93-8FE5-4C37-9F81-428FCFAF34CE}"/>
              </a:ext>
            </a:extLst>
          </p:cNvPr>
          <p:cNvSpPr/>
          <p:nvPr/>
        </p:nvSpPr>
        <p:spPr>
          <a:xfrm>
            <a:off x="6881312" y="4070180"/>
            <a:ext cx="2012595" cy="177908"/>
          </a:xfrm>
          <a:custGeom>
            <a:avLst/>
            <a:gdLst>
              <a:gd name="connsiteX0" fmla="*/ -143 w 2012595"/>
              <a:gd name="connsiteY0" fmla="*/ -164 h 177908"/>
              <a:gd name="connsiteX1" fmla="*/ 2012453 w 2012595"/>
              <a:gd name="connsiteY1" fmla="*/ -164 h 177908"/>
              <a:gd name="connsiteX2" fmla="*/ 2012453 w 2012595"/>
              <a:gd name="connsiteY2" fmla="*/ 177745 h 177908"/>
              <a:gd name="connsiteX3" fmla="*/ -143 w 2012595"/>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2012595" h="177908">
                <a:moveTo>
                  <a:pt x="-143" y="-164"/>
                </a:moveTo>
                <a:lnTo>
                  <a:pt x="2012453" y="-164"/>
                </a:lnTo>
                <a:lnTo>
                  <a:pt x="2012453" y="177745"/>
                </a:lnTo>
                <a:lnTo>
                  <a:pt x="-143" y="177745"/>
                </a:lnTo>
                <a:close/>
              </a:path>
            </a:pathLst>
          </a:custGeom>
          <a:noFill/>
          <a:ln w="7413" cap="flat">
            <a:solidFill>
              <a:srgbClr val="000000"/>
            </a:solidFill>
            <a:prstDash val="solid"/>
            <a:miter/>
          </a:ln>
        </p:spPr>
        <p:txBody>
          <a:bodyPr rtlCol="0" anchor="ctr"/>
          <a:lstStyle/>
          <a:p>
            <a:endParaRPr lang="en-US" dirty="0"/>
          </a:p>
        </p:txBody>
      </p:sp>
      <p:sp>
        <p:nvSpPr>
          <p:cNvPr id="64" name="TextBox 63">
            <a:extLst>
              <a:ext uri="{FF2B5EF4-FFF2-40B4-BE49-F238E27FC236}">
                <a16:creationId xmlns:a16="http://schemas.microsoft.com/office/drawing/2014/main" id="{6FC15255-609B-4EFA-980A-D617F94A0612}"/>
              </a:ext>
            </a:extLst>
          </p:cNvPr>
          <p:cNvSpPr txBox="1"/>
          <p:nvPr/>
        </p:nvSpPr>
        <p:spPr>
          <a:xfrm>
            <a:off x="7594993" y="4038359"/>
            <a:ext cx="577615" cy="241550"/>
          </a:xfrm>
          <a:prstGeom prst="rect">
            <a:avLst/>
          </a:prstGeom>
          <a:noFill/>
        </p:spPr>
        <p:txBody>
          <a:bodyPr wrap="none" rtlCol="0">
            <a:spAutoFit/>
          </a:bodyPr>
          <a:lstStyle/>
          <a:p>
            <a:pPr algn="l"/>
            <a:r>
              <a:rPr lang="en-US" sz="1051" spc="0" baseline="0" dirty="0">
                <a:solidFill>
                  <a:srgbClr val="000000"/>
                </a:solidFill>
                <a:latin typeface="Arial"/>
                <a:cs typeface="Arial"/>
                <a:sym typeface="Arial"/>
                <a:rtl val="0"/>
              </a:rPr>
              <a:t>HBase</a:t>
            </a:r>
          </a:p>
        </p:txBody>
      </p:sp>
      <p:sp>
        <p:nvSpPr>
          <p:cNvPr id="65" name="Freeform: Shape 64">
            <a:extLst>
              <a:ext uri="{FF2B5EF4-FFF2-40B4-BE49-F238E27FC236}">
                <a16:creationId xmlns:a16="http://schemas.microsoft.com/office/drawing/2014/main" id="{999E75E2-7EBD-4B6B-B829-003C7DD87CE8}"/>
              </a:ext>
            </a:extLst>
          </p:cNvPr>
          <p:cNvSpPr/>
          <p:nvPr/>
        </p:nvSpPr>
        <p:spPr>
          <a:xfrm>
            <a:off x="6881312" y="3803316"/>
            <a:ext cx="583763" cy="177908"/>
          </a:xfrm>
          <a:custGeom>
            <a:avLst/>
            <a:gdLst>
              <a:gd name="connsiteX0" fmla="*/ -143 w 583763"/>
              <a:gd name="connsiteY0" fmla="*/ -164 h 177908"/>
              <a:gd name="connsiteX1" fmla="*/ 583621 w 583763"/>
              <a:gd name="connsiteY1" fmla="*/ -164 h 177908"/>
              <a:gd name="connsiteX2" fmla="*/ 583621 w 583763"/>
              <a:gd name="connsiteY2" fmla="*/ 177745 h 177908"/>
              <a:gd name="connsiteX3" fmla="*/ -143 w 583763"/>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583763" h="177908">
                <a:moveTo>
                  <a:pt x="-143" y="-164"/>
                </a:moveTo>
                <a:lnTo>
                  <a:pt x="583621" y="-164"/>
                </a:lnTo>
                <a:lnTo>
                  <a:pt x="583621" y="177745"/>
                </a:lnTo>
                <a:lnTo>
                  <a:pt x="-143" y="177745"/>
                </a:lnTo>
                <a:close/>
              </a:path>
            </a:pathLst>
          </a:custGeom>
          <a:noFill/>
          <a:ln w="7413" cap="flat">
            <a:solidFill>
              <a:srgbClr val="000000"/>
            </a:solidFill>
            <a:prstDash val="solid"/>
            <a:miter/>
          </a:ln>
        </p:spPr>
        <p:txBody>
          <a:bodyPr rtlCol="0" anchor="ctr"/>
          <a:lstStyle/>
          <a:p>
            <a:endParaRPr lang="en-US" dirty="0"/>
          </a:p>
        </p:txBody>
      </p:sp>
      <p:sp>
        <p:nvSpPr>
          <p:cNvPr id="66" name="TextBox 65">
            <a:extLst>
              <a:ext uri="{FF2B5EF4-FFF2-40B4-BE49-F238E27FC236}">
                <a16:creationId xmlns:a16="http://schemas.microsoft.com/office/drawing/2014/main" id="{9137CEA2-72EE-4BE5-B6E6-8ADDCED5BC69}"/>
              </a:ext>
            </a:extLst>
          </p:cNvPr>
          <p:cNvSpPr txBox="1"/>
          <p:nvPr/>
        </p:nvSpPr>
        <p:spPr>
          <a:xfrm>
            <a:off x="6868974" y="3771495"/>
            <a:ext cx="599854" cy="241550"/>
          </a:xfrm>
          <a:prstGeom prst="rect">
            <a:avLst/>
          </a:prstGeom>
          <a:noFill/>
        </p:spPr>
        <p:txBody>
          <a:bodyPr wrap="none" rtlCol="0">
            <a:spAutoFit/>
          </a:bodyPr>
          <a:lstStyle/>
          <a:p>
            <a:pPr algn="l"/>
            <a:r>
              <a:rPr lang="en-US" sz="1051" spc="0" baseline="0" dirty="0">
                <a:solidFill>
                  <a:srgbClr val="000000"/>
                </a:solidFill>
                <a:latin typeface="Arial"/>
                <a:cs typeface="Arial"/>
                <a:sym typeface="Arial"/>
                <a:rtl val="0"/>
              </a:rPr>
              <a:t>Docker</a:t>
            </a:r>
          </a:p>
        </p:txBody>
      </p:sp>
      <p:sp>
        <p:nvSpPr>
          <p:cNvPr id="67" name="Freeform: Shape 66">
            <a:extLst>
              <a:ext uri="{FF2B5EF4-FFF2-40B4-BE49-F238E27FC236}">
                <a16:creationId xmlns:a16="http://schemas.microsoft.com/office/drawing/2014/main" id="{4ACC7086-5CB9-4AE7-837D-6DCBC0E0C3C8}"/>
              </a:ext>
            </a:extLst>
          </p:cNvPr>
          <p:cNvSpPr/>
          <p:nvPr/>
        </p:nvSpPr>
        <p:spPr>
          <a:xfrm>
            <a:off x="6881312" y="3569811"/>
            <a:ext cx="583763" cy="177908"/>
          </a:xfrm>
          <a:custGeom>
            <a:avLst/>
            <a:gdLst>
              <a:gd name="connsiteX0" fmla="*/ -143 w 583763"/>
              <a:gd name="connsiteY0" fmla="*/ -164 h 177908"/>
              <a:gd name="connsiteX1" fmla="*/ 583621 w 583763"/>
              <a:gd name="connsiteY1" fmla="*/ -164 h 177908"/>
              <a:gd name="connsiteX2" fmla="*/ 583621 w 583763"/>
              <a:gd name="connsiteY2" fmla="*/ 177745 h 177908"/>
              <a:gd name="connsiteX3" fmla="*/ -143 w 583763"/>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583763" h="177908">
                <a:moveTo>
                  <a:pt x="-143" y="-164"/>
                </a:moveTo>
                <a:lnTo>
                  <a:pt x="583621" y="-164"/>
                </a:lnTo>
                <a:lnTo>
                  <a:pt x="583621" y="177745"/>
                </a:lnTo>
                <a:lnTo>
                  <a:pt x="-143" y="177745"/>
                </a:lnTo>
                <a:close/>
              </a:path>
            </a:pathLst>
          </a:custGeom>
          <a:noFill/>
          <a:ln w="7413" cap="flat">
            <a:solidFill>
              <a:srgbClr val="000000"/>
            </a:solidFill>
            <a:prstDash val="solid"/>
            <a:miter/>
          </a:ln>
        </p:spPr>
        <p:txBody>
          <a:bodyPr rtlCol="0" anchor="ctr"/>
          <a:lstStyle/>
          <a:p>
            <a:endParaRPr lang="en-US" dirty="0"/>
          </a:p>
        </p:txBody>
      </p:sp>
      <p:sp>
        <p:nvSpPr>
          <p:cNvPr id="68" name="TextBox 67">
            <a:extLst>
              <a:ext uri="{FF2B5EF4-FFF2-40B4-BE49-F238E27FC236}">
                <a16:creationId xmlns:a16="http://schemas.microsoft.com/office/drawing/2014/main" id="{DB47011A-589C-46DC-B92D-A4A98BFA2987}"/>
              </a:ext>
            </a:extLst>
          </p:cNvPr>
          <p:cNvSpPr txBox="1"/>
          <p:nvPr/>
        </p:nvSpPr>
        <p:spPr>
          <a:xfrm>
            <a:off x="6872683" y="3532430"/>
            <a:ext cx="605413" cy="241550"/>
          </a:xfrm>
          <a:prstGeom prst="rect">
            <a:avLst/>
          </a:prstGeom>
          <a:noFill/>
        </p:spPr>
        <p:txBody>
          <a:bodyPr wrap="none" rtlCol="0">
            <a:spAutoFit/>
          </a:bodyPr>
          <a:lstStyle/>
          <a:p>
            <a:pPr algn="l"/>
            <a:r>
              <a:rPr lang="en-US" sz="1051" spc="0" baseline="0" dirty="0">
                <a:solidFill>
                  <a:srgbClr val="000000"/>
                </a:solidFill>
                <a:latin typeface="Arial"/>
                <a:cs typeface="Arial"/>
                <a:sym typeface="Arial"/>
                <a:rtl val="0"/>
              </a:rPr>
              <a:t>Python</a:t>
            </a:r>
          </a:p>
        </p:txBody>
      </p:sp>
      <p:sp>
        <p:nvSpPr>
          <p:cNvPr id="69" name="Freeform: Shape 68">
            <a:extLst>
              <a:ext uri="{FF2B5EF4-FFF2-40B4-BE49-F238E27FC236}">
                <a16:creationId xmlns:a16="http://schemas.microsoft.com/office/drawing/2014/main" id="{0D7537F8-072B-4811-B815-297937A50DAC}"/>
              </a:ext>
            </a:extLst>
          </p:cNvPr>
          <p:cNvSpPr/>
          <p:nvPr/>
        </p:nvSpPr>
        <p:spPr>
          <a:xfrm>
            <a:off x="7554030" y="3803316"/>
            <a:ext cx="1339877" cy="177908"/>
          </a:xfrm>
          <a:custGeom>
            <a:avLst/>
            <a:gdLst>
              <a:gd name="connsiteX0" fmla="*/ -143 w 1339877"/>
              <a:gd name="connsiteY0" fmla="*/ -164 h 177908"/>
              <a:gd name="connsiteX1" fmla="*/ 1339734 w 1339877"/>
              <a:gd name="connsiteY1" fmla="*/ -164 h 177908"/>
              <a:gd name="connsiteX2" fmla="*/ 1339734 w 1339877"/>
              <a:gd name="connsiteY2" fmla="*/ 177745 h 177908"/>
              <a:gd name="connsiteX3" fmla="*/ -143 w 1339877"/>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1339877" h="177908">
                <a:moveTo>
                  <a:pt x="-143" y="-164"/>
                </a:moveTo>
                <a:lnTo>
                  <a:pt x="1339734" y="-164"/>
                </a:lnTo>
                <a:lnTo>
                  <a:pt x="1339734" y="177745"/>
                </a:lnTo>
                <a:lnTo>
                  <a:pt x="-143" y="177745"/>
                </a:lnTo>
                <a:close/>
              </a:path>
            </a:pathLst>
          </a:custGeom>
          <a:solidFill>
            <a:srgbClr val="FFC000"/>
          </a:solidFill>
          <a:ln w="7413" cap="flat">
            <a:solidFill>
              <a:srgbClr val="000000"/>
            </a:solidFill>
            <a:prstDash val="solid"/>
            <a:miter/>
          </a:ln>
        </p:spPr>
        <p:txBody>
          <a:bodyPr rtlCol="0" anchor="ctr"/>
          <a:lstStyle/>
          <a:p>
            <a:endParaRPr lang="en-US" dirty="0"/>
          </a:p>
        </p:txBody>
      </p:sp>
      <p:sp>
        <p:nvSpPr>
          <p:cNvPr id="70" name="TextBox 69">
            <a:extLst>
              <a:ext uri="{FF2B5EF4-FFF2-40B4-BE49-F238E27FC236}">
                <a16:creationId xmlns:a16="http://schemas.microsoft.com/office/drawing/2014/main" id="{3AB8A0E8-A1A6-4BEC-B683-227E5B602523}"/>
              </a:ext>
            </a:extLst>
          </p:cNvPr>
          <p:cNvSpPr txBox="1"/>
          <p:nvPr/>
        </p:nvSpPr>
        <p:spPr>
          <a:xfrm>
            <a:off x="7957255" y="3771495"/>
            <a:ext cx="533138" cy="241550"/>
          </a:xfrm>
          <a:prstGeom prst="rect">
            <a:avLst/>
          </a:prstGeom>
          <a:noFill/>
        </p:spPr>
        <p:txBody>
          <a:bodyPr wrap="none" rtlCol="0">
            <a:spAutoFit/>
          </a:bodyPr>
          <a:lstStyle/>
          <a:p>
            <a:pPr algn="l"/>
            <a:r>
              <a:rPr lang="en-US" sz="1051" spc="0" baseline="0" dirty="0">
                <a:solidFill>
                  <a:srgbClr val="000000"/>
                </a:solidFill>
                <a:latin typeface="Arial"/>
                <a:cs typeface="Arial"/>
                <a:sym typeface="Arial"/>
                <a:rtl val="0"/>
              </a:rPr>
              <a:t>Spark</a:t>
            </a:r>
          </a:p>
        </p:txBody>
      </p:sp>
      <p:sp>
        <p:nvSpPr>
          <p:cNvPr id="71" name="Freeform: Shape 70">
            <a:extLst>
              <a:ext uri="{FF2B5EF4-FFF2-40B4-BE49-F238E27FC236}">
                <a16:creationId xmlns:a16="http://schemas.microsoft.com/office/drawing/2014/main" id="{C936626F-F1C6-4805-9E9F-EBA4A3737E71}"/>
              </a:ext>
            </a:extLst>
          </p:cNvPr>
          <p:cNvSpPr/>
          <p:nvPr/>
        </p:nvSpPr>
        <p:spPr>
          <a:xfrm>
            <a:off x="6881312" y="3336305"/>
            <a:ext cx="2012595" cy="177908"/>
          </a:xfrm>
          <a:custGeom>
            <a:avLst/>
            <a:gdLst>
              <a:gd name="connsiteX0" fmla="*/ -143 w 2012595"/>
              <a:gd name="connsiteY0" fmla="*/ -164 h 177908"/>
              <a:gd name="connsiteX1" fmla="*/ 2012453 w 2012595"/>
              <a:gd name="connsiteY1" fmla="*/ -164 h 177908"/>
              <a:gd name="connsiteX2" fmla="*/ 2012453 w 2012595"/>
              <a:gd name="connsiteY2" fmla="*/ 177745 h 177908"/>
              <a:gd name="connsiteX3" fmla="*/ -143 w 2012595"/>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2012595" h="177908">
                <a:moveTo>
                  <a:pt x="-143" y="-164"/>
                </a:moveTo>
                <a:lnTo>
                  <a:pt x="2012453" y="-164"/>
                </a:lnTo>
                <a:lnTo>
                  <a:pt x="2012453" y="177745"/>
                </a:lnTo>
                <a:lnTo>
                  <a:pt x="-143" y="177745"/>
                </a:lnTo>
                <a:close/>
              </a:path>
            </a:pathLst>
          </a:custGeom>
          <a:solidFill>
            <a:srgbClr val="FFC000"/>
          </a:solidFill>
          <a:ln w="7413" cap="flat">
            <a:solidFill>
              <a:srgbClr val="000000"/>
            </a:solidFill>
            <a:prstDash val="solid"/>
            <a:miter/>
          </a:ln>
        </p:spPr>
        <p:txBody>
          <a:bodyPr rtlCol="0" anchor="ctr"/>
          <a:lstStyle/>
          <a:p>
            <a:endParaRPr lang="en-US" dirty="0"/>
          </a:p>
        </p:txBody>
      </p:sp>
      <p:sp>
        <p:nvSpPr>
          <p:cNvPr id="72" name="TextBox 71">
            <a:extLst>
              <a:ext uri="{FF2B5EF4-FFF2-40B4-BE49-F238E27FC236}">
                <a16:creationId xmlns:a16="http://schemas.microsoft.com/office/drawing/2014/main" id="{03554518-5DBC-4DA6-8391-9D5F0A47BCB8}"/>
              </a:ext>
            </a:extLst>
          </p:cNvPr>
          <p:cNvSpPr txBox="1"/>
          <p:nvPr/>
        </p:nvSpPr>
        <p:spPr>
          <a:xfrm>
            <a:off x="7620940" y="3304484"/>
            <a:ext cx="527578" cy="241550"/>
          </a:xfrm>
          <a:prstGeom prst="rect">
            <a:avLst/>
          </a:prstGeom>
          <a:noFill/>
        </p:spPr>
        <p:txBody>
          <a:bodyPr wrap="none" rtlCol="0">
            <a:spAutoFit/>
          </a:bodyPr>
          <a:lstStyle/>
          <a:p>
            <a:pPr algn="l"/>
            <a:r>
              <a:rPr lang="en-US" sz="1051" spc="0" baseline="0" dirty="0">
                <a:solidFill>
                  <a:srgbClr val="000000"/>
                </a:solidFill>
                <a:latin typeface="Arial"/>
                <a:cs typeface="Arial"/>
                <a:sym typeface="Arial"/>
                <a:rtl val="0"/>
              </a:rPr>
              <a:t>Oozie</a:t>
            </a:r>
          </a:p>
        </p:txBody>
      </p:sp>
      <p:grpSp>
        <p:nvGrpSpPr>
          <p:cNvPr id="73" name="Segnaposto contenuto 5">
            <a:extLst>
              <a:ext uri="{FF2B5EF4-FFF2-40B4-BE49-F238E27FC236}">
                <a16:creationId xmlns:a16="http://schemas.microsoft.com/office/drawing/2014/main" id="{E36B2EB9-BCCB-4BFD-9458-817260B6E6E9}"/>
              </a:ext>
            </a:extLst>
          </p:cNvPr>
          <p:cNvGrpSpPr/>
          <p:nvPr/>
        </p:nvGrpSpPr>
        <p:grpSpPr>
          <a:xfrm>
            <a:off x="6898547" y="4667843"/>
            <a:ext cx="176797" cy="294667"/>
            <a:chOff x="6236692" y="4354332"/>
            <a:chExt cx="176797" cy="294667"/>
          </a:xfrm>
          <a:solidFill>
            <a:srgbClr val="3B3838"/>
          </a:solidFill>
        </p:grpSpPr>
        <p:sp>
          <p:nvSpPr>
            <p:cNvPr id="74" name="Freeform: Shape 73">
              <a:extLst>
                <a:ext uri="{FF2B5EF4-FFF2-40B4-BE49-F238E27FC236}">
                  <a16:creationId xmlns:a16="http://schemas.microsoft.com/office/drawing/2014/main" id="{741D5917-1085-40DD-BA19-432F2614CDC6}"/>
                </a:ext>
              </a:extLst>
            </p:cNvPr>
            <p:cNvSpPr/>
            <p:nvPr/>
          </p:nvSpPr>
          <p:spPr>
            <a:xfrm>
              <a:off x="6236692"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75" name="Freeform: Shape 74">
              <a:extLst>
                <a:ext uri="{FF2B5EF4-FFF2-40B4-BE49-F238E27FC236}">
                  <a16:creationId xmlns:a16="http://schemas.microsoft.com/office/drawing/2014/main" id="{8D662717-8254-4C0C-BD5E-BA488BBF1E05}"/>
                </a:ext>
              </a:extLst>
            </p:cNvPr>
            <p:cNvSpPr/>
            <p:nvPr/>
          </p:nvSpPr>
          <p:spPr>
            <a:xfrm>
              <a:off x="6368278"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dirty="0"/>
            </a:p>
          </p:txBody>
        </p:sp>
      </p:grpSp>
      <p:grpSp>
        <p:nvGrpSpPr>
          <p:cNvPr id="76" name="Segnaposto contenuto 5">
            <a:extLst>
              <a:ext uri="{FF2B5EF4-FFF2-40B4-BE49-F238E27FC236}">
                <a16:creationId xmlns:a16="http://schemas.microsoft.com/office/drawing/2014/main" id="{41F1E3DA-781F-452B-9D9C-1E5C3C3997B5}"/>
              </a:ext>
            </a:extLst>
          </p:cNvPr>
          <p:cNvGrpSpPr/>
          <p:nvPr/>
        </p:nvGrpSpPr>
        <p:grpSpPr>
          <a:xfrm>
            <a:off x="7126492" y="4667843"/>
            <a:ext cx="176797" cy="294667"/>
            <a:chOff x="6464637" y="4354332"/>
            <a:chExt cx="176797" cy="294667"/>
          </a:xfrm>
          <a:solidFill>
            <a:srgbClr val="3B3838"/>
          </a:solidFill>
        </p:grpSpPr>
        <p:sp>
          <p:nvSpPr>
            <p:cNvPr id="77" name="Freeform: Shape 76">
              <a:extLst>
                <a:ext uri="{FF2B5EF4-FFF2-40B4-BE49-F238E27FC236}">
                  <a16:creationId xmlns:a16="http://schemas.microsoft.com/office/drawing/2014/main" id="{BAC5B8D0-A2EE-4B58-92A3-D3002EDCF6EA}"/>
                </a:ext>
              </a:extLst>
            </p:cNvPr>
            <p:cNvSpPr/>
            <p:nvPr/>
          </p:nvSpPr>
          <p:spPr>
            <a:xfrm>
              <a:off x="6464637"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78" name="Freeform: Shape 77">
              <a:extLst>
                <a:ext uri="{FF2B5EF4-FFF2-40B4-BE49-F238E27FC236}">
                  <a16:creationId xmlns:a16="http://schemas.microsoft.com/office/drawing/2014/main" id="{208118F9-9ED4-47E3-AF1D-9A6EDA0EA97F}"/>
                </a:ext>
              </a:extLst>
            </p:cNvPr>
            <p:cNvSpPr/>
            <p:nvPr/>
          </p:nvSpPr>
          <p:spPr>
            <a:xfrm>
              <a:off x="6596223"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dirty="0"/>
            </a:p>
          </p:txBody>
        </p:sp>
      </p:grpSp>
      <p:grpSp>
        <p:nvGrpSpPr>
          <p:cNvPr id="79" name="Segnaposto contenuto 5">
            <a:extLst>
              <a:ext uri="{FF2B5EF4-FFF2-40B4-BE49-F238E27FC236}">
                <a16:creationId xmlns:a16="http://schemas.microsoft.com/office/drawing/2014/main" id="{EA14383C-703F-4E6F-91D6-A1ADCC3D59C5}"/>
              </a:ext>
            </a:extLst>
          </p:cNvPr>
          <p:cNvGrpSpPr/>
          <p:nvPr/>
        </p:nvGrpSpPr>
        <p:grpSpPr>
          <a:xfrm>
            <a:off x="7354438" y="4667843"/>
            <a:ext cx="176797" cy="294667"/>
            <a:chOff x="6692583" y="4354332"/>
            <a:chExt cx="176797" cy="294667"/>
          </a:xfrm>
          <a:solidFill>
            <a:srgbClr val="3B3838"/>
          </a:solidFill>
        </p:grpSpPr>
        <p:sp>
          <p:nvSpPr>
            <p:cNvPr id="80" name="Freeform: Shape 79">
              <a:extLst>
                <a:ext uri="{FF2B5EF4-FFF2-40B4-BE49-F238E27FC236}">
                  <a16:creationId xmlns:a16="http://schemas.microsoft.com/office/drawing/2014/main" id="{5B68C27E-F367-4F2E-918F-517175F11F6D}"/>
                </a:ext>
              </a:extLst>
            </p:cNvPr>
            <p:cNvSpPr/>
            <p:nvPr/>
          </p:nvSpPr>
          <p:spPr>
            <a:xfrm>
              <a:off x="6692583"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81" name="Freeform: Shape 80">
              <a:extLst>
                <a:ext uri="{FF2B5EF4-FFF2-40B4-BE49-F238E27FC236}">
                  <a16:creationId xmlns:a16="http://schemas.microsoft.com/office/drawing/2014/main" id="{7E6F81D0-B1DA-428E-AFC5-D5A5951F20B7}"/>
                </a:ext>
              </a:extLst>
            </p:cNvPr>
            <p:cNvSpPr/>
            <p:nvPr/>
          </p:nvSpPr>
          <p:spPr>
            <a:xfrm>
              <a:off x="6824169"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dirty="0"/>
            </a:p>
          </p:txBody>
        </p:sp>
      </p:grpSp>
      <p:grpSp>
        <p:nvGrpSpPr>
          <p:cNvPr id="82" name="Segnaposto contenuto 5">
            <a:extLst>
              <a:ext uri="{FF2B5EF4-FFF2-40B4-BE49-F238E27FC236}">
                <a16:creationId xmlns:a16="http://schemas.microsoft.com/office/drawing/2014/main" id="{1518B571-7743-47CF-BB05-5A9C3F5B6194}"/>
              </a:ext>
            </a:extLst>
          </p:cNvPr>
          <p:cNvGrpSpPr/>
          <p:nvPr/>
        </p:nvGrpSpPr>
        <p:grpSpPr>
          <a:xfrm>
            <a:off x="7582384" y="4667843"/>
            <a:ext cx="176797" cy="294667"/>
            <a:chOff x="6920529" y="4354332"/>
            <a:chExt cx="176797" cy="294667"/>
          </a:xfrm>
          <a:solidFill>
            <a:srgbClr val="3B3838"/>
          </a:solidFill>
        </p:grpSpPr>
        <p:sp>
          <p:nvSpPr>
            <p:cNvPr id="83" name="Freeform: Shape 82">
              <a:extLst>
                <a:ext uri="{FF2B5EF4-FFF2-40B4-BE49-F238E27FC236}">
                  <a16:creationId xmlns:a16="http://schemas.microsoft.com/office/drawing/2014/main" id="{20E5CB6F-9C2A-40FC-8958-7B0FC89011BC}"/>
                </a:ext>
              </a:extLst>
            </p:cNvPr>
            <p:cNvSpPr/>
            <p:nvPr/>
          </p:nvSpPr>
          <p:spPr>
            <a:xfrm>
              <a:off x="6920529"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84" name="Freeform: Shape 83">
              <a:extLst>
                <a:ext uri="{FF2B5EF4-FFF2-40B4-BE49-F238E27FC236}">
                  <a16:creationId xmlns:a16="http://schemas.microsoft.com/office/drawing/2014/main" id="{24F08137-A4B3-4A5A-8988-38E5A27CBD32}"/>
                </a:ext>
              </a:extLst>
            </p:cNvPr>
            <p:cNvSpPr/>
            <p:nvPr/>
          </p:nvSpPr>
          <p:spPr>
            <a:xfrm>
              <a:off x="7052115"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dirty="0"/>
            </a:p>
          </p:txBody>
        </p:sp>
      </p:grpSp>
      <p:grpSp>
        <p:nvGrpSpPr>
          <p:cNvPr id="85" name="Segnaposto contenuto 5">
            <a:extLst>
              <a:ext uri="{FF2B5EF4-FFF2-40B4-BE49-F238E27FC236}">
                <a16:creationId xmlns:a16="http://schemas.microsoft.com/office/drawing/2014/main" id="{448065A1-EF60-4FCC-9902-ED1E37002595}"/>
              </a:ext>
            </a:extLst>
          </p:cNvPr>
          <p:cNvGrpSpPr/>
          <p:nvPr/>
        </p:nvGrpSpPr>
        <p:grpSpPr>
          <a:xfrm>
            <a:off x="7810330" y="4667843"/>
            <a:ext cx="176797" cy="294667"/>
            <a:chOff x="7148475" y="4354332"/>
            <a:chExt cx="176797" cy="294667"/>
          </a:xfrm>
          <a:solidFill>
            <a:srgbClr val="3B3838"/>
          </a:solidFill>
        </p:grpSpPr>
        <p:sp>
          <p:nvSpPr>
            <p:cNvPr id="86" name="Freeform: Shape 85">
              <a:extLst>
                <a:ext uri="{FF2B5EF4-FFF2-40B4-BE49-F238E27FC236}">
                  <a16:creationId xmlns:a16="http://schemas.microsoft.com/office/drawing/2014/main" id="{13EBD0BE-D04C-4BEE-985B-BC927D62C86C}"/>
                </a:ext>
              </a:extLst>
            </p:cNvPr>
            <p:cNvSpPr/>
            <p:nvPr/>
          </p:nvSpPr>
          <p:spPr>
            <a:xfrm>
              <a:off x="7148475"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87" name="Freeform: Shape 86">
              <a:extLst>
                <a:ext uri="{FF2B5EF4-FFF2-40B4-BE49-F238E27FC236}">
                  <a16:creationId xmlns:a16="http://schemas.microsoft.com/office/drawing/2014/main" id="{80689233-ABC5-432F-A683-5FD68AB1B895}"/>
                </a:ext>
              </a:extLst>
            </p:cNvPr>
            <p:cNvSpPr/>
            <p:nvPr/>
          </p:nvSpPr>
          <p:spPr>
            <a:xfrm>
              <a:off x="7280061"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dirty="0"/>
            </a:p>
          </p:txBody>
        </p:sp>
      </p:grpSp>
      <p:grpSp>
        <p:nvGrpSpPr>
          <p:cNvPr id="88" name="Segnaposto contenuto 5">
            <a:extLst>
              <a:ext uri="{FF2B5EF4-FFF2-40B4-BE49-F238E27FC236}">
                <a16:creationId xmlns:a16="http://schemas.microsoft.com/office/drawing/2014/main" id="{CA4EA70A-BFEB-4CFF-A9E5-77000BEDBFD6}"/>
              </a:ext>
            </a:extLst>
          </p:cNvPr>
          <p:cNvGrpSpPr/>
          <p:nvPr/>
        </p:nvGrpSpPr>
        <p:grpSpPr>
          <a:xfrm>
            <a:off x="8266222" y="4667843"/>
            <a:ext cx="176797" cy="294667"/>
            <a:chOff x="7604367" y="4354332"/>
            <a:chExt cx="176797" cy="294667"/>
          </a:xfrm>
          <a:solidFill>
            <a:srgbClr val="3B3838"/>
          </a:solidFill>
        </p:grpSpPr>
        <p:sp>
          <p:nvSpPr>
            <p:cNvPr id="89" name="Freeform: Shape 88">
              <a:extLst>
                <a:ext uri="{FF2B5EF4-FFF2-40B4-BE49-F238E27FC236}">
                  <a16:creationId xmlns:a16="http://schemas.microsoft.com/office/drawing/2014/main" id="{5E8642FF-57E4-4C78-BFDF-B327E823AD98}"/>
                </a:ext>
              </a:extLst>
            </p:cNvPr>
            <p:cNvSpPr/>
            <p:nvPr/>
          </p:nvSpPr>
          <p:spPr>
            <a:xfrm>
              <a:off x="7604367"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90" name="Freeform: Shape 89">
              <a:extLst>
                <a:ext uri="{FF2B5EF4-FFF2-40B4-BE49-F238E27FC236}">
                  <a16:creationId xmlns:a16="http://schemas.microsoft.com/office/drawing/2014/main" id="{2950E847-B8B8-4A82-B63E-6A20B62063FD}"/>
                </a:ext>
              </a:extLst>
            </p:cNvPr>
            <p:cNvSpPr/>
            <p:nvPr/>
          </p:nvSpPr>
          <p:spPr>
            <a:xfrm>
              <a:off x="7735953"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dirty="0"/>
            </a:p>
          </p:txBody>
        </p:sp>
      </p:grpSp>
      <p:grpSp>
        <p:nvGrpSpPr>
          <p:cNvPr id="91" name="Segnaposto contenuto 5">
            <a:extLst>
              <a:ext uri="{FF2B5EF4-FFF2-40B4-BE49-F238E27FC236}">
                <a16:creationId xmlns:a16="http://schemas.microsoft.com/office/drawing/2014/main" id="{06F669E9-C6DF-442C-B33B-F11DEAB8C5B5}"/>
              </a:ext>
            </a:extLst>
          </p:cNvPr>
          <p:cNvGrpSpPr/>
          <p:nvPr/>
        </p:nvGrpSpPr>
        <p:grpSpPr>
          <a:xfrm>
            <a:off x="8038276" y="4667843"/>
            <a:ext cx="176797" cy="294667"/>
            <a:chOff x="7376421" y="4354332"/>
            <a:chExt cx="176797" cy="294667"/>
          </a:xfrm>
          <a:solidFill>
            <a:srgbClr val="3B3838"/>
          </a:solidFill>
        </p:grpSpPr>
        <p:sp>
          <p:nvSpPr>
            <p:cNvPr id="92" name="Freeform: Shape 91">
              <a:extLst>
                <a:ext uri="{FF2B5EF4-FFF2-40B4-BE49-F238E27FC236}">
                  <a16:creationId xmlns:a16="http://schemas.microsoft.com/office/drawing/2014/main" id="{DD7D9C60-8590-4123-8280-8E39BC264D4A}"/>
                </a:ext>
              </a:extLst>
            </p:cNvPr>
            <p:cNvSpPr/>
            <p:nvPr/>
          </p:nvSpPr>
          <p:spPr>
            <a:xfrm>
              <a:off x="7376421"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93" name="Freeform: Shape 92">
              <a:extLst>
                <a:ext uri="{FF2B5EF4-FFF2-40B4-BE49-F238E27FC236}">
                  <a16:creationId xmlns:a16="http://schemas.microsoft.com/office/drawing/2014/main" id="{A7D47688-168A-4E24-8181-039C708BAE58}"/>
                </a:ext>
              </a:extLst>
            </p:cNvPr>
            <p:cNvSpPr/>
            <p:nvPr/>
          </p:nvSpPr>
          <p:spPr>
            <a:xfrm>
              <a:off x="7508007"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dirty="0"/>
            </a:p>
          </p:txBody>
        </p:sp>
      </p:grpSp>
      <p:grpSp>
        <p:nvGrpSpPr>
          <p:cNvPr id="94" name="Segnaposto contenuto 5">
            <a:extLst>
              <a:ext uri="{FF2B5EF4-FFF2-40B4-BE49-F238E27FC236}">
                <a16:creationId xmlns:a16="http://schemas.microsoft.com/office/drawing/2014/main" id="{ED00C22E-8399-448A-BD67-F2A5765FC4A5}"/>
              </a:ext>
            </a:extLst>
          </p:cNvPr>
          <p:cNvGrpSpPr/>
          <p:nvPr/>
        </p:nvGrpSpPr>
        <p:grpSpPr>
          <a:xfrm>
            <a:off x="8494168" y="4667843"/>
            <a:ext cx="176797" cy="294667"/>
            <a:chOff x="7832313" y="4354332"/>
            <a:chExt cx="176797" cy="294667"/>
          </a:xfrm>
          <a:solidFill>
            <a:srgbClr val="3B3838"/>
          </a:solidFill>
        </p:grpSpPr>
        <p:sp>
          <p:nvSpPr>
            <p:cNvPr id="95" name="Freeform: Shape 94">
              <a:extLst>
                <a:ext uri="{FF2B5EF4-FFF2-40B4-BE49-F238E27FC236}">
                  <a16:creationId xmlns:a16="http://schemas.microsoft.com/office/drawing/2014/main" id="{BE1B85E9-D8FB-4B90-A228-BD2F13430FA2}"/>
                </a:ext>
              </a:extLst>
            </p:cNvPr>
            <p:cNvSpPr/>
            <p:nvPr/>
          </p:nvSpPr>
          <p:spPr>
            <a:xfrm>
              <a:off x="7832313"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96" name="Freeform: Shape 95">
              <a:extLst>
                <a:ext uri="{FF2B5EF4-FFF2-40B4-BE49-F238E27FC236}">
                  <a16:creationId xmlns:a16="http://schemas.microsoft.com/office/drawing/2014/main" id="{E8723247-697C-4EB0-B7EC-3C90261BD12D}"/>
                </a:ext>
              </a:extLst>
            </p:cNvPr>
            <p:cNvSpPr/>
            <p:nvPr/>
          </p:nvSpPr>
          <p:spPr>
            <a:xfrm>
              <a:off x="7963899"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dirty="0"/>
            </a:p>
          </p:txBody>
        </p:sp>
      </p:grpSp>
      <p:grpSp>
        <p:nvGrpSpPr>
          <p:cNvPr id="97" name="Segnaposto contenuto 5">
            <a:extLst>
              <a:ext uri="{FF2B5EF4-FFF2-40B4-BE49-F238E27FC236}">
                <a16:creationId xmlns:a16="http://schemas.microsoft.com/office/drawing/2014/main" id="{4639D784-E964-45C4-B5D7-042C4A39D1AD}"/>
              </a:ext>
            </a:extLst>
          </p:cNvPr>
          <p:cNvGrpSpPr/>
          <p:nvPr/>
        </p:nvGrpSpPr>
        <p:grpSpPr>
          <a:xfrm>
            <a:off x="8722114" y="4667843"/>
            <a:ext cx="176797" cy="294667"/>
            <a:chOff x="8060259" y="4354332"/>
            <a:chExt cx="176797" cy="294667"/>
          </a:xfrm>
          <a:solidFill>
            <a:srgbClr val="3B3838"/>
          </a:solidFill>
        </p:grpSpPr>
        <p:sp>
          <p:nvSpPr>
            <p:cNvPr id="98" name="Freeform: Shape 97">
              <a:extLst>
                <a:ext uri="{FF2B5EF4-FFF2-40B4-BE49-F238E27FC236}">
                  <a16:creationId xmlns:a16="http://schemas.microsoft.com/office/drawing/2014/main" id="{86F52435-5AB3-41F0-BA59-858BEDB7289C}"/>
                </a:ext>
              </a:extLst>
            </p:cNvPr>
            <p:cNvSpPr/>
            <p:nvPr/>
          </p:nvSpPr>
          <p:spPr>
            <a:xfrm>
              <a:off x="8060259"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99" name="Freeform: Shape 98">
              <a:extLst>
                <a:ext uri="{FF2B5EF4-FFF2-40B4-BE49-F238E27FC236}">
                  <a16:creationId xmlns:a16="http://schemas.microsoft.com/office/drawing/2014/main" id="{CC1FE913-2F1C-460A-BD90-CF36D91B7E73}"/>
                </a:ext>
              </a:extLst>
            </p:cNvPr>
            <p:cNvSpPr/>
            <p:nvPr/>
          </p:nvSpPr>
          <p:spPr>
            <a:xfrm>
              <a:off x="8191845"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dirty="0"/>
            </a:p>
          </p:txBody>
        </p:sp>
      </p:grpSp>
      <p:grpSp>
        <p:nvGrpSpPr>
          <p:cNvPr id="100" name="Segnaposto contenuto 5">
            <a:extLst>
              <a:ext uri="{FF2B5EF4-FFF2-40B4-BE49-F238E27FC236}">
                <a16:creationId xmlns:a16="http://schemas.microsoft.com/office/drawing/2014/main" id="{03823F16-AB36-4399-977F-CA2365AC3478}"/>
              </a:ext>
            </a:extLst>
          </p:cNvPr>
          <p:cNvGrpSpPr/>
          <p:nvPr/>
        </p:nvGrpSpPr>
        <p:grpSpPr>
          <a:xfrm>
            <a:off x="6898547" y="4990303"/>
            <a:ext cx="176797" cy="294667"/>
            <a:chOff x="6236692" y="4676792"/>
            <a:chExt cx="176797" cy="294667"/>
          </a:xfrm>
          <a:solidFill>
            <a:srgbClr val="3B3838"/>
          </a:solidFill>
        </p:grpSpPr>
        <p:sp>
          <p:nvSpPr>
            <p:cNvPr id="101" name="Freeform: Shape 100">
              <a:extLst>
                <a:ext uri="{FF2B5EF4-FFF2-40B4-BE49-F238E27FC236}">
                  <a16:creationId xmlns:a16="http://schemas.microsoft.com/office/drawing/2014/main" id="{B9F17DEE-A594-4C7B-BC84-46A6C30A20C0}"/>
                </a:ext>
              </a:extLst>
            </p:cNvPr>
            <p:cNvSpPr/>
            <p:nvPr/>
          </p:nvSpPr>
          <p:spPr>
            <a:xfrm>
              <a:off x="6236692"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102" name="Freeform: Shape 101">
              <a:extLst>
                <a:ext uri="{FF2B5EF4-FFF2-40B4-BE49-F238E27FC236}">
                  <a16:creationId xmlns:a16="http://schemas.microsoft.com/office/drawing/2014/main" id="{271DAFCA-4BAC-4384-9C6A-85237AB52CA5}"/>
                </a:ext>
              </a:extLst>
            </p:cNvPr>
            <p:cNvSpPr/>
            <p:nvPr/>
          </p:nvSpPr>
          <p:spPr>
            <a:xfrm>
              <a:off x="6368278"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dirty="0"/>
            </a:p>
          </p:txBody>
        </p:sp>
      </p:grpSp>
      <p:grpSp>
        <p:nvGrpSpPr>
          <p:cNvPr id="103" name="Segnaposto contenuto 5">
            <a:extLst>
              <a:ext uri="{FF2B5EF4-FFF2-40B4-BE49-F238E27FC236}">
                <a16:creationId xmlns:a16="http://schemas.microsoft.com/office/drawing/2014/main" id="{97AABFA1-5BD2-44E5-83C4-E5182EB02ED4}"/>
              </a:ext>
            </a:extLst>
          </p:cNvPr>
          <p:cNvGrpSpPr/>
          <p:nvPr/>
        </p:nvGrpSpPr>
        <p:grpSpPr>
          <a:xfrm>
            <a:off x="7126492" y="4990303"/>
            <a:ext cx="176797" cy="294667"/>
            <a:chOff x="6464637" y="4676792"/>
            <a:chExt cx="176797" cy="294667"/>
          </a:xfrm>
          <a:solidFill>
            <a:srgbClr val="3B3838"/>
          </a:solidFill>
        </p:grpSpPr>
        <p:sp>
          <p:nvSpPr>
            <p:cNvPr id="104" name="Freeform: Shape 103">
              <a:extLst>
                <a:ext uri="{FF2B5EF4-FFF2-40B4-BE49-F238E27FC236}">
                  <a16:creationId xmlns:a16="http://schemas.microsoft.com/office/drawing/2014/main" id="{0837E982-DF2B-4971-BC2A-4B9AEBD16256}"/>
                </a:ext>
              </a:extLst>
            </p:cNvPr>
            <p:cNvSpPr/>
            <p:nvPr/>
          </p:nvSpPr>
          <p:spPr>
            <a:xfrm>
              <a:off x="6464637"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105" name="Freeform: Shape 104">
              <a:extLst>
                <a:ext uri="{FF2B5EF4-FFF2-40B4-BE49-F238E27FC236}">
                  <a16:creationId xmlns:a16="http://schemas.microsoft.com/office/drawing/2014/main" id="{381F0485-61A5-4661-BB33-16DB9D9E6ECE}"/>
                </a:ext>
              </a:extLst>
            </p:cNvPr>
            <p:cNvSpPr/>
            <p:nvPr/>
          </p:nvSpPr>
          <p:spPr>
            <a:xfrm>
              <a:off x="6596223"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dirty="0"/>
            </a:p>
          </p:txBody>
        </p:sp>
      </p:grpSp>
      <p:grpSp>
        <p:nvGrpSpPr>
          <p:cNvPr id="106" name="Segnaposto contenuto 5">
            <a:extLst>
              <a:ext uri="{FF2B5EF4-FFF2-40B4-BE49-F238E27FC236}">
                <a16:creationId xmlns:a16="http://schemas.microsoft.com/office/drawing/2014/main" id="{23C5FB9D-455D-42F0-B1A0-58E96A3C07EB}"/>
              </a:ext>
            </a:extLst>
          </p:cNvPr>
          <p:cNvGrpSpPr/>
          <p:nvPr/>
        </p:nvGrpSpPr>
        <p:grpSpPr>
          <a:xfrm>
            <a:off x="7354438" y="4990303"/>
            <a:ext cx="176797" cy="294667"/>
            <a:chOff x="6692583" y="4676792"/>
            <a:chExt cx="176797" cy="294667"/>
          </a:xfrm>
          <a:solidFill>
            <a:srgbClr val="3B3838"/>
          </a:solidFill>
        </p:grpSpPr>
        <p:sp>
          <p:nvSpPr>
            <p:cNvPr id="107" name="Freeform: Shape 106">
              <a:extLst>
                <a:ext uri="{FF2B5EF4-FFF2-40B4-BE49-F238E27FC236}">
                  <a16:creationId xmlns:a16="http://schemas.microsoft.com/office/drawing/2014/main" id="{FDC46BE0-90FA-4445-BA58-88F8BFED0463}"/>
                </a:ext>
              </a:extLst>
            </p:cNvPr>
            <p:cNvSpPr/>
            <p:nvPr/>
          </p:nvSpPr>
          <p:spPr>
            <a:xfrm>
              <a:off x="6692583"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108" name="Freeform: Shape 107">
              <a:extLst>
                <a:ext uri="{FF2B5EF4-FFF2-40B4-BE49-F238E27FC236}">
                  <a16:creationId xmlns:a16="http://schemas.microsoft.com/office/drawing/2014/main" id="{C3D55FD8-4FBB-49D9-B21E-986C9B9A1CF5}"/>
                </a:ext>
              </a:extLst>
            </p:cNvPr>
            <p:cNvSpPr/>
            <p:nvPr/>
          </p:nvSpPr>
          <p:spPr>
            <a:xfrm>
              <a:off x="6824169"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dirty="0"/>
            </a:p>
          </p:txBody>
        </p:sp>
      </p:grpSp>
      <p:grpSp>
        <p:nvGrpSpPr>
          <p:cNvPr id="109" name="Segnaposto contenuto 5">
            <a:extLst>
              <a:ext uri="{FF2B5EF4-FFF2-40B4-BE49-F238E27FC236}">
                <a16:creationId xmlns:a16="http://schemas.microsoft.com/office/drawing/2014/main" id="{7AF65969-5DBB-4ECF-806F-D5F528DAA492}"/>
              </a:ext>
            </a:extLst>
          </p:cNvPr>
          <p:cNvGrpSpPr/>
          <p:nvPr/>
        </p:nvGrpSpPr>
        <p:grpSpPr>
          <a:xfrm>
            <a:off x="7582384" y="4990303"/>
            <a:ext cx="176797" cy="294667"/>
            <a:chOff x="6920529" y="4676792"/>
            <a:chExt cx="176797" cy="294667"/>
          </a:xfrm>
          <a:solidFill>
            <a:srgbClr val="3B3838"/>
          </a:solidFill>
        </p:grpSpPr>
        <p:sp>
          <p:nvSpPr>
            <p:cNvPr id="110" name="Freeform: Shape 109">
              <a:extLst>
                <a:ext uri="{FF2B5EF4-FFF2-40B4-BE49-F238E27FC236}">
                  <a16:creationId xmlns:a16="http://schemas.microsoft.com/office/drawing/2014/main" id="{50B58A6B-C72E-4844-A0BE-CC70F9A787F0}"/>
                </a:ext>
              </a:extLst>
            </p:cNvPr>
            <p:cNvSpPr/>
            <p:nvPr/>
          </p:nvSpPr>
          <p:spPr>
            <a:xfrm>
              <a:off x="6920529"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111" name="Freeform: Shape 110">
              <a:extLst>
                <a:ext uri="{FF2B5EF4-FFF2-40B4-BE49-F238E27FC236}">
                  <a16:creationId xmlns:a16="http://schemas.microsoft.com/office/drawing/2014/main" id="{0734BE8C-7971-4EC9-AC6A-A842CC1A8AB7}"/>
                </a:ext>
              </a:extLst>
            </p:cNvPr>
            <p:cNvSpPr/>
            <p:nvPr/>
          </p:nvSpPr>
          <p:spPr>
            <a:xfrm>
              <a:off x="7052115"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dirty="0"/>
            </a:p>
          </p:txBody>
        </p:sp>
      </p:grpSp>
      <p:grpSp>
        <p:nvGrpSpPr>
          <p:cNvPr id="112" name="Segnaposto contenuto 5">
            <a:extLst>
              <a:ext uri="{FF2B5EF4-FFF2-40B4-BE49-F238E27FC236}">
                <a16:creationId xmlns:a16="http://schemas.microsoft.com/office/drawing/2014/main" id="{C46EB00C-95ED-438D-8078-68821251BB6A}"/>
              </a:ext>
            </a:extLst>
          </p:cNvPr>
          <p:cNvGrpSpPr/>
          <p:nvPr/>
        </p:nvGrpSpPr>
        <p:grpSpPr>
          <a:xfrm>
            <a:off x="7810330" y="4990303"/>
            <a:ext cx="176797" cy="294667"/>
            <a:chOff x="7148475" y="4676792"/>
            <a:chExt cx="176797" cy="294667"/>
          </a:xfrm>
          <a:solidFill>
            <a:srgbClr val="3B3838"/>
          </a:solidFill>
        </p:grpSpPr>
        <p:sp>
          <p:nvSpPr>
            <p:cNvPr id="113" name="Freeform: Shape 112">
              <a:extLst>
                <a:ext uri="{FF2B5EF4-FFF2-40B4-BE49-F238E27FC236}">
                  <a16:creationId xmlns:a16="http://schemas.microsoft.com/office/drawing/2014/main" id="{E81AC253-CE4C-40A7-94A0-C39C35AC4920}"/>
                </a:ext>
              </a:extLst>
            </p:cNvPr>
            <p:cNvSpPr/>
            <p:nvPr/>
          </p:nvSpPr>
          <p:spPr>
            <a:xfrm>
              <a:off x="7148475"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114" name="Freeform: Shape 113">
              <a:extLst>
                <a:ext uri="{FF2B5EF4-FFF2-40B4-BE49-F238E27FC236}">
                  <a16:creationId xmlns:a16="http://schemas.microsoft.com/office/drawing/2014/main" id="{8ABCFCE7-2C27-4A5E-9916-CBA92DF9DB49}"/>
                </a:ext>
              </a:extLst>
            </p:cNvPr>
            <p:cNvSpPr/>
            <p:nvPr/>
          </p:nvSpPr>
          <p:spPr>
            <a:xfrm>
              <a:off x="7280061"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dirty="0"/>
            </a:p>
          </p:txBody>
        </p:sp>
      </p:grpSp>
      <p:grpSp>
        <p:nvGrpSpPr>
          <p:cNvPr id="115" name="Segnaposto contenuto 5">
            <a:extLst>
              <a:ext uri="{FF2B5EF4-FFF2-40B4-BE49-F238E27FC236}">
                <a16:creationId xmlns:a16="http://schemas.microsoft.com/office/drawing/2014/main" id="{02ADB477-B656-493B-8260-9BEDE8B2D39E}"/>
              </a:ext>
            </a:extLst>
          </p:cNvPr>
          <p:cNvGrpSpPr/>
          <p:nvPr/>
        </p:nvGrpSpPr>
        <p:grpSpPr>
          <a:xfrm>
            <a:off x="8266222" y="4990303"/>
            <a:ext cx="176797" cy="294667"/>
            <a:chOff x="7604367" y="4676792"/>
            <a:chExt cx="176797" cy="294667"/>
          </a:xfrm>
          <a:solidFill>
            <a:srgbClr val="3B3838"/>
          </a:solidFill>
        </p:grpSpPr>
        <p:sp>
          <p:nvSpPr>
            <p:cNvPr id="116" name="Freeform: Shape 115">
              <a:extLst>
                <a:ext uri="{FF2B5EF4-FFF2-40B4-BE49-F238E27FC236}">
                  <a16:creationId xmlns:a16="http://schemas.microsoft.com/office/drawing/2014/main" id="{AC74A0D2-E5EE-48CE-9949-EFD826DF9C33}"/>
                </a:ext>
              </a:extLst>
            </p:cNvPr>
            <p:cNvSpPr/>
            <p:nvPr/>
          </p:nvSpPr>
          <p:spPr>
            <a:xfrm>
              <a:off x="7604367"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117" name="Freeform: Shape 116">
              <a:extLst>
                <a:ext uri="{FF2B5EF4-FFF2-40B4-BE49-F238E27FC236}">
                  <a16:creationId xmlns:a16="http://schemas.microsoft.com/office/drawing/2014/main" id="{F46D5C45-66B1-4D02-81ED-30912F27CB9E}"/>
                </a:ext>
              </a:extLst>
            </p:cNvPr>
            <p:cNvSpPr/>
            <p:nvPr/>
          </p:nvSpPr>
          <p:spPr>
            <a:xfrm>
              <a:off x="7735953"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dirty="0"/>
            </a:p>
          </p:txBody>
        </p:sp>
      </p:grpSp>
      <p:grpSp>
        <p:nvGrpSpPr>
          <p:cNvPr id="118" name="Segnaposto contenuto 5">
            <a:extLst>
              <a:ext uri="{FF2B5EF4-FFF2-40B4-BE49-F238E27FC236}">
                <a16:creationId xmlns:a16="http://schemas.microsoft.com/office/drawing/2014/main" id="{F1B65E98-4E2E-4E10-B4C0-EAD67C1078C9}"/>
              </a:ext>
            </a:extLst>
          </p:cNvPr>
          <p:cNvGrpSpPr/>
          <p:nvPr/>
        </p:nvGrpSpPr>
        <p:grpSpPr>
          <a:xfrm>
            <a:off x="8038276" y="4990303"/>
            <a:ext cx="176797" cy="294667"/>
            <a:chOff x="7376421" y="4676792"/>
            <a:chExt cx="176797" cy="294667"/>
          </a:xfrm>
          <a:solidFill>
            <a:srgbClr val="3B3838"/>
          </a:solidFill>
        </p:grpSpPr>
        <p:sp>
          <p:nvSpPr>
            <p:cNvPr id="119" name="Freeform: Shape 118">
              <a:extLst>
                <a:ext uri="{FF2B5EF4-FFF2-40B4-BE49-F238E27FC236}">
                  <a16:creationId xmlns:a16="http://schemas.microsoft.com/office/drawing/2014/main" id="{96C6EC7E-8F61-47AB-B946-47F25E16686C}"/>
                </a:ext>
              </a:extLst>
            </p:cNvPr>
            <p:cNvSpPr/>
            <p:nvPr/>
          </p:nvSpPr>
          <p:spPr>
            <a:xfrm>
              <a:off x="7376421"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120" name="Freeform: Shape 119">
              <a:extLst>
                <a:ext uri="{FF2B5EF4-FFF2-40B4-BE49-F238E27FC236}">
                  <a16:creationId xmlns:a16="http://schemas.microsoft.com/office/drawing/2014/main" id="{409DB405-C7C3-43EC-829D-AC6125F818C3}"/>
                </a:ext>
              </a:extLst>
            </p:cNvPr>
            <p:cNvSpPr/>
            <p:nvPr/>
          </p:nvSpPr>
          <p:spPr>
            <a:xfrm>
              <a:off x="7508007"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dirty="0"/>
            </a:p>
          </p:txBody>
        </p:sp>
      </p:grpSp>
      <p:grpSp>
        <p:nvGrpSpPr>
          <p:cNvPr id="121" name="Segnaposto contenuto 5">
            <a:extLst>
              <a:ext uri="{FF2B5EF4-FFF2-40B4-BE49-F238E27FC236}">
                <a16:creationId xmlns:a16="http://schemas.microsoft.com/office/drawing/2014/main" id="{4A308825-BB56-45A7-BFE9-93F9B4E27196}"/>
              </a:ext>
            </a:extLst>
          </p:cNvPr>
          <p:cNvGrpSpPr/>
          <p:nvPr/>
        </p:nvGrpSpPr>
        <p:grpSpPr>
          <a:xfrm>
            <a:off x="8494168" y="4990303"/>
            <a:ext cx="176797" cy="294667"/>
            <a:chOff x="7832313" y="4676792"/>
            <a:chExt cx="176797" cy="294667"/>
          </a:xfrm>
          <a:solidFill>
            <a:srgbClr val="3B3838"/>
          </a:solidFill>
        </p:grpSpPr>
        <p:sp>
          <p:nvSpPr>
            <p:cNvPr id="122" name="Freeform: Shape 121">
              <a:extLst>
                <a:ext uri="{FF2B5EF4-FFF2-40B4-BE49-F238E27FC236}">
                  <a16:creationId xmlns:a16="http://schemas.microsoft.com/office/drawing/2014/main" id="{9CB8B63A-63CC-49FB-9764-5088EBE2B14B}"/>
                </a:ext>
              </a:extLst>
            </p:cNvPr>
            <p:cNvSpPr/>
            <p:nvPr/>
          </p:nvSpPr>
          <p:spPr>
            <a:xfrm>
              <a:off x="7832313"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123" name="Freeform: Shape 122">
              <a:extLst>
                <a:ext uri="{FF2B5EF4-FFF2-40B4-BE49-F238E27FC236}">
                  <a16:creationId xmlns:a16="http://schemas.microsoft.com/office/drawing/2014/main" id="{94CE02B1-2DA8-47C3-8B18-987FD8F2A26A}"/>
                </a:ext>
              </a:extLst>
            </p:cNvPr>
            <p:cNvSpPr/>
            <p:nvPr/>
          </p:nvSpPr>
          <p:spPr>
            <a:xfrm>
              <a:off x="7963899"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dirty="0"/>
            </a:p>
          </p:txBody>
        </p:sp>
      </p:grpSp>
      <p:grpSp>
        <p:nvGrpSpPr>
          <p:cNvPr id="124" name="Segnaposto contenuto 5">
            <a:extLst>
              <a:ext uri="{FF2B5EF4-FFF2-40B4-BE49-F238E27FC236}">
                <a16:creationId xmlns:a16="http://schemas.microsoft.com/office/drawing/2014/main" id="{EC03E762-C94A-4A1F-ABE1-F42A84577948}"/>
              </a:ext>
            </a:extLst>
          </p:cNvPr>
          <p:cNvGrpSpPr/>
          <p:nvPr/>
        </p:nvGrpSpPr>
        <p:grpSpPr>
          <a:xfrm>
            <a:off x="8722114" y="4990303"/>
            <a:ext cx="176797" cy="294667"/>
            <a:chOff x="8060259" y="4676792"/>
            <a:chExt cx="176797" cy="294667"/>
          </a:xfrm>
          <a:solidFill>
            <a:srgbClr val="3B3838"/>
          </a:solidFill>
        </p:grpSpPr>
        <p:sp>
          <p:nvSpPr>
            <p:cNvPr id="125" name="Freeform: Shape 124">
              <a:extLst>
                <a:ext uri="{FF2B5EF4-FFF2-40B4-BE49-F238E27FC236}">
                  <a16:creationId xmlns:a16="http://schemas.microsoft.com/office/drawing/2014/main" id="{C1BDB3D8-3680-4B56-A126-584C5C98BD37}"/>
                </a:ext>
              </a:extLst>
            </p:cNvPr>
            <p:cNvSpPr/>
            <p:nvPr/>
          </p:nvSpPr>
          <p:spPr>
            <a:xfrm>
              <a:off x="8060259"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126" name="Freeform: Shape 125">
              <a:extLst>
                <a:ext uri="{FF2B5EF4-FFF2-40B4-BE49-F238E27FC236}">
                  <a16:creationId xmlns:a16="http://schemas.microsoft.com/office/drawing/2014/main" id="{B16D8887-3852-4AA8-AF86-D4FDC330C4D2}"/>
                </a:ext>
              </a:extLst>
            </p:cNvPr>
            <p:cNvSpPr/>
            <p:nvPr/>
          </p:nvSpPr>
          <p:spPr>
            <a:xfrm>
              <a:off x="8191845"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dirty="0"/>
            </a:p>
          </p:txBody>
        </p:sp>
      </p:grpSp>
      <p:sp>
        <p:nvSpPr>
          <p:cNvPr id="127" name="Freeform: Shape 126">
            <a:extLst>
              <a:ext uri="{FF2B5EF4-FFF2-40B4-BE49-F238E27FC236}">
                <a16:creationId xmlns:a16="http://schemas.microsoft.com/office/drawing/2014/main" id="{778B0F7A-0490-4FA4-901E-03D223B02C33}"/>
              </a:ext>
            </a:extLst>
          </p:cNvPr>
          <p:cNvSpPr/>
          <p:nvPr/>
        </p:nvSpPr>
        <p:spPr>
          <a:xfrm rot="10800000" flipV="1">
            <a:off x="6986945" y="5543488"/>
            <a:ext cx="1827520" cy="0"/>
          </a:xfrm>
          <a:custGeom>
            <a:avLst/>
            <a:gdLst>
              <a:gd name="connsiteX0" fmla="*/ 28 w 1827520"/>
              <a:gd name="connsiteY0" fmla="*/ 468 h 0"/>
              <a:gd name="connsiteX1" fmla="*/ 1827548 w 1827520"/>
              <a:gd name="connsiteY1" fmla="*/ 468 h 0"/>
            </a:gdLst>
            <a:ahLst/>
            <a:cxnLst>
              <a:cxn ang="0">
                <a:pos x="connsiteX0" y="connsiteY0"/>
              </a:cxn>
              <a:cxn ang="0">
                <a:pos x="connsiteX1" y="connsiteY1"/>
              </a:cxn>
            </a:cxnLst>
            <a:rect l="l" t="t" r="r" b="b"/>
            <a:pathLst>
              <a:path w="1827520">
                <a:moveTo>
                  <a:pt x="28" y="468"/>
                </a:moveTo>
                <a:lnTo>
                  <a:pt x="1827548" y="468"/>
                </a:lnTo>
              </a:path>
            </a:pathLst>
          </a:custGeom>
          <a:noFill/>
          <a:ln w="3706" cap="flat">
            <a:solidFill>
              <a:srgbClr val="3B3838"/>
            </a:solidFill>
            <a:prstDash val="dash"/>
            <a:miter/>
          </a:ln>
        </p:spPr>
        <p:txBody>
          <a:bodyPr rtlCol="0" anchor="ctr"/>
          <a:lstStyle/>
          <a:p>
            <a:endParaRPr lang="en-US" dirty="0"/>
          </a:p>
        </p:txBody>
      </p:sp>
      <p:sp>
        <p:nvSpPr>
          <p:cNvPr id="128" name="Freeform: Shape 127">
            <a:extLst>
              <a:ext uri="{FF2B5EF4-FFF2-40B4-BE49-F238E27FC236}">
                <a16:creationId xmlns:a16="http://schemas.microsoft.com/office/drawing/2014/main" id="{EBF6A57E-8D23-43AF-ABF3-F682B7B4708C}"/>
              </a:ext>
            </a:extLst>
          </p:cNvPr>
          <p:cNvSpPr/>
          <p:nvPr/>
        </p:nvSpPr>
        <p:spPr>
          <a:xfrm rot="10800000" flipV="1">
            <a:off x="7214890" y="5287744"/>
            <a:ext cx="707" cy="258344"/>
          </a:xfrm>
          <a:custGeom>
            <a:avLst/>
            <a:gdLst>
              <a:gd name="connsiteX0" fmla="*/ 68 w 707"/>
              <a:gd name="connsiteY0" fmla="*/ 422 h 258344"/>
              <a:gd name="connsiteX1" fmla="*/ 776 w 707"/>
              <a:gd name="connsiteY1" fmla="*/ 258766 h 258344"/>
            </a:gdLst>
            <a:ahLst/>
            <a:cxnLst>
              <a:cxn ang="0">
                <a:pos x="connsiteX0" y="connsiteY0"/>
              </a:cxn>
              <a:cxn ang="0">
                <a:pos x="connsiteX1" y="connsiteY1"/>
              </a:cxn>
            </a:cxnLst>
            <a:rect l="l" t="t" r="r" b="b"/>
            <a:pathLst>
              <a:path w="707" h="258344">
                <a:moveTo>
                  <a:pt x="68" y="422"/>
                </a:moveTo>
                <a:lnTo>
                  <a:pt x="776" y="258766"/>
                </a:lnTo>
              </a:path>
            </a:pathLst>
          </a:custGeom>
          <a:noFill/>
          <a:ln w="3706" cap="flat">
            <a:solidFill>
              <a:srgbClr val="3B3838"/>
            </a:solidFill>
            <a:prstDash val="dash"/>
            <a:miter/>
          </a:ln>
        </p:spPr>
        <p:txBody>
          <a:bodyPr rtlCol="0" anchor="ctr"/>
          <a:lstStyle/>
          <a:p>
            <a:endParaRPr lang="en-US" dirty="0"/>
          </a:p>
        </p:txBody>
      </p:sp>
      <p:sp>
        <p:nvSpPr>
          <p:cNvPr id="129" name="Freeform: Shape 128">
            <a:extLst>
              <a:ext uri="{FF2B5EF4-FFF2-40B4-BE49-F238E27FC236}">
                <a16:creationId xmlns:a16="http://schemas.microsoft.com/office/drawing/2014/main" id="{A315A0E7-6D79-4974-8588-CA2CD8CA3F14}"/>
              </a:ext>
            </a:extLst>
          </p:cNvPr>
          <p:cNvSpPr/>
          <p:nvPr/>
        </p:nvSpPr>
        <p:spPr>
          <a:xfrm rot="10800000" flipV="1">
            <a:off x="7448395" y="5287744"/>
            <a:ext cx="707" cy="258344"/>
          </a:xfrm>
          <a:custGeom>
            <a:avLst/>
            <a:gdLst>
              <a:gd name="connsiteX0" fmla="*/ 110 w 707"/>
              <a:gd name="connsiteY0" fmla="*/ 422 h 258344"/>
              <a:gd name="connsiteX1" fmla="*/ 818 w 707"/>
              <a:gd name="connsiteY1" fmla="*/ 258766 h 258344"/>
            </a:gdLst>
            <a:ahLst/>
            <a:cxnLst>
              <a:cxn ang="0">
                <a:pos x="connsiteX0" y="connsiteY0"/>
              </a:cxn>
              <a:cxn ang="0">
                <a:pos x="connsiteX1" y="connsiteY1"/>
              </a:cxn>
            </a:cxnLst>
            <a:rect l="l" t="t" r="r" b="b"/>
            <a:pathLst>
              <a:path w="707" h="258344">
                <a:moveTo>
                  <a:pt x="110" y="422"/>
                </a:moveTo>
                <a:lnTo>
                  <a:pt x="818" y="258766"/>
                </a:lnTo>
              </a:path>
            </a:pathLst>
          </a:custGeom>
          <a:noFill/>
          <a:ln w="3706" cap="flat">
            <a:solidFill>
              <a:srgbClr val="3B3838"/>
            </a:solidFill>
            <a:prstDash val="dash"/>
            <a:miter/>
          </a:ln>
        </p:spPr>
        <p:txBody>
          <a:bodyPr rtlCol="0" anchor="ctr"/>
          <a:lstStyle/>
          <a:p>
            <a:endParaRPr lang="en-US" dirty="0"/>
          </a:p>
        </p:txBody>
      </p:sp>
      <p:sp>
        <p:nvSpPr>
          <p:cNvPr id="130" name="Freeform: Shape 129">
            <a:extLst>
              <a:ext uri="{FF2B5EF4-FFF2-40B4-BE49-F238E27FC236}">
                <a16:creationId xmlns:a16="http://schemas.microsoft.com/office/drawing/2014/main" id="{E50A0C64-749A-439E-8F56-EE5690FD75D4}"/>
              </a:ext>
            </a:extLst>
          </p:cNvPr>
          <p:cNvSpPr/>
          <p:nvPr/>
        </p:nvSpPr>
        <p:spPr>
          <a:xfrm rot="10800000" flipV="1">
            <a:off x="7676341" y="5287744"/>
            <a:ext cx="707" cy="258344"/>
          </a:xfrm>
          <a:custGeom>
            <a:avLst/>
            <a:gdLst>
              <a:gd name="connsiteX0" fmla="*/ 151 w 707"/>
              <a:gd name="connsiteY0" fmla="*/ 422 h 258344"/>
              <a:gd name="connsiteX1" fmla="*/ 859 w 707"/>
              <a:gd name="connsiteY1" fmla="*/ 258766 h 258344"/>
            </a:gdLst>
            <a:ahLst/>
            <a:cxnLst>
              <a:cxn ang="0">
                <a:pos x="connsiteX0" y="connsiteY0"/>
              </a:cxn>
              <a:cxn ang="0">
                <a:pos x="connsiteX1" y="connsiteY1"/>
              </a:cxn>
            </a:cxnLst>
            <a:rect l="l" t="t" r="r" b="b"/>
            <a:pathLst>
              <a:path w="707" h="258344">
                <a:moveTo>
                  <a:pt x="151" y="422"/>
                </a:moveTo>
                <a:lnTo>
                  <a:pt x="859" y="258766"/>
                </a:lnTo>
              </a:path>
            </a:pathLst>
          </a:custGeom>
          <a:noFill/>
          <a:ln w="3706" cap="flat">
            <a:solidFill>
              <a:srgbClr val="3B3838"/>
            </a:solidFill>
            <a:prstDash val="dash"/>
            <a:miter/>
          </a:ln>
        </p:spPr>
        <p:txBody>
          <a:bodyPr rtlCol="0" anchor="ctr"/>
          <a:lstStyle/>
          <a:p>
            <a:endParaRPr lang="en-US" dirty="0"/>
          </a:p>
        </p:txBody>
      </p:sp>
      <p:sp>
        <p:nvSpPr>
          <p:cNvPr id="131" name="Freeform: Shape 130">
            <a:extLst>
              <a:ext uri="{FF2B5EF4-FFF2-40B4-BE49-F238E27FC236}">
                <a16:creationId xmlns:a16="http://schemas.microsoft.com/office/drawing/2014/main" id="{F74349C2-7C79-488A-823B-AFEAC67E6EA8}"/>
              </a:ext>
            </a:extLst>
          </p:cNvPr>
          <p:cNvSpPr/>
          <p:nvPr/>
        </p:nvSpPr>
        <p:spPr>
          <a:xfrm rot="10800000" flipV="1">
            <a:off x="7898727" y="5287744"/>
            <a:ext cx="707" cy="258344"/>
          </a:xfrm>
          <a:custGeom>
            <a:avLst/>
            <a:gdLst>
              <a:gd name="connsiteX0" fmla="*/ 191 w 707"/>
              <a:gd name="connsiteY0" fmla="*/ 422 h 258344"/>
              <a:gd name="connsiteX1" fmla="*/ 899 w 707"/>
              <a:gd name="connsiteY1" fmla="*/ 258766 h 258344"/>
            </a:gdLst>
            <a:ahLst/>
            <a:cxnLst>
              <a:cxn ang="0">
                <a:pos x="connsiteX0" y="connsiteY0"/>
              </a:cxn>
              <a:cxn ang="0">
                <a:pos x="connsiteX1" y="connsiteY1"/>
              </a:cxn>
            </a:cxnLst>
            <a:rect l="l" t="t" r="r" b="b"/>
            <a:pathLst>
              <a:path w="707" h="258344">
                <a:moveTo>
                  <a:pt x="191" y="422"/>
                </a:moveTo>
                <a:lnTo>
                  <a:pt x="899" y="258766"/>
                </a:lnTo>
              </a:path>
            </a:pathLst>
          </a:custGeom>
          <a:noFill/>
          <a:ln w="3706" cap="flat">
            <a:solidFill>
              <a:srgbClr val="3B3838"/>
            </a:solidFill>
            <a:prstDash val="dash"/>
            <a:miter/>
          </a:ln>
        </p:spPr>
        <p:txBody>
          <a:bodyPr rtlCol="0" anchor="ctr"/>
          <a:lstStyle/>
          <a:p>
            <a:endParaRPr lang="en-US" dirty="0"/>
          </a:p>
        </p:txBody>
      </p:sp>
      <p:sp>
        <p:nvSpPr>
          <p:cNvPr id="132" name="Freeform: Shape 131">
            <a:extLst>
              <a:ext uri="{FF2B5EF4-FFF2-40B4-BE49-F238E27FC236}">
                <a16:creationId xmlns:a16="http://schemas.microsoft.com/office/drawing/2014/main" id="{217491E8-0EA8-432F-95CA-A2BB60382541}"/>
              </a:ext>
            </a:extLst>
          </p:cNvPr>
          <p:cNvSpPr/>
          <p:nvPr/>
        </p:nvSpPr>
        <p:spPr>
          <a:xfrm rot="10800000" flipV="1">
            <a:off x="8126673" y="5287744"/>
            <a:ext cx="707" cy="258344"/>
          </a:xfrm>
          <a:custGeom>
            <a:avLst/>
            <a:gdLst>
              <a:gd name="connsiteX0" fmla="*/ 232 w 707"/>
              <a:gd name="connsiteY0" fmla="*/ 422 h 258344"/>
              <a:gd name="connsiteX1" fmla="*/ 940 w 707"/>
              <a:gd name="connsiteY1" fmla="*/ 258766 h 258344"/>
            </a:gdLst>
            <a:ahLst/>
            <a:cxnLst>
              <a:cxn ang="0">
                <a:pos x="connsiteX0" y="connsiteY0"/>
              </a:cxn>
              <a:cxn ang="0">
                <a:pos x="connsiteX1" y="connsiteY1"/>
              </a:cxn>
            </a:cxnLst>
            <a:rect l="l" t="t" r="r" b="b"/>
            <a:pathLst>
              <a:path w="707" h="258344">
                <a:moveTo>
                  <a:pt x="232" y="422"/>
                </a:moveTo>
                <a:lnTo>
                  <a:pt x="940" y="258766"/>
                </a:lnTo>
              </a:path>
            </a:pathLst>
          </a:custGeom>
          <a:noFill/>
          <a:ln w="3706" cap="flat">
            <a:solidFill>
              <a:srgbClr val="3B3838"/>
            </a:solidFill>
            <a:prstDash val="dash"/>
            <a:miter/>
          </a:ln>
        </p:spPr>
        <p:txBody>
          <a:bodyPr rtlCol="0" anchor="ctr"/>
          <a:lstStyle/>
          <a:p>
            <a:endParaRPr lang="en-US" dirty="0"/>
          </a:p>
        </p:txBody>
      </p:sp>
      <p:sp>
        <p:nvSpPr>
          <p:cNvPr id="133" name="Freeform: Shape 132">
            <a:extLst>
              <a:ext uri="{FF2B5EF4-FFF2-40B4-BE49-F238E27FC236}">
                <a16:creationId xmlns:a16="http://schemas.microsoft.com/office/drawing/2014/main" id="{20093D98-65A5-4AB8-B36F-2D5857B5C6D7}"/>
              </a:ext>
            </a:extLst>
          </p:cNvPr>
          <p:cNvSpPr/>
          <p:nvPr/>
        </p:nvSpPr>
        <p:spPr>
          <a:xfrm rot="10800000" flipV="1">
            <a:off x="8360179" y="5287744"/>
            <a:ext cx="707" cy="258344"/>
          </a:xfrm>
          <a:custGeom>
            <a:avLst/>
            <a:gdLst>
              <a:gd name="connsiteX0" fmla="*/ 274 w 707"/>
              <a:gd name="connsiteY0" fmla="*/ 422 h 258344"/>
              <a:gd name="connsiteX1" fmla="*/ 982 w 707"/>
              <a:gd name="connsiteY1" fmla="*/ 258766 h 258344"/>
            </a:gdLst>
            <a:ahLst/>
            <a:cxnLst>
              <a:cxn ang="0">
                <a:pos x="connsiteX0" y="connsiteY0"/>
              </a:cxn>
              <a:cxn ang="0">
                <a:pos x="connsiteX1" y="connsiteY1"/>
              </a:cxn>
            </a:cxnLst>
            <a:rect l="l" t="t" r="r" b="b"/>
            <a:pathLst>
              <a:path w="707" h="258344">
                <a:moveTo>
                  <a:pt x="274" y="422"/>
                </a:moveTo>
                <a:lnTo>
                  <a:pt x="982" y="258766"/>
                </a:lnTo>
              </a:path>
            </a:pathLst>
          </a:custGeom>
          <a:noFill/>
          <a:ln w="3706" cap="flat">
            <a:solidFill>
              <a:srgbClr val="3B3838"/>
            </a:solidFill>
            <a:prstDash val="dash"/>
            <a:miter/>
          </a:ln>
        </p:spPr>
        <p:txBody>
          <a:bodyPr rtlCol="0" anchor="ctr"/>
          <a:lstStyle/>
          <a:p>
            <a:endParaRPr lang="en-US" dirty="0"/>
          </a:p>
        </p:txBody>
      </p:sp>
      <p:sp>
        <p:nvSpPr>
          <p:cNvPr id="134" name="Freeform: Shape 133">
            <a:extLst>
              <a:ext uri="{FF2B5EF4-FFF2-40B4-BE49-F238E27FC236}">
                <a16:creationId xmlns:a16="http://schemas.microsoft.com/office/drawing/2014/main" id="{9EF3C53D-AD2F-44DB-9D85-F7B96811A6CC}"/>
              </a:ext>
            </a:extLst>
          </p:cNvPr>
          <p:cNvSpPr/>
          <p:nvPr/>
        </p:nvSpPr>
        <p:spPr>
          <a:xfrm rot="10800000" flipV="1">
            <a:off x="8588125" y="5287744"/>
            <a:ext cx="707" cy="258344"/>
          </a:xfrm>
          <a:custGeom>
            <a:avLst/>
            <a:gdLst>
              <a:gd name="connsiteX0" fmla="*/ 315 w 707"/>
              <a:gd name="connsiteY0" fmla="*/ 422 h 258344"/>
              <a:gd name="connsiteX1" fmla="*/ 1023 w 707"/>
              <a:gd name="connsiteY1" fmla="*/ 258766 h 258344"/>
            </a:gdLst>
            <a:ahLst/>
            <a:cxnLst>
              <a:cxn ang="0">
                <a:pos x="connsiteX0" y="connsiteY0"/>
              </a:cxn>
              <a:cxn ang="0">
                <a:pos x="connsiteX1" y="connsiteY1"/>
              </a:cxn>
            </a:cxnLst>
            <a:rect l="l" t="t" r="r" b="b"/>
            <a:pathLst>
              <a:path w="707" h="258344">
                <a:moveTo>
                  <a:pt x="315" y="422"/>
                </a:moveTo>
                <a:lnTo>
                  <a:pt x="1023" y="258766"/>
                </a:lnTo>
              </a:path>
            </a:pathLst>
          </a:custGeom>
          <a:noFill/>
          <a:ln w="3706" cap="flat">
            <a:solidFill>
              <a:srgbClr val="3B3838"/>
            </a:solidFill>
            <a:prstDash val="dash"/>
            <a:miter/>
          </a:ln>
        </p:spPr>
        <p:txBody>
          <a:bodyPr rtlCol="0" anchor="ctr"/>
          <a:lstStyle/>
          <a:p>
            <a:endParaRPr lang="en-US" dirty="0"/>
          </a:p>
        </p:txBody>
      </p:sp>
      <p:sp>
        <p:nvSpPr>
          <p:cNvPr id="135" name="Freeform: Shape 134">
            <a:extLst>
              <a:ext uri="{FF2B5EF4-FFF2-40B4-BE49-F238E27FC236}">
                <a16:creationId xmlns:a16="http://schemas.microsoft.com/office/drawing/2014/main" id="{D7EC988C-E16C-48C1-8C60-CF0E80A36491}"/>
              </a:ext>
            </a:extLst>
          </p:cNvPr>
          <p:cNvSpPr/>
          <p:nvPr/>
        </p:nvSpPr>
        <p:spPr>
          <a:xfrm rot="10800000" flipV="1">
            <a:off x="8810511" y="5287744"/>
            <a:ext cx="707" cy="258344"/>
          </a:xfrm>
          <a:custGeom>
            <a:avLst/>
            <a:gdLst>
              <a:gd name="connsiteX0" fmla="*/ 355 w 707"/>
              <a:gd name="connsiteY0" fmla="*/ 422 h 258344"/>
              <a:gd name="connsiteX1" fmla="*/ 1063 w 707"/>
              <a:gd name="connsiteY1" fmla="*/ 258766 h 258344"/>
            </a:gdLst>
            <a:ahLst/>
            <a:cxnLst>
              <a:cxn ang="0">
                <a:pos x="connsiteX0" y="connsiteY0"/>
              </a:cxn>
              <a:cxn ang="0">
                <a:pos x="connsiteX1" y="connsiteY1"/>
              </a:cxn>
            </a:cxnLst>
            <a:rect l="l" t="t" r="r" b="b"/>
            <a:pathLst>
              <a:path w="707" h="258344">
                <a:moveTo>
                  <a:pt x="355" y="422"/>
                </a:moveTo>
                <a:lnTo>
                  <a:pt x="1063" y="258766"/>
                </a:lnTo>
              </a:path>
            </a:pathLst>
          </a:custGeom>
          <a:noFill/>
          <a:ln w="3706" cap="flat">
            <a:solidFill>
              <a:srgbClr val="3B3838"/>
            </a:solidFill>
            <a:prstDash val="dash"/>
            <a:miter/>
          </a:ln>
        </p:spPr>
        <p:txBody>
          <a:bodyPr rtlCol="0" anchor="ctr"/>
          <a:lstStyle/>
          <a:p>
            <a:endParaRPr lang="en-US" dirty="0"/>
          </a:p>
        </p:txBody>
      </p:sp>
      <p:sp>
        <p:nvSpPr>
          <p:cNvPr id="136" name="Freeform: Shape 135">
            <a:extLst>
              <a:ext uri="{FF2B5EF4-FFF2-40B4-BE49-F238E27FC236}">
                <a16:creationId xmlns:a16="http://schemas.microsoft.com/office/drawing/2014/main" id="{BB28EE52-9E61-4B7D-85EE-256FB0E71944}"/>
              </a:ext>
            </a:extLst>
          </p:cNvPr>
          <p:cNvSpPr/>
          <p:nvPr/>
        </p:nvSpPr>
        <p:spPr>
          <a:xfrm>
            <a:off x="8198953" y="3514214"/>
            <a:ext cx="55597" cy="288101"/>
          </a:xfrm>
          <a:custGeom>
            <a:avLst/>
            <a:gdLst>
              <a:gd name="connsiteX0" fmla="*/ 29504 w 55597"/>
              <a:gd name="connsiteY0" fmla="*/ -164 h 288101"/>
              <a:gd name="connsiteX1" fmla="*/ 29504 w 55597"/>
              <a:gd name="connsiteY1" fmla="*/ 284262 h 288101"/>
              <a:gd name="connsiteX2" fmla="*/ 25801 w 55597"/>
              <a:gd name="connsiteY2" fmla="*/ 284262 h 288101"/>
              <a:gd name="connsiteX3" fmla="*/ 25801 w 55597"/>
              <a:gd name="connsiteY3" fmla="*/ -164 h 288101"/>
              <a:gd name="connsiteX4" fmla="*/ 55201 w 55597"/>
              <a:gd name="connsiteY4" fmla="*/ 240719 h 288101"/>
              <a:gd name="connsiteX5" fmla="*/ 27653 w 55597"/>
              <a:gd name="connsiteY5" fmla="*/ 287937 h 288101"/>
              <a:gd name="connsiteX6" fmla="*/ 110 w 55597"/>
              <a:gd name="connsiteY6" fmla="*/ 240719 h 288101"/>
              <a:gd name="connsiteX7" fmla="*/ 777 w 55597"/>
              <a:gd name="connsiteY7" fmla="*/ 238184 h 288101"/>
              <a:gd name="connsiteX8" fmla="*/ 3307 w 55597"/>
              <a:gd name="connsiteY8" fmla="*/ 238851 h 288101"/>
              <a:gd name="connsiteX9" fmla="*/ 29254 w 55597"/>
              <a:gd name="connsiteY9" fmla="*/ 283328 h 288101"/>
              <a:gd name="connsiteX10" fmla="*/ 26052 w 55597"/>
              <a:gd name="connsiteY10" fmla="*/ 283328 h 288101"/>
              <a:gd name="connsiteX11" fmla="*/ 51999 w 55597"/>
              <a:gd name="connsiteY11" fmla="*/ 238851 h 288101"/>
              <a:gd name="connsiteX12" fmla="*/ 54534 w 55597"/>
              <a:gd name="connsiteY12" fmla="*/ 238184 h 288101"/>
              <a:gd name="connsiteX13" fmla="*/ 55201 w 55597"/>
              <a:gd name="connsiteY13" fmla="*/ 240719 h 288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597" h="288101">
                <a:moveTo>
                  <a:pt x="29504" y="-164"/>
                </a:moveTo>
                <a:lnTo>
                  <a:pt x="29504" y="284262"/>
                </a:lnTo>
                <a:lnTo>
                  <a:pt x="25801" y="284262"/>
                </a:lnTo>
                <a:lnTo>
                  <a:pt x="25801" y="-164"/>
                </a:lnTo>
                <a:close/>
                <a:moveTo>
                  <a:pt x="55201" y="240719"/>
                </a:moveTo>
                <a:lnTo>
                  <a:pt x="27653" y="287937"/>
                </a:lnTo>
                <a:lnTo>
                  <a:pt x="110" y="240719"/>
                </a:lnTo>
                <a:cubicBezTo>
                  <a:pt x="-407" y="239835"/>
                  <a:pt x="-107" y="238701"/>
                  <a:pt x="777" y="238184"/>
                </a:cubicBezTo>
                <a:cubicBezTo>
                  <a:pt x="1662" y="237667"/>
                  <a:pt x="2796" y="237967"/>
                  <a:pt x="3307" y="238851"/>
                </a:cubicBezTo>
                <a:lnTo>
                  <a:pt x="29254" y="283328"/>
                </a:lnTo>
                <a:lnTo>
                  <a:pt x="26052" y="283328"/>
                </a:lnTo>
                <a:lnTo>
                  <a:pt x="51999" y="238851"/>
                </a:lnTo>
                <a:cubicBezTo>
                  <a:pt x="52516" y="237967"/>
                  <a:pt x="53650" y="237667"/>
                  <a:pt x="54534" y="238184"/>
                </a:cubicBezTo>
                <a:cubicBezTo>
                  <a:pt x="55418" y="238701"/>
                  <a:pt x="55718" y="239835"/>
                  <a:pt x="55201" y="240719"/>
                </a:cubicBezTo>
                <a:close/>
              </a:path>
            </a:pathLst>
          </a:custGeom>
          <a:solidFill>
            <a:srgbClr val="000000"/>
          </a:solidFill>
          <a:ln w="5560" cap="flat">
            <a:noFill/>
            <a:prstDash val="solid"/>
            <a:miter/>
          </a:ln>
        </p:spPr>
        <p:txBody>
          <a:bodyPr rtlCol="0" anchor="ctr"/>
          <a:lstStyle/>
          <a:p>
            <a:endParaRPr lang="en-US" dirty="0"/>
          </a:p>
        </p:txBody>
      </p:sp>
      <p:sp>
        <p:nvSpPr>
          <p:cNvPr id="137" name="Freeform: Shape 136">
            <a:extLst>
              <a:ext uri="{FF2B5EF4-FFF2-40B4-BE49-F238E27FC236}">
                <a16:creationId xmlns:a16="http://schemas.microsoft.com/office/drawing/2014/main" id="{D68848F8-E648-433E-9BB6-EDDB616DD6EE}"/>
              </a:ext>
            </a:extLst>
          </p:cNvPr>
          <p:cNvSpPr/>
          <p:nvPr/>
        </p:nvSpPr>
        <p:spPr>
          <a:xfrm>
            <a:off x="7668003" y="5379478"/>
            <a:ext cx="450332" cy="222386"/>
          </a:xfrm>
          <a:custGeom>
            <a:avLst/>
            <a:gdLst>
              <a:gd name="connsiteX0" fmla="*/ -143 w 450332"/>
              <a:gd name="connsiteY0" fmla="*/ -164 h 222386"/>
              <a:gd name="connsiteX1" fmla="*/ 450189 w 450332"/>
              <a:gd name="connsiteY1" fmla="*/ -164 h 222386"/>
              <a:gd name="connsiteX2" fmla="*/ 450189 w 450332"/>
              <a:gd name="connsiteY2" fmla="*/ 222222 h 222386"/>
              <a:gd name="connsiteX3" fmla="*/ -143 w 450332"/>
              <a:gd name="connsiteY3" fmla="*/ 222222 h 222386"/>
            </a:gdLst>
            <a:ahLst/>
            <a:cxnLst>
              <a:cxn ang="0">
                <a:pos x="connsiteX0" y="connsiteY0"/>
              </a:cxn>
              <a:cxn ang="0">
                <a:pos x="connsiteX1" y="connsiteY1"/>
              </a:cxn>
              <a:cxn ang="0">
                <a:pos x="connsiteX2" y="connsiteY2"/>
              </a:cxn>
              <a:cxn ang="0">
                <a:pos x="connsiteX3" y="connsiteY3"/>
              </a:cxn>
            </a:cxnLst>
            <a:rect l="l" t="t" r="r" b="b"/>
            <a:pathLst>
              <a:path w="450332" h="222386">
                <a:moveTo>
                  <a:pt x="-143" y="-164"/>
                </a:moveTo>
                <a:lnTo>
                  <a:pt x="450189" y="-164"/>
                </a:lnTo>
                <a:lnTo>
                  <a:pt x="450189" y="222222"/>
                </a:lnTo>
                <a:lnTo>
                  <a:pt x="-143" y="222222"/>
                </a:lnTo>
                <a:close/>
              </a:path>
            </a:pathLst>
          </a:custGeom>
          <a:solidFill>
            <a:srgbClr val="FFFFFF">
              <a:alpha val="50000"/>
            </a:srgbClr>
          </a:solidFill>
          <a:ln w="5560" cap="flat">
            <a:noFill/>
            <a:prstDash val="solid"/>
            <a:miter/>
          </a:ln>
        </p:spPr>
        <p:txBody>
          <a:bodyPr rtlCol="0" anchor="ctr"/>
          <a:lstStyle/>
          <a:p>
            <a:endParaRPr lang="en-US" dirty="0"/>
          </a:p>
        </p:txBody>
      </p:sp>
      <p:grpSp>
        <p:nvGrpSpPr>
          <p:cNvPr id="138" name="Segnaposto contenuto 5">
            <a:extLst>
              <a:ext uri="{FF2B5EF4-FFF2-40B4-BE49-F238E27FC236}">
                <a16:creationId xmlns:a16="http://schemas.microsoft.com/office/drawing/2014/main" id="{3DB627D7-0EE3-417F-B7FD-0A12824D486D}"/>
              </a:ext>
            </a:extLst>
          </p:cNvPr>
          <p:cNvGrpSpPr/>
          <p:nvPr/>
        </p:nvGrpSpPr>
        <p:grpSpPr>
          <a:xfrm>
            <a:off x="7668003" y="5386335"/>
            <a:ext cx="289102" cy="136396"/>
            <a:chOff x="7006148" y="5072824"/>
            <a:chExt cx="289102" cy="136396"/>
          </a:xfrm>
          <a:solidFill>
            <a:srgbClr val="3B3838"/>
          </a:solidFill>
        </p:grpSpPr>
        <p:sp>
          <p:nvSpPr>
            <p:cNvPr id="139" name="Freeform: Shape 138">
              <a:extLst>
                <a:ext uri="{FF2B5EF4-FFF2-40B4-BE49-F238E27FC236}">
                  <a16:creationId xmlns:a16="http://schemas.microsoft.com/office/drawing/2014/main" id="{5BB3E580-0BE2-4F48-9D73-8F488313AC11}"/>
                </a:ext>
              </a:extLst>
            </p:cNvPr>
            <p:cNvSpPr/>
            <p:nvPr/>
          </p:nvSpPr>
          <p:spPr>
            <a:xfrm>
              <a:off x="7006148" y="5072824"/>
              <a:ext cx="289102" cy="136396"/>
            </a:xfrm>
            <a:custGeom>
              <a:avLst/>
              <a:gdLst>
                <a:gd name="connsiteX0" fmla="*/ 285017 w 289102"/>
                <a:gd name="connsiteY0" fmla="*/ 17691 h 136396"/>
                <a:gd name="connsiteX1" fmla="*/ 270337 w 289102"/>
                <a:gd name="connsiteY1" fmla="*/ 17691 h 136396"/>
                <a:gd name="connsiteX2" fmla="*/ 270337 w 289102"/>
                <a:gd name="connsiteY2" fmla="*/ 4742 h 136396"/>
                <a:gd name="connsiteX3" fmla="*/ 266101 w 289102"/>
                <a:gd name="connsiteY3" fmla="*/ 425 h 136396"/>
                <a:gd name="connsiteX4" fmla="*/ 23301 w 289102"/>
                <a:gd name="connsiteY4" fmla="*/ 425 h 136396"/>
                <a:gd name="connsiteX5" fmla="*/ 19066 w 289102"/>
                <a:gd name="connsiteY5" fmla="*/ 4742 h 136396"/>
                <a:gd name="connsiteX6" fmla="*/ 19066 w 289102"/>
                <a:gd name="connsiteY6" fmla="*/ 17691 h 136396"/>
                <a:gd name="connsiteX7" fmla="*/ 4385 w 289102"/>
                <a:gd name="connsiteY7" fmla="*/ 17691 h 136396"/>
                <a:gd name="connsiteX8" fmla="*/ 150 w 289102"/>
                <a:gd name="connsiteY8" fmla="*/ 22007 h 136396"/>
                <a:gd name="connsiteX9" fmla="*/ 150 w 289102"/>
                <a:gd name="connsiteY9" fmla="*/ 87040 h 136396"/>
                <a:gd name="connsiteX10" fmla="*/ 4385 w 289102"/>
                <a:gd name="connsiteY10" fmla="*/ 91356 h 136396"/>
                <a:gd name="connsiteX11" fmla="*/ 8620 w 289102"/>
                <a:gd name="connsiteY11" fmla="*/ 87040 h 136396"/>
                <a:gd name="connsiteX12" fmla="*/ 8620 w 289102"/>
                <a:gd name="connsiteY12" fmla="*/ 26324 h 136396"/>
                <a:gd name="connsiteX13" fmla="*/ 36100 w 289102"/>
                <a:gd name="connsiteY13" fmla="*/ 26324 h 136396"/>
                <a:gd name="connsiteX14" fmla="*/ 40335 w 289102"/>
                <a:gd name="connsiteY14" fmla="*/ 22007 h 136396"/>
                <a:gd name="connsiteX15" fmla="*/ 36100 w 289102"/>
                <a:gd name="connsiteY15" fmla="*/ 17691 h 136396"/>
                <a:gd name="connsiteX16" fmla="*/ 27536 w 289102"/>
                <a:gd name="connsiteY16" fmla="*/ 17691 h 136396"/>
                <a:gd name="connsiteX17" fmla="*/ 27536 w 289102"/>
                <a:gd name="connsiteY17" fmla="*/ 9059 h 136396"/>
                <a:gd name="connsiteX18" fmla="*/ 261866 w 289102"/>
                <a:gd name="connsiteY18" fmla="*/ 9059 h 136396"/>
                <a:gd name="connsiteX19" fmla="*/ 261866 w 289102"/>
                <a:gd name="connsiteY19" fmla="*/ 17691 h 136396"/>
                <a:gd name="connsiteX20" fmla="*/ 54357 w 289102"/>
                <a:gd name="connsiteY20" fmla="*/ 17691 h 136396"/>
                <a:gd name="connsiteX21" fmla="*/ 50122 w 289102"/>
                <a:gd name="connsiteY21" fmla="*/ 22007 h 136396"/>
                <a:gd name="connsiteX22" fmla="*/ 54357 w 289102"/>
                <a:gd name="connsiteY22" fmla="*/ 26324 h 136396"/>
                <a:gd name="connsiteX23" fmla="*/ 280783 w 289102"/>
                <a:gd name="connsiteY23" fmla="*/ 26324 h 136396"/>
                <a:gd name="connsiteX24" fmla="*/ 280783 w 289102"/>
                <a:gd name="connsiteY24" fmla="*/ 110924 h 136396"/>
                <a:gd name="connsiteX25" fmla="*/ 253256 w 289102"/>
                <a:gd name="connsiteY25" fmla="*/ 110924 h 136396"/>
                <a:gd name="connsiteX26" fmla="*/ 249021 w 289102"/>
                <a:gd name="connsiteY26" fmla="*/ 115240 h 136396"/>
                <a:gd name="connsiteX27" fmla="*/ 253256 w 289102"/>
                <a:gd name="connsiteY27" fmla="*/ 119557 h 136396"/>
                <a:gd name="connsiteX28" fmla="*/ 261866 w 289102"/>
                <a:gd name="connsiteY28" fmla="*/ 119557 h 136396"/>
                <a:gd name="connsiteX29" fmla="*/ 261866 w 289102"/>
                <a:gd name="connsiteY29" fmla="*/ 128189 h 136396"/>
                <a:gd name="connsiteX30" fmla="*/ 27536 w 289102"/>
                <a:gd name="connsiteY30" fmla="*/ 128189 h 136396"/>
                <a:gd name="connsiteX31" fmla="*/ 27536 w 289102"/>
                <a:gd name="connsiteY31" fmla="*/ 119557 h 136396"/>
                <a:gd name="connsiteX32" fmla="*/ 234904 w 289102"/>
                <a:gd name="connsiteY32" fmla="*/ 119557 h 136396"/>
                <a:gd name="connsiteX33" fmla="*/ 239139 w 289102"/>
                <a:gd name="connsiteY33" fmla="*/ 115240 h 136396"/>
                <a:gd name="connsiteX34" fmla="*/ 234904 w 289102"/>
                <a:gd name="connsiteY34" fmla="*/ 110924 h 136396"/>
                <a:gd name="connsiteX35" fmla="*/ 8620 w 289102"/>
                <a:gd name="connsiteY35" fmla="*/ 110924 h 136396"/>
                <a:gd name="connsiteX36" fmla="*/ 8620 w 289102"/>
                <a:gd name="connsiteY36" fmla="*/ 105456 h 136396"/>
                <a:gd name="connsiteX37" fmla="*/ 4385 w 289102"/>
                <a:gd name="connsiteY37" fmla="*/ 101140 h 136396"/>
                <a:gd name="connsiteX38" fmla="*/ 150 w 289102"/>
                <a:gd name="connsiteY38" fmla="*/ 105456 h 136396"/>
                <a:gd name="connsiteX39" fmla="*/ 150 w 289102"/>
                <a:gd name="connsiteY39" fmla="*/ 115240 h 136396"/>
                <a:gd name="connsiteX40" fmla="*/ 4385 w 289102"/>
                <a:gd name="connsiteY40" fmla="*/ 119557 h 136396"/>
                <a:gd name="connsiteX41" fmla="*/ 19066 w 289102"/>
                <a:gd name="connsiteY41" fmla="*/ 119557 h 136396"/>
                <a:gd name="connsiteX42" fmla="*/ 19066 w 289102"/>
                <a:gd name="connsiteY42" fmla="*/ 132505 h 136396"/>
                <a:gd name="connsiteX43" fmla="*/ 23301 w 289102"/>
                <a:gd name="connsiteY43" fmla="*/ 136822 h 136396"/>
                <a:gd name="connsiteX44" fmla="*/ 266101 w 289102"/>
                <a:gd name="connsiteY44" fmla="*/ 136822 h 136396"/>
                <a:gd name="connsiteX45" fmla="*/ 270337 w 289102"/>
                <a:gd name="connsiteY45" fmla="*/ 132505 h 136396"/>
                <a:gd name="connsiteX46" fmla="*/ 270337 w 289102"/>
                <a:gd name="connsiteY46" fmla="*/ 119557 h 136396"/>
                <a:gd name="connsiteX47" fmla="*/ 285017 w 289102"/>
                <a:gd name="connsiteY47" fmla="*/ 119557 h 136396"/>
                <a:gd name="connsiteX48" fmla="*/ 289252 w 289102"/>
                <a:gd name="connsiteY48" fmla="*/ 115240 h 136396"/>
                <a:gd name="connsiteX49" fmla="*/ 289252 w 289102"/>
                <a:gd name="connsiteY49" fmla="*/ 22007 h 136396"/>
                <a:gd name="connsiteX50" fmla="*/ 285017 w 289102"/>
                <a:gd name="connsiteY50" fmla="*/ 17691 h 136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89102" h="136396">
                  <a:moveTo>
                    <a:pt x="285017" y="17691"/>
                  </a:moveTo>
                  <a:lnTo>
                    <a:pt x="270337" y="17691"/>
                  </a:lnTo>
                  <a:lnTo>
                    <a:pt x="270337" y="4742"/>
                  </a:lnTo>
                  <a:cubicBezTo>
                    <a:pt x="270337" y="2358"/>
                    <a:pt x="268440" y="425"/>
                    <a:pt x="266101" y="425"/>
                  </a:cubicBezTo>
                  <a:lnTo>
                    <a:pt x="23301" y="425"/>
                  </a:lnTo>
                  <a:cubicBezTo>
                    <a:pt x="20962" y="425"/>
                    <a:pt x="19066" y="2358"/>
                    <a:pt x="19066" y="4742"/>
                  </a:cubicBezTo>
                  <a:lnTo>
                    <a:pt x="19066" y="17691"/>
                  </a:lnTo>
                  <a:lnTo>
                    <a:pt x="4385" y="17691"/>
                  </a:lnTo>
                  <a:cubicBezTo>
                    <a:pt x="2046" y="17691"/>
                    <a:pt x="150" y="19624"/>
                    <a:pt x="150" y="22007"/>
                  </a:cubicBezTo>
                  <a:lnTo>
                    <a:pt x="150" y="87040"/>
                  </a:lnTo>
                  <a:cubicBezTo>
                    <a:pt x="150" y="89424"/>
                    <a:pt x="2046" y="91356"/>
                    <a:pt x="4385" y="91356"/>
                  </a:cubicBezTo>
                  <a:cubicBezTo>
                    <a:pt x="6724" y="91356"/>
                    <a:pt x="8620" y="89424"/>
                    <a:pt x="8620" y="87040"/>
                  </a:cubicBezTo>
                  <a:lnTo>
                    <a:pt x="8620" y="26324"/>
                  </a:lnTo>
                  <a:lnTo>
                    <a:pt x="36100" y="26324"/>
                  </a:lnTo>
                  <a:cubicBezTo>
                    <a:pt x="38439" y="26324"/>
                    <a:pt x="40335" y="24391"/>
                    <a:pt x="40335" y="22007"/>
                  </a:cubicBezTo>
                  <a:cubicBezTo>
                    <a:pt x="40335" y="19624"/>
                    <a:pt x="38439" y="17691"/>
                    <a:pt x="36100" y="17691"/>
                  </a:cubicBezTo>
                  <a:lnTo>
                    <a:pt x="27536" y="17691"/>
                  </a:lnTo>
                  <a:lnTo>
                    <a:pt x="27536" y="9059"/>
                  </a:lnTo>
                  <a:lnTo>
                    <a:pt x="261866" y="9059"/>
                  </a:lnTo>
                  <a:lnTo>
                    <a:pt x="261866" y="17691"/>
                  </a:lnTo>
                  <a:lnTo>
                    <a:pt x="54357" y="17691"/>
                  </a:lnTo>
                  <a:cubicBezTo>
                    <a:pt x="52018" y="17691"/>
                    <a:pt x="50122" y="19624"/>
                    <a:pt x="50122" y="22007"/>
                  </a:cubicBezTo>
                  <a:cubicBezTo>
                    <a:pt x="50122" y="24391"/>
                    <a:pt x="52018" y="26324"/>
                    <a:pt x="54357" y="26324"/>
                  </a:cubicBezTo>
                  <a:lnTo>
                    <a:pt x="280783" y="26324"/>
                  </a:lnTo>
                  <a:lnTo>
                    <a:pt x="280783" y="110924"/>
                  </a:lnTo>
                  <a:lnTo>
                    <a:pt x="253256" y="110924"/>
                  </a:lnTo>
                  <a:cubicBezTo>
                    <a:pt x="250917" y="110924"/>
                    <a:pt x="249021" y="112856"/>
                    <a:pt x="249021" y="115240"/>
                  </a:cubicBezTo>
                  <a:cubicBezTo>
                    <a:pt x="249021" y="117624"/>
                    <a:pt x="250917" y="119557"/>
                    <a:pt x="253256" y="119557"/>
                  </a:cubicBezTo>
                  <a:lnTo>
                    <a:pt x="261866" y="119557"/>
                  </a:lnTo>
                  <a:lnTo>
                    <a:pt x="261866" y="128189"/>
                  </a:lnTo>
                  <a:lnTo>
                    <a:pt x="27536" y="128189"/>
                  </a:lnTo>
                  <a:lnTo>
                    <a:pt x="27536" y="119557"/>
                  </a:lnTo>
                  <a:lnTo>
                    <a:pt x="234904" y="119557"/>
                  </a:lnTo>
                  <a:cubicBezTo>
                    <a:pt x="237243" y="119557"/>
                    <a:pt x="239139" y="117624"/>
                    <a:pt x="239139" y="115240"/>
                  </a:cubicBezTo>
                  <a:cubicBezTo>
                    <a:pt x="239139" y="112856"/>
                    <a:pt x="237243" y="110924"/>
                    <a:pt x="234904" y="110924"/>
                  </a:cubicBezTo>
                  <a:lnTo>
                    <a:pt x="8620" y="110924"/>
                  </a:lnTo>
                  <a:lnTo>
                    <a:pt x="8620" y="105456"/>
                  </a:lnTo>
                  <a:cubicBezTo>
                    <a:pt x="8620" y="103073"/>
                    <a:pt x="6724" y="101140"/>
                    <a:pt x="4385" y="101140"/>
                  </a:cubicBezTo>
                  <a:cubicBezTo>
                    <a:pt x="2046" y="101140"/>
                    <a:pt x="150" y="103073"/>
                    <a:pt x="150" y="105456"/>
                  </a:cubicBezTo>
                  <a:lnTo>
                    <a:pt x="150" y="115240"/>
                  </a:lnTo>
                  <a:cubicBezTo>
                    <a:pt x="150" y="117624"/>
                    <a:pt x="2046" y="119557"/>
                    <a:pt x="4385" y="119557"/>
                  </a:cubicBezTo>
                  <a:lnTo>
                    <a:pt x="19066" y="119557"/>
                  </a:lnTo>
                  <a:lnTo>
                    <a:pt x="19066" y="132505"/>
                  </a:lnTo>
                  <a:cubicBezTo>
                    <a:pt x="19066" y="134889"/>
                    <a:pt x="20962" y="136822"/>
                    <a:pt x="23301" y="136822"/>
                  </a:cubicBezTo>
                  <a:lnTo>
                    <a:pt x="266101" y="136822"/>
                  </a:lnTo>
                  <a:cubicBezTo>
                    <a:pt x="268440" y="136822"/>
                    <a:pt x="270337" y="134889"/>
                    <a:pt x="270337" y="132505"/>
                  </a:cubicBezTo>
                  <a:lnTo>
                    <a:pt x="270337" y="119557"/>
                  </a:lnTo>
                  <a:lnTo>
                    <a:pt x="285017" y="119557"/>
                  </a:lnTo>
                  <a:cubicBezTo>
                    <a:pt x="287356" y="119557"/>
                    <a:pt x="289252" y="117624"/>
                    <a:pt x="289252" y="115240"/>
                  </a:cubicBezTo>
                  <a:lnTo>
                    <a:pt x="289252" y="22007"/>
                  </a:lnTo>
                  <a:cubicBezTo>
                    <a:pt x="289252" y="19624"/>
                    <a:pt x="287356" y="17691"/>
                    <a:pt x="285017" y="17691"/>
                  </a:cubicBezTo>
                  <a:close/>
                </a:path>
              </a:pathLst>
            </a:custGeom>
            <a:solidFill>
              <a:srgbClr val="3B3838"/>
            </a:solidFill>
            <a:ln w="5613" cap="flat">
              <a:noFill/>
              <a:prstDash val="solid"/>
              <a:miter/>
            </a:ln>
          </p:spPr>
          <p:txBody>
            <a:bodyPr rtlCol="0" anchor="ctr"/>
            <a:lstStyle/>
            <a:p>
              <a:endParaRPr lang="en-US" dirty="0"/>
            </a:p>
          </p:txBody>
        </p:sp>
        <p:sp>
          <p:nvSpPr>
            <p:cNvPr id="140" name="Freeform: Shape 139">
              <a:extLst>
                <a:ext uri="{FF2B5EF4-FFF2-40B4-BE49-F238E27FC236}">
                  <a16:creationId xmlns:a16="http://schemas.microsoft.com/office/drawing/2014/main" id="{22030F44-B5A4-4C6A-8010-828ADB0D4AB2}"/>
                </a:ext>
              </a:extLst>
            </p:cNvPr>
            <p:cNvSpPr/>
            <p:nvPr/>
          </p:nvSpPr>
          <p:spPr>
            <a:xfrm>
              <a:off x="7126740" y="5118290"/>
              <a:ext cx="46866" cy="45465"/>
            </a:xfrm>
            <a:custGeom>
              <a:avLst/>
              <a:gdLst>
                <a:gd name="connsiteX0" fmla="*/ 42781 w 46866"/>
                <a:gd name="connsiteY0" fmla="*/ 425 h 45465"/>
                <a:gd name="connsiteX1" fmla="*/ 4385 w 46866"/>
                <a:gd name="connsiteY1" fmla="*/ 425 h 45465"/>
                <a:gd name="connsiteX2" fmla="*/ 150 w 46866"/>
                <a:gd name="connsiteY2" fmla="*/ 4742 h 45465"/>
                <a:gd name="connsiteX3" fmla="*/ 150 w 46866"/>
                <a:gd name="connsiteY3" fmla="*/ 31205 h 45465"/>
                <a:gd name="connsiteX4" fmla="*/ 4385 w 46866"/>
                <a:gd name="connsiteY4" fmla="*/ 35521 h 45465"/>
                <a:gd name="connsiteX5" fmla="*/ 7636 w 46866"/>
                <a:gd name="connsiteY5" fmla="*/ 35521 h 45465"/>
                <a:gd name="connsiteX6" fmla="*/ 7636 w 46866"/>
                <a:gd name="connsiteY6" fmla="*/ 41574 h 45465"/>
                <a:gd name="connsiteX7" fmla="*/ 11871 w 46866"/>
                <a:gd name="connsiteY7" fmla="*/ 45891 h 45465"/>
                <a:gd name="connsiteX8" fmla="*/ 35296 w 46866"/>
                <a:gd name="connsiteY8" fmla="*/ 45891 h 45465"/>
                <a:gd name="connsiteX9" fmla="*/ 39531 w 46866"/>
                <a:gd name="connsiteY9" fmla="*/ 41574 h 45465"/>
                <a:gd name="connsiteX10" fmla="*/ 39531 w 46866"/>
                <a:gd name="connsiteY10" fmla="*/ 35521 h 45465"/>
                <a:gd name="connsiteX11" fmla="*/ 42781 w 46866"/>
                <a:gd name="connsiteY11" fmla="*/ 35521 h 45465"/>
                <a:gd name="connsiteX12" fmla="*/ 47016 w 46866"/>
                <a:gd name="connsiteY12" fmla="*/ 31205 h 45465"/>
                <a:gd name="connsiteX13" fmla="*/ 47016 w 46866"/>
                <a:gd name="connsiteY13" fmla="*/ 4742 h 45465"/>
                <a:gd name="connsiteX14" fmla="*/ 42781 w 46866"/>
                <a:gd name="connsiteY14" fmla="*/ 425 h 45465"/>
                <a:gd name="connsiteX15" fmla="*/ 38547 w 46866"/>
                <a:gd name="connsiteY15" fmla="*/ 26888 h 45465"/>
                <a:gd name="connsiteX16" fmla="*/ 35296 w 46866"/>
                <a:gd name="connsiteY16" fmla="*/ 26888 h 45465"/>
                <a:gd name="connsiteX17" fmla="*/ 31061 w 46866"/>
                <a:gd name="connsiteY17" fmla="*/ 31205 h 45465"/>
                <a:gd name="connsiteX18" fmla="*/ 31061 w 46866"/>
                <a:gd name="connsiteY18" fmla="*/ 37258 h 45465"/>
                <a:gd name="connsiteX19" fmla="*/ 16107 w 46866"/>
                <a:gd name="connsiteY19" fmla="*/ 37258 h 45465"/>
                <a:gd name="connsiteX20" fmla="*/ 16107 w 46866"/>
                <a:gd name="connsiteY20" fmla="*/ 31205 h 45465"/>
                <a:gd name="connsiteX21" fmla="*/ 11871 w 46866"/>
                <a:gd name="connsiteY21" fmla="*/ 26888 h 45465"/>
                <a:gd name="connsiteX22" fmla="*/ 8621 w 46866"/>
                <a:gd name="connsiteY22" fmla="*/ 26888 h 45465"/>
                <a:gd name="connsiteX23" fmla="*/ 8621 w 46866"/>
                <a:gd name="connsiteY23" fmla="*/ 9058 h 45465"/>
                <a:gd name="connsiteX24" fmla="*/ 38547 w 46866"/>
                <a:gd name="connsiteY24" fmla="*/ 9058 h 45465"/>
                <a:gd name="connsiteX25" fmla="*/ 38547 w 46866"/>
                <a:gd name="connsiteY25" fmla="*/ 26888 h 4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6866" h="45465">
                  <a:moveTo>
                    <a:pt x="42781" y="425"/>
                  </a:moveTo>
                  <a:lnTo>
                    <a:pt x="4385" y="425"/>
                  </a:lnTo>
                  <a:cubicBezTo>
                    <a:pt x="2046" y="425"/>
                    <a:pt x="150" y="2358"/>
                    <a:pt x="150" y="4742"/>
                  </a:cubicBezTo>
                  <a:lnTo>
                    <a:pt x="150" y="31205"/>
                  </a:lnTo>
                  <a:cubicBezTo>
                    <a:pt x="150" y="33589"/>
                    <a:pt x="2046" y="35521"/>
                    <a:pt x="4385" y="35521"/>
                  </a:cubicBezTo>
                  <a:lnTo>
                    <a:pt x="7636" y="35521"/>
                  </a:lnTo>
                  <a:lnTo>
                    <a:pt x="7636" y="41574"/>
                  </a:lnTo>
                  <a:cubicBezTo>
                    <a:pt x="7636" y="43958"/>
                    <a:pt x="9532" y="45891"/>
                    <a:pt x="11871" y="45891"/>
                  </a:cubicBezTo>
                  <a:lnTo>
                    <a:pt x="35296" y="45891"/>
                  </a:lnTo>
                  <a:cubicBezTo>
                    <a:pt x="37634" y="45891"/>
                    <a:pt x="39531" y="43958"/>
                    <a:pt x="39531" y="41574"/>
                  </a:cubicBezTo>
                  <a:lnTo>
                    <a:pt x="39531" y="35521"/>
                  </a:lnTo>
                  <a:lnTo>
                    <a:pt x="42781" y="35521"/>
                  </a:lnTo>
                  <a:cubicBezTo>
                    <a:pt x="45120" y="35521"/>
                    <a:pt x="47016" y="33589"/>
                    <a:pt x="47016" y="31205"/>
                  </a:cubicBezTo>
                  <a:lnTo>
                    <a:pt x="47016" y="4742"/>
                  </a:lnTo>
                  <a:cubicBezTo>
                    <a:pt x="47016" y="2358"/>
                    <a:pt x="45120" y="425"/>
                    <a:pt x="42781" y="425"/>
                  </a:cubicBezTo>
                  <a:close/>
                  <a:moveTo>
                    <a:pt x="38547" y="26888"/>
                  </a:moveTo>
                  <a:lnTo>
                    <a:pt x="35296" y="26888"/>
                  </a:lnTo>
                  <a:cubicBezTo>
                    <a:pt x="32958" y="26888"/>
                    <a:pt x="31061" y="28821"/>
                    <a:pt x="31061" y="31205"/>
                  </a:cubicBezTo>
                  <a:lnTo>
                    <a:pt x="31061" y="37258"/>
                  </a:lnTo>
                  <a:lnTo>
                    <a:pt x="16107" y="37258"/>
                  </a:lnTo>
                  <a:lnTo>
                    <a:pt x="16107" y="31205"/>
                  </a:lnTo>
                  <a:cubicBezTo>
                    <a:pt x="16107" y="28821"/>
                    <a:pt x="14210" y="26888"/>
                    <a:pt x="11871" y="26888"/>
                  </a:cubicBezTo>
                  <a:lnTo>
                    <a:pt x="8621" y="26888"/>
                  </a:lnTo>
                  <a:lnTo>
                    <a:pt x="8621" y="9058"/>
                  </a:lnTo>
                  <a:lnTo>
                    <a:pt x="38547" y="9058"/>
                  </a:lnTo>
                  <a:lnTo>
                    <a:pt x="38547" y="26888"/>
                  </a:lnTo>
                  <a:close/>
                </a:path>
              </a:pathLst>
            </a:custGeom>
            <a:solidFill>
              <a:srgbClr val="3B3838"/>
            </a:solidFill>
            <a:ln w="5613" cap="flat">
              <a:noFill/>
              <a:prstDash val="solid"/>
              <a:miter/>
            </a:ln>
          </p:spPr>
          <p:txBody>
            <a:bodyPr rtlCol="0" anchor="ctr"/>
            <a:lstStyle/>
            <a:p>
              <a:endParaRPr lang="en-US" dirty="0"/>
            </a:p>
          </p:txBody>
        </p:sp>
        <p:sp>
          <p:nvSpPr>
            <p:cNvPr id="141" name="Freeform: Shape 140">
              <a:extLst>
                <a:ext uri="{FF2B5EF4-FFF2-40B4-BE49-F238E27FC236}">
                  <a16:creationId xmlns:a16="http://schemas.microsoft.com/office/drawing/2014/main" id="{73684CB5-46C3-4E1C-A54B-8BA909260CBC}"/>
                </a:ext>
              </a:extLst>
            </p:cNvPr>
            <p:cNvSpPr/>
            <p:nvPr/>
          </p:nvSpPr>
          <p:spPr>
            <a:xfrm>
              <a:off x="7074335" y="5118290"/>
              <a:ext cx="46866" cy="45465"/>
            </a:xfrm>
            <a:custGeom>
              <a:avLst/>
              <a:gdLst>
                <a:gd name="connsiteX0" fmla="*/ 42781 w 46866"/>
                <a:gd name="connsiteY0" fmla="*/ 425 h 45465"/>
                <a:gd name="connsiteX1" fmla="*/ 4385 w 46866"/>
                <a:gd name="connsiteY1" fmla="*/ 425 h 45465"/>
                <a:gd name="connsiteX2" fmla="*/ 150 w 46866"/>
                <a:gd name="connsiteY2" fmla="*/ 4742 h 45465"/>
                <a:gd name="connsiteX3" fmla="*/ 150 w 46866"/>
                <a:gd name="connsiteY3" fmla="*/ 31205 h 45465"/>
                <a:gd name="connsiteX4" fmla="*/ 4385 w 46866"/>
                <a:gd name="connsiteY4" fmla="*/ 35521 h 45465"/>
                <a:gd name="connsiteX5" fmla="*/ 7636 w 46866"/>
                <a:gd name="connsiteY5" fmla="*/ 35521 h 45465"/>
                <a:gd name="connsiteX6" fmla="*/ 7636 w 46866"/>
                <a:gd name="connsiteY6" fmla="*/ 41574 h 45465"/>
                <a:gd name="connsiteX7" fmla="*/ 11870 w 46866"/>
                <a:gd name="connsiteY7" fmla="*/ 45891 h 45465"/>
                <a:gd name="connsiteX8" fmla="*/ 35295 w 46866"/>
                <a:gd name="connsiteY8" fmla="*/ 45891 h 45465"/>
                <a:gd name="connsiteX9" fmla="*/ 39531 w 46866"/>
                <a:gd name="connsiteY9" fmla="*/ 41574 h 45465"/>
                <a:gd name="connsiteX10" fmla="*/ 39531 w 46866"/>
                <a:gd name="connsiteY10" fmla="*/ 35521 h 45465"/>
                <a:gd name="connsiteX11" fmla="*/ 42781 w 46866"/>
                <a:gd name="connsiteY11" fmla="*/ 35521 h 45465"/>
                <a:gd name="connsiteX12" fmla="*/ 47016 w 46866"/>
                <a:gd name="connsiteY12" fmla="*/ 31205 h 45465"/>
                <a:gd name="connsiteX13" fmla="*/ 47016 w 46866"/>
                <a:gd name="connsiteY13" fmla="*/ 4742 h 45465"/>
                <a:gd name="connsiteX14" fmla="*/ 42781 w 46866"/>
                <a:gd name="connsiteY14" fmla="*/ 425 h 45465"/>
                <a:gd name="connsiteX15" fmla="*/ 38546 w 46866"/>
                <a:gd name="connsiteY15" fmla="*/ 26888 h 45465"/>
                <a:gd name="connsiteX16" fmla="*/ 35295 w 46866"/>
                <a:gd name="connsiteY16" fmla="*/ 26888 h 45465"/>
                <a:gd name="connsiteX17" fmla="*/ 31061 w 46866"/>
                <a:gd name="connsiteY17" fmla="*/ 31205 h 45465"/>
                <a:gd name="connsiteX18" fmla="*/ 31061 w 46866"/>
                <a:gd name="connsiteY18" fmla="*/ 37258 h 45465"/>
                <a:gd name="connsiteX19" fmla="*/ 16105 w 46866"/>
                <a:gd name="connsiteY19" fmla="*/ 37258 h 45465"/>
                <a:gd name="connsiteX20" fmla="*/ 16105 w 46866"/>
                <a:gd name="connsiteY20" fmla="*/ 31205 h 45465"/>
                <a:gd name="connsiteX21" fmla="*/ 11870 w 46866"/>
                <a:gd name="connsiteY21" fmla="*/ 26888 h 45465"/>
                <a:gd name="connsiteX22" fmla="*/ 8620 w 46866"/>
                <a:gd name="connsiteY22" fmla="*/ 26888 h 45465"/>
                <a:gd name="connsiteX23" fmla="*/ 8620 w 46866"/>
                <a:gd name="connsiteY23" fmla="*/ 9058 h 45465"/>
                <a:gd name="connsiteX24" fmla="*/ 8620 w 46866"/>
                <a:gd name="connsiteY24" fmla="*/ 9058 h 45465"/>
                <a:gd name="connsiteX25" fmla="*/ 38546 w 46866"/>
                <a:gd name="connsiteY25" fmla="*/ 9058 h 45465"/>
                <a:gd name="connsiteX26" fmla="*/ 38546 w 46866"/>
                <a:gd name="connsiteY26" fmla="*/ 26888 h 4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866" h="45465">
                  <a:moveTo>
                    <a:pt x="42781" y="425"/>
                  </a:moveTo>
                  <a:lnTo>
                    <a:pt x="4385" y="425"/>
                  </a:lnTo>
                  <a:cubicBezTo>
                    <a:pt x="2046" y="425"/>
                    <a:pt x="150" y="2358"/>
                    <a:pt x="150" y="4742"/>
                  </a:cubicBezTo>
                  <a:lnTo>
                    <a:pt x="150" y="31205"/>
                  </a:lnTo>
                  <a:cubicBezTo>
                    <a:pt x="150" y="33589"/>
                    <a:pt x="2046" y="35521"/>
                    <a:pt x="4385" y="35521"/>
                  </a:cubicBezTo>
                  <a:lnTo>
                    <a:pt x="7636" y="35521"/>
                  </a:lnTo>
                  <a:lnTo>
                    <a:pt x="7636" y="41574"/>
                  </a:lnTo>
                  <a:cubicBezTo>
                    <a:pt x="7636" y="43958"/>
                    <a:pt x="9531" y="45891"/>
                    <a:pt x="11870" y="45891"/>
                  </a:cubicBezTo>
                  <a:lnTo>
                    <a:pt x="35295" y="45891"/>
                  </a:lnTo>
                  <a:cubicBezTo>
                    <a:pt x="37634" y="45891"/>
                    <a:pt x="39531" y="43958"/>
                    <a:pt x="39531" y="41574"/>
                  </a:cubicBezTo>
                  <a:lnTo>
                    <a:pt x="39531" y="35521"/>
                  </a:lnTo>
                  <a:lnTo>
                    <a:pt x="42781" y="35521"/>
                  </a:lnTo>
                  <a:cubicBezTo>
                    <a:pt x="45120" y="35521"/>
                    <a:pt x="47016" y="33589"/>
                    <a:pt x="47016" y="31205"/>
                  </a:cubicBezTo>
                  <a:lnTo>
                    <a:pt x="47016" y="4742"/>
                  </a:lnTo>
                  <a:cubicBezTo>
                    <a:pt x="47016" y="2358"/>
                    <a:pt x="45120" y="425"/>
                    <a:pt x="42781" y="425"/>
                  </a:cubicBezTo>
                  <a:close/>
                  <a:moveTo>
                    <a:pt x="38546" y="26888"/>
                  </a:moveTo>
                  <a:lnTo>
                    <a:pt x="35295" y="26888"/>
                  </a:lnTo>
                  <a:cubicBezTo>
                    <a:pt x="32957" y="26888"/>
                    <a:pt x="31061" y="28821"/>
                    <a:pt x="31061" y="31205"/>
                  </a:cubicBezTo>
                  <a:lnTo>
                    <a:pt x="31061" y="37258"/>
                  </a:lnTo>
                  <a:lnTo>
                    <a:pt x="16105" y="37258"/>
                  </a:lnTo>
                  <a:lnTo>
                    <a:pt x="16105" y="31205"/>
                  </a:lnTo>
                  <a:cubicBezTo>
                    <a:pt x="16105" y="28821"/>
                    <a:pt x="14209" y="26888"/>
                    <a:pt x="11870" y="26888"/>
                  </a:cubicBezTo>
                  <a:lnTo>
                    <a:pt x="8620" y="26888"/>
                  </a:lnTo>
                  <a:lnTo>
                    <a:pt x="8620" y="9058"/>
                  </a:lnTo>
                  <a:lnTo>
                    <a:pt x="8620" y="9058"/>
                  </a:lnTo>
                  <a:lnTo>
                    <a:pt x="38546" y="9058"/>
                  </a:lnTo>
                  <a:lnTo>
                    <a:pt x="38546" y="26888"/>
                  </a:lnTo>
                  <a:close/>
                </a:path>
              </a:pathLst>
            </a:custGeom>
            <a:solidFill>
              <a:srgbClr val="3B3838"/>
            </a:solidFill>
            <a:ln w="5613" cap="flat">
              <a:noFill/>
              <a:prstDash val="solid"/>
              <a:miter/>
            </a:ln>
          </p:spPr>
          <p:txBody>
            <a:bodyPr rtlCol="0" anchor="ctr"/>
            <a:lstStyle/>
            <a:p>
              <a:endParaRPr lang="en-US" dirty="0"/>
            </a:p>
          </p:txBody>
        </p:sp>
        <p:sp>
          <p:nvSpPr>
            <p:cNvPr id="142" name="Freeform: Shape 141">
              <a:extLst>
                <a:ext uri="{FF2B5EF4-FFF2-40B4-BE49-F238E27FC236}">
                  <a16:creationId xmlns:a16="http://schemas.microsoft.com/office/drawing/2014/main" id="{312741AA-92B8-4AAE-922D-B127306A3A1B}"/>
                </a:ext>
              </a:extLst>
            </p:cNvPr>
            <p:cNvSpPr/>
            <p:nvPr/>
          </p:nvSpPr>
          <p:spPr>
            <a:xfrm>
              <a:off x="7179093" y="5118290"/>
              <a:ext cx="46866" cy="45465"/>
            </a:xfrm>
            <a:custGeom>
              <a:avLst/>
              <a:gdLst>
                <a:gd name="connsiteX0" fmla="*/ 42781 w 46866"/>
                <a:gd name="connsiteY0" fmla="*/ 425 h 45465"/>
                <a:gd name="connsiteX1" fmla="*/ 4385 w 46866"/>
                <a:gd name="connsiteY1" fmla="*/ 425 h 45465"/>
                <a:gd name="connsiteX2" fmla="*/ 150 w 46866"/>
                <a:gd name="connsiteY2" fmla="*/ 4742 h 45465"/>
                <a:gd name="connsiteX3" fmla="*/ 150 w 46866"/>
                <a:gd name="connsiteY3" fmla="*/ 31205 h 45465"/>
                <a:gd name="connsiteX4" fmla="*/ 4385 w 46866"/>
                <a:gd name="connsiteY4" fmla="*/ 35521 h 45465"/>
                <a:gd name="connsiteX5" fmla="*/ 7636 w 46866"/>
                <a:gd name="connsiteY5" fmla="*/ 35521 h 45465"/>
                <a:gd name="connsiteX6" fmla="*/ 7636 w 46866"/>
                <a:gd name="connsiteY6" fmla="*/ 41574 h 45465"/>
                <a:gd name="connsiteX7" fmla="*/ 11870 w 46866"/>
                <a:gd name="connsiteY7" fmla="*/ 45891 h 45465"/>
                <a:gd name="connsiteX8" fmla="*/ 35295 w 46866"/>
                <a:gd name="connsiteY8" fmla="*/ 45891 h 45465"/>
                <a:gd name="connsiteX9" fmla="*/ 39530 w 46866"/>
                <a:gd name="connsiteY9" fmla="*/ 41574 h 45465"/>
                <a:gd name="connsiteX10" fmla="*/ 39530 w 46866"/>
                <a:gd name="connsiteY10" fmla="*/ 35521 h 45465"/>
                <a:gd name="connsiteX11" fmla="*/ 42781 w 46866"/>
                <a:gd name="connsiteY11" fmla="*/ 35521 h 45465"/>
                <a:gd name="connsiteX12" fmla="*/ 47016 w 46866"/>
                <a:gd name="connsiteY12" fmla="*/ 31205 h 45465"/>
                <a:gd name="connsiteX13" fmla="*/ 47016 w 46866"/>
                <a:gd name="connsiteY13" fmla="*/ 4742 h 45465"/>
                <a:gd name="connsiteX14" fmla="*/ 42781 w 46866"/>
                <a:gd name="connsiteY14" fmla="*/ 425 h 45465"/>
                <a:gd name="connsiteX15" fmla="*/ 38546 w 46866"/>
                <a:gd name="connsiteY15" fmla="*/ 26888 h 45465"/>
                <a:gd name="connsiteX16" fmla="*/ 35295 w 46866"/>
                <a:gd name="connsiteY16" fmla="*/ 26888 h 45465"/>
                <a:gd name="connsiteX17" fmla="*/ 31061 w 46866"/>
                <a:gd name="connsiteY17" fmla="*/ 31205 h 45465"/>
                <a:gd name="connsiteX18" fmla="*/ 31061 w 46866"/>
                <a:gd name="connsiteY18" fmla="*/ 37258 h 45465"/>
                <a:gd name="connsiteX19" fmla="*/ 16105 w 46866"/>
                <a:gd name="connsiteY19" fmla="*/ 37258 h 45465"/>
                <a:gd name="connsiteX20" fmla="*/ 16105 w 46866"/>
                <a:gd name="connsiteY20" fmla="*/ 31205 h 45465"/>
                <a:gd name="connsiteX21" fmla="*/ 11870 w 46866"/>
                <a:gd name="connsiteY21" fmla="*/ 26888 h 45465"/>
                <a:gd name="connsiteX22" fmla="*/ 8620 w 46866"/>
                <a:gd name="connsiteY22" fmla="*/ 26888 h 45465"/>
                <a:gd name="connsiteX23" fmla="*/ 8620 w 46866"/>
                <a:gd name="connsiteY23" fmla="*/ 9058 h 45465"/>
                <a:gd name="connsiteX24" fmla="*/ 38546 w 46866"/>
                <a:gd name="connsiteY24" fmla="*/ 9058 h 45465"/>
                <a:gd name="connsiteX25" fmla="*/ 38546 w 46866"/>
                <a:gd name="connsiteY25" fmla="*/ 26888 h 4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6866" h="45465">
                  <a:moveTo>
                    <a:pt x="42781" y="425"/>
                  </a:moveTo>
                  <a:lnTo>
                    <a:pt x="4385" y="425"/>
                  </a:lnTo>
                  <a:cubicBezTo>
                    <a:pt x="2046" y="425"/>
                    <a:pt x="150" y="2358"/>
                    <a:pt x="150" y="4742"/>
                  </a:cubicBezTo>
                  <a:lnTo>
                    <a:pt x="150" y="31205"/>
                  </a:lnTo>
                  <a:cubicBezTo>
                    <a:pt x="150" y="33589"/>
                    <a:pt x="2046" y="35521"/>
                    <a:pt x="4385" y="35521"/>
                  </a:cubicBezTo>
                  <a:lnTo>
                    <a:pt x="7636" y="35521"/>
                  </a:lnTo>
                  <a:lnTo>
                    <a:pt x="7636" y="41574"/>
                  </a:lnTo>
                  <a:cubicBezTo>
                    <a:pt x="7636" y="43958"/>
                    <a:pt x="9531" y="45891"/>
                    <a:pt x="11870" y="45891"/>
                  </a:cubicBezTo>
                  <a:lnTo>
                    <a:pt x="35295" y="45891"/>
                  </a:lnTo>
                  <a:cubicBezTo>
                    <a:pt x="37634" y="45891"/>
                    <a:pt x="39530" y="43958"/>
                    <a:pt x="39530" y="41574"/>
                  </a:cubicBezTo>
                  <a:lnTo>
                    <a:pt x="39530" y="35521"/>
                  </a:lnTo>
                  <a:lnTo>
                    <a:pt x="42781" y="35521"/>
                  </a:lnTo>
                  <a:cubicBezTo>
                    <a:pt x="45120" y="35521"/>
                    <a:pt x="47016" y="33589"/>
                    <a:pt x="47016" y="31205"/>
                  </a:cubicBezTo>
                  <a:lnTo>
                    <a:pt x="47016" y="4742"/>
                  </a:lnTo>
                  <a:cubicBezTo>
                    <a:pt x="47016" y="2358"/>
                    <a:pt x="45120" y="425"/>
                    <a:pt x="42781" y="425"/>
                  </a:cubicBezTo>
                  <a:close/>
                  <a:moveTo>
                    <a:pt x="38546" y="26888"/>
                  </a:moveTo>
                  <a:lnTo>
                    <a:pt x="35295" y="26888"/>
                  </a:lnTo>
                  <a:cubicBezTo>
                    <a:pt x="32956" y="26888"/>
                    <a:pt x="31061" y="28821"/>
                    <a:pt x="31061" y="31205"/>
                  </a:cubicBezTo>
                  <a:lnTo>
                    <a:pt x="31061" y="37258"/>
                  </a:lnTo>
                  <a:lnTo>
                    <a:pt x="16105" y="37258"/>
                  </a:lnTo>
                  <a:lnTo>
                    <a:pt x="16105" y="31205"/>
                  </a:lnTo>
                  <a:cubicBezTo>
                    <a:pt x="16105" y="28821"/>
                    <a:pt x="14209" y="26888"/>
                    <a:pt x="11870" y="26888"/>
                  </a:cubicBezTo>
                  <a:lnTo>
                    <a:pt x="8620" y="26888"/>
                  </a:lnTo>
                  <a:lnTo>
                    <a:pt x="8620" y="9058"/>
                  </a:lnTo>
                  <a:lnTo>
                    <a:pt x="38546" y="9058"/>
                  </a:lnTo>
                  <a:lnTo>
                    <a:pt x="38546" y="26888"/>
                  </a:lnTo>
                  <a:close/>
                </a:path>
              </a:pathLst>
            </a:custGeom>
            <a:solidFill>
              <a:srgbClr val="3B3838"/>
            </a:solidFill>
            <a:ln w="5613" cap="flat">
              <a:noFill/>
              <a:prstDash val="solid"/>
              <a:miter/>
            </a:ln>
          </p:spPr>
          <p:txBody>
            <a:bodyPr rtlCol="0" anchor="ctr"/>
            <a:lstStyle/>
            <a:p>
              <a:endParaRPr lang="en-US" dirty="0"/>
            </a:p>
          </p:txBody>
        </p:sp>
        <p:sp>
          <p:nvSpPr>
            <p:cNvPr id="143" name="Freeform: Shape 142">
              <a:extLst>
                <a:ext uri="{FF2B5EF4-FFF2-40B4-BE49-F238E27FC236}">
                  <a16:creationId xmlns:a16="http://schemas.microsoft.com/office/drawing/2014/main" id="{C74C51A1-1496-481B-A0DF-544272FA742A}"/>
                </a:ext>
              </a:extLst>
            </p:cNvPr>
            <p:cNvSpPr/>
            <p:nvPr/>
          </p:nvSpPr>
          <p:spPr>
            <a:xfrm>
              <a:off x="7231444" y="5118290"/>
              <a:ext cx="46866" cy="45465"/>
            </a:xfrm>
            <a:custGeom>
              <a:avLst/>
              <a:gdLst>
                <a:gd name="connsiteX0" fmla="*/ 42781 w 46866"/>
                <a:gd name="connsiteY0" fmla="*/ 425 h 45465"/>
                <a:gd name="connsiteX1" fmla="*/ 4385 w 46866"/>
                <a:gd name="connsiteY1" fmla="*/ 425 h 45465"/>
                <a:gd name="connsiteX2" fmla="*/ 150 w 46866"/>
                <a:gd name="connsiteY2" fmla="*/ 4742 h 45465"/>
                <a:gd name="connsiteX3" fmla="*/ 150 w 46866"/>
                <a:gd name="connsiteY3" fmla="*/ 31205 h 45465"/>
                <a:gd name="connsiteX4" fmla="*/ 4385 w 46866"/>
                <a:gd name="connsiteY4" fmla="*/ 35521 h 45465"/>
                <a:gd name="connsiteX5" fmla="*/ 7636 w 46866"/>
                <a:gd name="connsiteY5" fmla="*/ 35521 h 45465"/>
                <a:gd name="connsiteX6" fmla="*/ 7636 w 46866"/>
                <a:gd name="connsiteY6" fmla="*/ 41574 h 45465"/>
                <a:gd name="connsiteX7" fmla="*/ 11871 w 46866"/>
                <a:gd name="connsiteY7" fmla="*/ 45891 h 45465"/>
                <a:gd name="connsiteX8" fmla="*/ 35296 w 46866"/>
                <a:gd name="connsiteY8" fmla="*/ 45891 h 45465"/>
                <a:gd name="connsiteX9" fmla="*/ 39531 w 46866"/>
                <a:gd name="connsiteY9" fmla="*/ 41574 h 45465"/>
                <a:gd name="connsiteX10" fmla="*/ 39531 w 46866"/>
                <a:gd name="connsiteY10" fmla="*/ 35521 h 45465"/>
                <a:gd name="connsiteX11" fmla="*/ 42781 w 46866"/>
                <a:gd name="connsiteY11" fmla="*/ 35521 h 45465"/>
                <a:gd name="connsiteX12" fmla="*/ 47016 w 46866"/>
                <a:gd name="connsiteY12" fmla="*/ 31205 h 45465"/>
                <a:gd name="connsiteX13" fmla="*/ 47016 w 46866"/>
                <a:gd name="connsiteY13" fmla="*/ 4742 h 45465"/>
                <a:gd name="connsiteX14" fmla="*/ 42781 w 46866"/>
                <a:gd name="connsiteY14" fmla="*/ 425 h 45465"/>
                <a:gd name="connsiteX15" fmla="*/ 38547 w 46866"/>
                <a:gd name="connsiteY15" fmla="*/ 26888 h 45465"/>
                <a:gd name="connsiteX16" fmla="*/ 35296 w 46866"/>
                <a:gd name="connsiteY16" fmla="*/ 26888 h 45465"/>
                <a:gd name="connsiteX17" fmla="*/ 31062 w 46866"/>
                <a:gd name="connsiteY17" fmla="*/ 31205 h 45465"/>
                <a:gd name="connsiteX18" fmla="*/ 31062 w 46866"/>
                <a:gd name="connsiteY18" fmla="*/ 37258 h 45465"/>
                <a:gd name="connsiteX19" fmla="*/ 16107 w 46866"/>
                <a:gd name="connsiteY19" fmla="*/ 37258 h 45465"/>
                <a:gd name="connsiteX20" fmla="*/ 16107 w 46866"/>
                <a:gd name="connsiteY20" fmla="*/ 31205 h 45465"/>
                <a:gd name="connsiteX21" fmla="*/ 11872 w 46866"/>
                <a:gd name="connsiteY21" fmla="*/ 26888 h 45465"/>
                <a:gd name="connsiteX22" fmla="*/ 8621 w 46866"/>
                <a:gd name="connsiteY22" fmla="*/ 26888 h 45465"/>
                <a:gd name="connsiteX23" fmla="*/ 8621 w 46866"/>
                <a:gd name="connsiteY23" fmla="*/ 9058 h 45465"/>
                <a:gd name="connsiteX24" fmla="*/ 38547 w 46866"/>
                <a:gd name="connsiteY24" fmla="*/ 9058 h 45465"/>
                <a:gd name="connsiteX25" fmla="*/ 38547 w 46866"/>
                <a:gd name="connsiteY25" fmla="*/ 26888 h 4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6866" h="45465">
                  <a:moveTo>
                    <a:pt x="42781" y="425"/>
                  </a:moveTo>
                  <a:lnTo>
                    <a:pt x="4385" y="425"/>
                  </a:lnTo>
                  <a:cubicBezTo>
                    <a:pt x="2046" y="425"/>
                    <a:pt x="150" y="2358"/>
                    <a:pt x="150" y="4742"/>
                  </a:cubicBezTo>
                  <a:lnTo>
                    <a:pt x="150" y="31205"/>
                  </a:lnTo>
                  <a:cubicBezTo>
                    <a:pt x="150" y="33589"/>
                    <a:pt x="2046" y="35521"/>
                    <a:pt x="4385" y="35521"/>
                  </a:cubicBezTo>
                  <a:lnTo>
                    <a:pt x="7636" y="35521"/>
                  </a:lnTo>
                  <a:lnTo>
                    <a:pt x="7636" y="41574"/>
                  </a:lnTo>
                  <a:cubicBezTo>
                    <a:pt x="7637" y="43958"/>
                    <a:pt x="9532" y="45891"/>
                    <a:pt x="11871" y="45891"/>
                  </a:cubicBezTo>
                  <a:lnTo>
                    <a:pt x="35296" y="45891"/>
                  </a:lnTo>
                  <a:cubicBezTo>
                    <a:pt x="37635" y="45891"/>
                    <a:pt x="39531" y="43958"/>
                    <a:pt x="39531" y="41574"/>
                  </a:cubicBezTo>
                  <a:lnTo>
                    <a:pt x="39531" y="35521"/>
                  </a:lnTo>
                  <a:lnTo>
                    <a:pt x="42781" y="35521"/>
                  </a:lnTo>
                  <a:cubicBezTo>
                    <a:pt x="45120" y="35521"/>
                    <a:pt x="47016" y="33589"/>
                    <a:pt x="47016" y="31205"/>
                  </a:cubicBezTo>
                  <a:lnTo>
                    <a:pt x="47016" y="4742"/>
                  </a:lnTo>
                  <a:cubicBezTo>
                    <a:pt x="47016" y="2358"/>
                    <a:pt x="45120" y="425"/>
                    <a:pt x="42781" y="425"/>
                  </a:cubicBezTo>
                  <a:close/>
                  <a:moveTo>
                    <a:pt x="38547" y="26888"/>
                  </a:moveTo>
                  <a:lnTo>
                    <a:pt x="35296" y="26888"/>
                  </a:lnTo>
                  <a:cubicBezTo>
                    <a:pt x="32958" y="26888"/>
                    <a:pt x="31062" y="28821"/>
                    <a:pt x="31062" y="31205"/>
                  </a:cubicBezTo>
                  <a:lnTo>
                    <a:pt x="31062" y="37258"/>
                  </a:lnTo>
                  <a:lnTo>
                    <a:pt x="16107" y="37258"/>
                  </a:lnTo>
                  <a:lnTo>
                    <a:pt x="16107" y="31205"/>
                  </a:lnTo>
                  <a:cubicBezTo>
                    <a:pt x="16107" y="28821"/>
                    <a:pt x="14210" y="26888"/>
                    <a:pt x="11872" y="26888"/>
                  </a:cubicBezTo>
                  <a:lnTo>
                    <a:pt x="8621" y="26888"/>
                  </a:lnTo>
                  <a:lnTo>
                    <a:pt x="8621" y="9058"/>
                  </a:lnTo>
                  <a:lnTo>
                    <a:pt x="38547" y="9058"/>
                  </a:lnTo>
                  <a:lnTo>
                    <a:pt x="38547" y="26888"/>
                  </a:lnTo>
                  <a:close/>
                </a:path>
              </a:pathLst>
            </a:custGeom>
            <a:solidFill>
              <a:srgbClr val="3B3838"/>
            </a:solidFill>
            <a:ln w="5613" cap="flat">
              <a:noFill/>
              <a:prstDash val="solid"/>
              <a:miter/>
            </a:ln>
          </p:spPr>
          <p:txBody>
            <a:bodyPr rtlCol="0" anchor="ctr"/>
            <a:lstStyle/>
            <a:p>
              <a:endParaRPr lang="en-US" dirty="0"/>
            </a:p>
          </p:txBody>
        </p:sp>
        <p:sp>
          <p:nvSpPr>
            <p:cNvPr id="144" name="Freeform: Shape 143">
              <a:extLst>
                <a:ext uri="{FF2B5EF4-FFF2-40B4-BE49-F238E27FC236}">
                  <a16:creationId xmlns:a16="http://schemas.microsoft.com/office/drawing/2014/main" id="{75E53DEA-F28C-47E1-8ED5-FF8B893DCE8A}"/>
                </a:ext>
              </a:extLst>
            </p:cNvPr>
            <p:cNvSpPr/>
            <p:nvPr/>
          </p:nvSpPr>
          <p:spPr>
            <a:xfrm>
              <a:off x="7025216" y="5119121"/>
              <a:ext cx="40445" cy="8633"/>
            </a:xfrm>
            <a:custGeom>
              <a:avLst/>
              <a:gdLst>
                <a:gd name="connsiteX0" fmla="*/ 36361 w 40445"/>
                <a:gd name="connsiteY0" fmla="*/ 425 h 8633"/>
                <a:gd name="connsiteX1" fmla="*/ 4385 w 40445"/>
                <a:gd name="connsiteY1" fmla="*/ 425 h 8633"/>
                <a:gd name="connsiteX2" fmla="*/ 150 w 40445"/>
                <a:gd name="connsiteY2" fmla="*/ 4742 h 8633"/>
                <a:gd name="connsiteX3" fmla="*/ 4385 w 40445"/>
                <a:gd name="connsiteY3" fmla="*/ 9058 h 8633"/>
                <a:gd name="connsiteX4" fmla="*/ 36361 w 40445"/>
                <a:gd name="connsiteY4" fmla="*/ 9058 h 8633"/>
                <a:gd name="connsiteX5" fmla="*/ 40596 w 40445"/>
                <a:gd name="connsiteY5" fmla="*/ 4742 h 8633"/>
                <a:gd name="connsiteX6" fmla="*/ 36361 w 40445"/>
                <a:gd name="connsiteY6" fmla="*/ 425 h 8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45" h="8633">
                  <a:moveTo>
                    <a:pt x="36361" y="425"/>
                  </a:moveTo>
                  <a:lnTo>
                    <a:pt x="4385" y="425"/>
                  </a:lnTo>
                  <a:cubicBezTo>
                    <a:pt x="2046" y="425"/>
                    <a:pt x="150" y="2358"/>
                    <a:pt x="150" y="4742"/>
                  </a:cubicBezTo>
                  <a:cubicBezTo>
                    <a:pt x="150" y="7126"/>
                    <a:pt x="2046" y="9058"/>
                    <a:pt x="4385" y="9058"/>
                  </a:cubicBezTo>
                  <a:lnTo>
                    <a:pt x="36361" y="9058"/>
                  </a:lnTo>
                  <a:cubicBezTo>
                    <a:pt x="38699" y="9058"/>
                    <a:pt x="40596" y="7126"/>
                    <a:pt x="40596" y="4742"/>
                  </a:cubicBezTo>
                  <a:cubicBezTo>
                    <a:pt x="40596" y="2358"/>
                    <a:pt x="38699" y="425"/>
                    <a:pt x="36361" y="425"/>
                  </a:cubicBezTo>
                  <a:close/>
                </a:path>
              </a:pathLst>
            </a:custGeom>
            <a:solidFill>
              <a:srgbClr val="3B3838"/>
            </a:solidFill>
            <a:ln w="5613" cap="flat">
              <a:noFill/>
              <a:prstDash val="solid"/>
              <a:miter/>
            </a:ln>
          </p:spPr>
          <p:txBody>
            <a:bodyPr rtlCol="0" anchor="ctr"/>
            <a:lstStyle/>
            <a:p>
              <a:endParaRPr lang="en-US" dirty="0"/>
            </a:p>
          </p:txBody>
        </p:sp>
        <p:sp>
          <p:nvSpPr>
            <p:cNvPr id="145" name="Freeform: Shape 144">
              <a:extLst>
                <a:ext uri="{FF2B5EF4-FFF2-40B4-BE49-F238E27FC236}">
                  <a16:creationId xmlns:a16="http://schemas.microsoft.com/office/drawing/2014/main" id="{EDB1C52F-EA48-4731-A4BB-8CBA5258FF4F}"/>
                </a:ext>
              </a:extLst>
            </p:cNvPr>
            <p:cNvSpPr/>
            <p:nvPr/>
          </p:nvSpPr>
          <p:spPr>
            <a:xfrm>
              <a:off x="7025216" y="5130844"/>
              <a:ext cx="40445" cy="8632"/>
            </a:xfrm>
            <a:custGeom>
              <a:avLst/>
              <a:gdLst>
                <a:gd name="connsiteX0" fmla="*/ 36361 w 40445"/>
                <a:gd name="connsiteY0" fmla="*/ 425 h 8632"/>
                <a:gd name="connsiteX1" fmla="*/ 4385 w 40445"/>
                <a:gd name="connsiteY1" fmla="*/ 425 h 8632"/>
                <a:gd name="connsiteX2" fmla="*/ 150 w 40445"/>
                <a:gd name="connsiteY2" fmla="*/ 4742 h 8632"/>
                <a:gd name="connsiteX3" fmla="*/ 4385 w 40445"/>
                <a:gd name="connsiteY3" fmla="*/ 9058 h 8632"/>
                <a:gd name="connsiteX4" fmla="*/ 36361 w 40445"/>
                <a:gd name="connsiteY4" fmla="*/ 9058 h 8632"/>
                <a:gd name="connsiteX5" fmla="*/ 40596 w 40445"/>
                <a:gd name="connsiteY5" fmla="*/ 4742 h 8632"/>
                <a:gd name="connsiteX6" fmla="*/ 36361 w 40445"/>
                <a:gd name="connsiteY6" fmla="*/ 425 h 8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45" h="8632">
                  <a:moveTo>
                    <a:pt x="36361" y="425"/>
                  </a:moveTo>
                  <a:lnTo>
                    <a:pt x="4385" y="425"/>
                  </a:lnTo>
                  <a:cubicBezTo>
                    <a:pt x="2046" y="425"/>
                    <a:pt x="150" y="2358"/>
                    <a:pt x="150" y="4742"/>
                  </a:cubicBezTo>
                  <a:cubicBezTo>
                    <a:pt x="150" y="7126"/>
                    <a:pt x="2046" y="9058"/>
                    <a:pt x="4385" y="9058"/>
                  </a:cubicBezTo>
                  <a:lnTo>
                    <a:pt x="36361" y="9058"/>
                  </a:lnTo>
                  <a:cubicBezTo>
                    <a:pt x="38699" y="9058"/>
                    <a:pt x="40596" y="7126"/>
                    <a:pt x="40596" y="4742"/>
                  </a:cubicBezTo>
                  <a:cubicBezTo>
                    <a:pt x="40596" y="2358"/>
                    <a:pt x="38699" y="425"/>
                    <a:pt x="36361" y="425"/>
                  </a:cubicBezTo>
                  <a:close/>
                </a:path>
              </a:pathLst>
            </a:custGeom>
            <a:solidFill>
              <a:srgbClr val="3B3838"/>
            </a:solidFill>
            <a:ln w="5613" cap="flat">
              <a:noFill/>
              <a:prstDash val="solid"/>
              <a:miter/>
            </a:ln>
          </p:spPr>
          <p:txBody>
            <a:bodyPr rtlCol="0" anchor="ctr"/>
            <a:lstStyle/>
            <a:p>
              <a:endParaRPr lang="en-US" dirty="0"/>
            </a:p>
          </p:txBody>
        </p:sp>
        <p:sp>
          <p:nvSpPr>
            <p:cNvPr id="146" name="Freeform: Shape 145">
              <a:extLst>
                <a:ext uri="{FF2B5EF4-FFF2-40B4-BE49-F238E27FC236}">
                  <a16:creationId xmlns:a16="http://schemas.microsoft.com/office/drawing/2014/main" id="{3D727E74-C3F9-4647-9552-1762AB8BC278}"/>
                </a:ext>
              </a:extLst>
            </p:cNvPr>
            <p:cNvSpPr/>
            <p:nvPr/>
          </p:nvSpPr>
          <p:spPr>
            <a:xfrm>
              <a:off x="7025216" y="5142569"/>
              <a:ext cx="40445" cy="8632"/>
            </a:xfrm>
            <a:custGeom>
              <a:avLst/>
              <a:gdLst>
                <a:gd name="connsiteX0" fmla="*/ 36361 w 40445"/>
                <a:gd name="connsiteY0" fmla="*/ 426 h 8632"/>
                <a:gd name="connsiteX1" fmla="*/ 4385 w 40445"/>
                <a:gd name="connsiteY1" fmla="*/ 426 h 8632"/>
                <a:gd name="connsiteX2" fmla="*/ 150 w 40445"/>
                <a:gd name="connsiteY2" fmla="*/ 4742 h 8632"/>
                <a:gd name="connsiteX3" fmla="*/ 4385 w 40445"/>
                <a:gd name="connsiteY3" fmla="*/ 9058 h 8632"/>
                <a:gd name="connsiteX4" fmla="*/ 36361 w 40445"/>
                <a:gd name="connsiteY4" fmla="*/ 9058 h 8632"/>
                <a:gd name="connsiteX5" fmla="*/ 40596 w 40445"/>
                <a:gd name="connsiteY5" fmla="*/ 4742 h 8632"/>
                <a:gd name="connsiteX6" fmla="*/ 36361 w 40445"/>
                <a:gd name="connsiteY6" fmla="*/ 426 h 8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45" h="8632">
                  <a:moveTo>
                    <a:pt x="36361" y="426"/>
                  </a:moveTo>
                  <a:lnTo>
                    <a:pt x="4385" y="426"/>
                  </a:lnTo>
                  <a:cubicBezTo>
                    <a:pt x="2046" y="426"/>
                    <a:pt x="150" y="2358"/>
                    <a:pt x="150" y="4742"/>
                  </a:cubicBezTo>
                  <a:cubicBezTo>
                    <a:pt x="150" y="7126"/>
                    <a:pt x="2046" y="9058"/>
                    <a:pt x="4385" y="9058"/>
                  </a:cubicBezTo>
                  <a:lnTo>
                    <a:pt x="36361" y="9058"/>
                  </a:lnTo>
                  <a:cubicBezTo>
                    <a:pt x="38699" y="9058"/>
                    <a:pt x="40596" y="7126"/>
                    <a:pt x="40596" y="4742"/>
                  </a:cubicBezTo>
                  <a:cubicBezTo>
                    <a:pt x="40596" y="2358"/>
                    <a:pt x="38699" y="426"/>
                    <a:pt x="36361" y="426"/>
                  </a:cubicBezTo>
                  <a:close/>
                </a:path>
              </a:pathLst>
            </a:custGeom>
            <a:solidFill>
              <a:srgbClr val="3B3838"/>
            </a:solidFill>
            <a:ln w="5613" cap="flat">
              <a:noFill/>
              <a:prstDash val="solid"/>
              <a:miter/>
            </a:ln>
          </p:spPr>
          <p:txBody>
            <a:bodyPr rtlCol="0" anchor="ctr"/>
            <a:lstStyle/>
            <a:p>
              <a:endParaRPr lang="en-US" dirty="0"/>
            </a:p>
          </p:txBody>
        </p:sp>
        <p:sp>
          <p:nvSpPr>
            <p:cNvPr id="147" name="Freeform: Shape 146">
              <a:extLst>
                <a:ext uri="{FF2B5EF4-FFF2-40B4-BE49-F238E27FC236}">
                  <a16:creationId xmlns:a16="http://schemas.microsoft.com/office/drawing/2014/main" id="{51FE76DB-60AC-4B6E-92F6-B837A2610FA9}"/>
                </a:ext>
              </a:extLst>
            </p:cNvPr>
            <p:cNvSpPr/>
            <p:nvPr/>
          </p:nvSpPr>
          <p:spPr>
            <a:xfrm>
              <a:off x="7025216" y="5154292"/>
              <a:ext cx="40445" cy="8633"/>
            </a:xfrm>
            <a:custGeom>
              <a:avLst/>
              <a:gdLst>
                <a:gd name="connsiteX0" fmla="*/ 36361 w 40445"/>
                <a:gd name="connsiteY0" fmla="*/ 426 h 8633"/>
                <a:gd name="connsiteX1" fmla="*/ 4385 w 40445"/>
                <a:gd name="connsiteY1" fmla="*/ 426 h 8633"/>
                <a:gd name="connsiteX2" fmla="*/ 150 w 40445"/>
                <a:gd name="connsiteY2" fmla="*/ 4742 h 8633"/>
                <a:gd name="connsiteX3" fmla="*/ 4385 w 40445"/>
                <a:gd name="connsiteY3" fmla="*/ 9059 h 8633"/>
                <a:gd name="connsiteX4" fmla="*/ 36361 w 40445"/>
                <a:gd name="connsiteY4" fmla="*/ 9059 h 8633"/>
                <a:gd name="connsiteX5" fmla="*/ 40596 w 40445"/>
                <a:gd name="connsiteY5" fmla="*/ 4742 h 8633"/>
                <a:gd name="connsiteX6" fmla="*/ 36361 w 40445"/>
                <a:gd name="connsiteY6" fmla="*/ 426 h 8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45" h="8633">
                  <a:moveTo>
                    <a:pt x="36361" y="426"/>
                  </a:moveTo>
                  <a:lnTo>
                    <a:pt x="4385" y="426"/>
                  </a:lnTo>
                  <a:cubicBezTo>
                    <a:pt x="2046" y="426"/>
                    <a:pt x="150" y="2358"/>
                    <a:pt x="150" y="4742"/>
                  </a:cubicBezTo>
                  <a:cubicBezTo>
                    <a:pt x="150" y="7126"/>
                    <a:pt x="2046" y="9059"/>
                    <a:pt x="4385" y="9059"/>
                  </a:cubicBezTo>
                  <a:lnTo>
                    <a:pt x="36361" y="9059"/>
                  </a:lnTo>
                  <a:cubicBezTo>
                    <a:pt x="38699" y="9059"/>
                    <a:pt x="40596" y="7126"/>
                    <a:pt x="40596" y="4742"/>
                  </a:cubicBezTo>
                  <a:cubicBezTo>
                    <a:pt x="40596" y="2358"/>
                    <a:pt x="38699" y="426"/>
                    <a:pt x="36361" y="426"/>
                  </a:cubicBezTo>
                  <a:close/>
                </a:path>
              </a:pathLst>
            </a:custGeom>
            <a:solidFill>
              <a:srgbClr val="3B3838"/>
            </a:solidFill>
            <a:ln w="5613" cap="flat">
              <a:noFill/>
              <a:prstDash val="solid"/>
              <a:miter/>
            </a:ln>
          </p:spPr>
          <p:txBody>
            <a:bodyPr rtlCol="0" anchor="ctr"/>
            <a:lstStyle/>
            <a:p>
              <a:endParaRPr lang="en-US" dirty="0"/>
            </a:p>
          </p:txBody>
        </p:sp>
      </p:grpSp>
      <p:grpSp>
        <p:nvGrpSpPr>
          <p:cNvPr id="148" name="Segnaposto contenuto 5">
            <a:extLst>
              <a:ext uri="{FF2B5EF4-FFF2-40B4-BE49-F238E27FC236}">
                <a16:creationId xmlns:a16="http://schemas.microsoft.com/office/drawing/2014/main" id="{1B51204B-C091-4497-A788-0CD92867C7B7}"/>
              </a:ext>
            </a:extLst>
          </p:cNvPr>
          <p:cNvGrpSpPr/>
          <p:nvPr/>
        </p:nvGrpSpPr>
        <p:grpSpPr>
          <a:xfrm>
            <a:off x="7818114" y="5464169"/>
            <a:ext cx="294661" cy="136400"/>
            <a:chOff x="7156259" y="5150658"/>
            <a:chExt cx="294661" cy="136400"/>
          </a:xfrm>
          <a:solidFill>
            <a:srgbClr val="3B3838"/>
          </a:solidFill>
        </p:grpSpPr>
        <p:sp>
          <p:nvSpPr>
            <p:cNvPr id="149" name="Freeform: Shape 148">
              <a:extLst>
                <a:ext uri="{FF2B5EF4-FFF2-40B4-BE49-F238E27FC236}">
                  <a16:creationId xmlns:a16="http://schemas.microsoft.com/office/drawing/2014/main" id="{EE63690D-B0D1-4FE9-B861-F582931D9ABE}"/>
                </a:ext>
              </a:extLst>
            </p:cNvPr>
            <p:cNvSpPr/>
            <p:nvPr/>
          </p:nvSpPr>
          <p:spPr>
            <a:xfrm>
              <a:off x="7156259" y="5150658"/>
              <a:ext cx="294661" cy="136400"/>
            </a:xfrm>
            <a:custGeom>
              <a:avLst/>
              <a:gdLst>
                <a:gd name="connsiteX0" fmla="*/ 290205 w 294661"/>
                <a:gd name="connsiteY0" fmla="*/ 17104 h 136400"/>
                <a:gd name="connsiteX1" fmla="*/ 275238 w 294661"/>
                <a:gd name="connsiteY1" fmla="*/ 17104 h 136400"/>
                <a:gd name="connsiteX2" fmla="*/ 275238 w 294661"/>
                <a:gd name="connsiteY2" fmla="*/ 4156 h 136400"/>
                <a:gd name="connsiteX3" fmla="*/ 270924 w 294661"/>
                <a:gd name="connsiteY3" fmla="*/ -164 h 136400"/>
                <a:gd name="connsiteX4" fmla="*/ 23452 w 294661"/>
                <a:gd name="connsiteY4" fmla="*/ -164 h 136400"/>
                <a:gd name="connsiteX5" fmla="*/ 19138 w 294661"/>
                <a:gd name="connsiteY5" fmla="*/ 4156 h 136400"/>
                <a:gd name="connsiteX6" fmla="*/ 19138 w 294661"/>
                <a:gd name="connsiteY6" fmla="*/ 17104 h 136400"/>
                <a:gd name="connsiteX7" fmla="*/ 4171 w 294661"/>
                <a:gd name="connsiteY7" fmla="*/ 17104 h 136400"/>
                <a:gd name="connsiteX8" fmla="*/ -143 w 294661"/>
                <a:gd name="connsiteY8" fmla="*/ 21419 h 136400"/>
                <a:gd name="connsiteX9" fmla="*/ -143 w 294661"/>
                <a:gd name="connsiteY9" fmla="*/ 86456 h 136400"/>
                <a:gd name="connsiteX10" fmla="*/ 4171 w 294661"/>
                <a:gd name="connsiteY10" fmla="*/ 90770 h 136400"/>
                <a:gd name="connsiteX11" fmla="*/ 8491 w 294661"/>
                <a:gd name="connsiteY11" fmla="*/ 86456 h 136400"/>
                <a:gd name="connsiteX12" fmla="*/ 8491 w 294661"/>
                <a:gd name="connsiteY12" fmla="*/ 25739 h 136400"/>
                <a:gd name="connsiteX13" fmla="*/ 36501 w 294661"/>
                <a:gd name="connsiteY13" fmla="*/ 25739 h 136400"/>
                <a:gd name="connsiteX14" fmla="*/ 40815 w 294661"/>
                <a:gd name="connsiteY14" fmla="*/ 21419 h 136400"/>
                <a:gd name="connsiteX15" fmla="*/ 36501 w 294661"/>
                <a:gd name="connsiteY15" fmla="*/ 17104 h 136400"/>
                <a:gd name="connsiteX16" fmla="*/ 27772 w 294661"/>
                <a:gd name="connsiteY16" fmla="*/ 17104 h 136400"/>
                <a:gd name="connsiteX17" fmla="*/ 27772 w 294661"/>
                <a:gd name="connsiteY17" fmla="*/ 8470 h 136400"/>
                <a:gd name="connsiteX18" fmla="*/ 266604 w 294661"/>
                <a:gd name="connsiteY18" fmla="*/ 8470 h 136400"/>
                <a:gd name="connsiteX19" fmla="*/ 266604 w 294661"/>
                <a:gd name="connsiteY19" fmla="*/ 17104 h 136400"/>
                <a:gd name="connsiteX20" fmla="*/ 55109 w 294661"/>
                <a:gd name="connsiteY20" fmla="*/ 17104 h 136400"/>
                <a:gd name="connsiteX21" fmla="*/ 50789 w 294661"/>
                <a:gd name="connsiteY21" fmla="*/ 21419 h 136400"/>
                <a:gd name="connsiteX22" fmla="*/ 55109 w 294661"/>
                <a:gd name="connsiteY22" fmla="*/ 25739 h 136400"/>
                <a:gd name="connsiteX23" fmla="*/ 285885 w 294661"/>
                <a:gd name="connsiteY23" fmla="*/ 25739 h 136400"/>
                <a:gd name="connsiteX24" fmla="*/ 285885 w 294661"/>
                <a:gd name="connsiteY24" fmla="*/ 110334 h 136400"/>
                <a:gd name="connsiteX25" fmla="*/ 257831 w 294661"/>
                <a:gd name="connsiteY25" fmla="*/ 110334 h 136400"/>
                <a:gd name="connsiteX26" fmla="*/ 253516 w 294661"/>
                <a:gd name="connsiteY26" fmla="*/ 114654 h 136400"/>
                <a:gd name="connsiteX27" fmla="*/ 257831 w 294661"/>
                <a:gd name="connsiteY27" fmla="*/ 118969 h 136400"/>
                <a:gd name="connsiteX28" fmla="*/ 266604 w 294661"/>
                <a:gd name="connsiteY28" fmla="*/ 118969 h 136400"/>
                <a:gd name="connsiteX29" fmla="*/ 266604 w 294661"/>
                <a:gd name="connsiteY29" fmla="*/ 127603 h 136400"/>
                <a:gd name="connsiteX30" fmla="*/ 27772 w 294661"/>
                <a:gd name="connsiteY30" fmla="*/ 127603 h 136400"/>
                <a:gd name="connsiteX31" fmla="*/ 27772 w 294661"/>
                <a:gd name="connsiteY31" fmla="*/ 118969 h 136400"/>
                <a:gd name="connsiteX32" fmla="*/ 239128 w 294661"/>
                <a:gd name="connsiteY32" fmla="*/ 118969 h 136400"/>
                <a:gd name="connsiteX33" fmla="*/ 243442 w 294661"/>
                <a:gd name="connsiteY33" fmla="*/ 114654 h 136400"/>
                <a:gd name="connsiteX34" fmla="*/ 239128 w 294661"/>
                <a:gd name="connsiteY34" fmla="*/ 110334 h 136400"/>
                <a:gd name="connsiteX35" fmla="*/ 8491 w 294661"/>
                <a:gd name="connsiteY35" fmla="*/ 110334 h 136400"/>
                <a:gd name="connsiteX36" fmla="*/ 8491 w 294661"/>
                <a:gd name="connsiteY36" fmla="*/ 104869 h 136400"/>
                <a:gd name="connsiteX37" fmla="*/ 4171 w 294661"/>
                <a:gd name="connsiteY37" fmla="*/ 100555 h 136400"/>
                <a:gd name="connsiteX38" fmla="*/ -143 w 294661"/>
                <a:gd name="connsiteY38" fmla="*/ 104869 h 136400"/>
                <a:gd name="connsiteX39" fmla="*/ -143 w 294661"/>
                <a:gd name="connsiteY39" fmla="*/ 114654 h 136400"/>
                <a:gd name="connsiteX40" fmla="*/ 4171 w 294661"/>
                <a:gd name="connsiteY40" fmla="*/ 118969 h 136400"/>
                <a:gd name="connsiteX41" fmla="*/ 19138 w 294661"/>
                <a:gd name="connsiteY41" fmla="*/ 118969 h 136400"/>
                <a:gd name="connsiteX42" fmla="*/ 19138 w 294661"/>
                <a:gd name="connsiteY42" fmla="*/ 131917 h 136400"/>
                <a:gd name="connsiteX43" fmla="*/ 23452 w 294661"/>
                <a:gd name="connsiteY43" fmla="*/ 136237 h 136400"/>
                <a:gd name="connsiteX44" fmla="*/ 270924 w 294661"/>
                <a:gd name="connsiteY44" fmla="*/ 136237 h 136400"/>
                <a:gd name="connsiteX45" fmla="*/ 275238 w 294661"/>
                <a:gd name="connsiteY45" fmla="*/ 131917 h 136400"/>
                <a:gd name="connsiteX46" fmla="*/ 275238 w 294661"/>
                <a:gd name="connsiteY46" fmla="*/ 118969 h 136400"/>
                <a:gd name="connsiteX47" fmla="*/ 290205 w 294661"/>
                <a:gd name="connsiteY47" fmla="*/ 118969 h 136400"/>
                <a:gd name="connsiteX48" fmla="*/ 294519 w 294661"/>
                <a:gd name="connsiteY48" fmla="*/ 114654 h 136400"/>
                <a:gd name="connsiteX49" fmla="*/ 294519 w 294661"/>
                <a:gd name="connsiteY49" fmla="*/ 21419 h 136400"/>
                <a:gd name="connsiteX50" fmla="*/ 290205 w 294661"/>
                <a:gd name="connsiteY50" fmla="*/ 17104 h 13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94661" h="136400">
                  <a:moveTo>
                    <a:pt x="290205" y="17104"/>
                  </a:moveTo>
                  <a:lnTo>
                    <a:pt x="275238" y="17104"/>
                  </a:lnTo>
                  <a:lnTo>
                    <a:pt x="275238" y="4156"/>
                  </a:lnTo>
                  <a:cubicBezTo>
                    <a:pt x="275238" y="1771"/>
                    <a:pt x="273309" y="-164"/>
                    <a:pt x="270924" y="-164"/>
                  </a:cubicBezTo>
                  <a:lnTo>
                    <a:pt x="23452" y="-164"/>
                  </a:lnTo>
                  <a:cubicBezTo>
                    <a:pt x="21067" y="-164"/>
                    <a:pt x="19138" y="1771"/>
                    <a:pt x="19138" y="4156"/>
                  </a:cubicBezTo>
                  <a:lnTo>
                    <a:pt x="19138" y="17104"/>
                  </a:lnTo>
                  <a:lnTo>
                    <a:pt x="4171" y="17104"/>
                  </a:lnTo>
                  <a:cubicBezTo>
                    <a:pt x="1792" y="17104"/>
                    <a:pt x="-143" y="19034"/>
                    <a:pt x="-143" y="21419"/>
                  </a:cubicBezTo>
                  <a:lnTo>
                    <a:pt x="-143" y="86456"/>
                  </a:lnTo>
                  <a:cubicBezTo>
                    <a:pt x="-143" y="88835"/>
                    <a:pt x="1792" y="90770"/>
                    <a:pt x="4171" y="90770"/>
                  </a:cubicBezTo>
                  <a:cubicBezTo>
                    <a:pt x="6556" y="90770"/>
                    <a:pt x="8491" y="88835"/>
                    <a:pt x="8491" y="86456"/>
                  </a:cubicBezTo>
                  <a:lnTo>
                    <a:pt x="8491" y="25739"/>
                  </a:lnTo>
                  <a:lnTo>
                    <a:pt x="36501" y="25739"/>
                  </a:lnTo>
                  <a:cubicBezTo>
                    <a:pt x="38880" y="25739"/>
                    <a:pt x="40815" y="23804"/>
                    <a:pt x="40815" y="21419"/>
                  </a:cubicBezTo>
                  <a:cubicBezTo>
                    <a:pt x="40815" y="19034"/>
                    <a:pt x="38880" y="17104"/>
                    <a:pt x="36501" y="17104"/>
                  </a:cubicBezTo>
                  <a:lnTo>
                    <a:pt x="27772" y="17104"/>
                  </a:lnTo>
                  <a:lnTo>
                    <a:pt x="27772" y="8470"/>
                  </a:lnTo>
                  <a:lnTo>
                    <a:pt x="266604" y="8470"/>
                  </a:lnTo>
                  <a:lnTo>
                    <a:pt x="266604" y="17104"/>
                  </a:lnTo>
                  <a:lnTo>
                    <a:pt x="55109" y="17104"/>
                  </a:lnTo>
                  <a:cubicBezTo>
                    <a:pt x="52724" y="17104"/>
                    <a:pt x="50789" y="19034"/>
                    <a:pt x="50789" y="21419"/>
                  </a:cubicBezTo>
                  <a:cubicBezTo>
                    <a:pt x="50789" y="23804"/>
                    <a:pt x="52724" y="25739"/>
                    <a:pt x="55109" y="25739"/>
                  </a:cubicBezTo>
                  <a:lnTo>
                    <a:pt x="285885" y="25739"/>
                  </a:lnTo>
                  <a:lnTo>
                    <a:pt x="285885" y="110334"/>
                  </a:lnTo>
                  <a:lnTo>
                    <a:pt x="257831" y="110334"/>
                  </a:lnTo>
                  <a:cubicBezTo>
                    <a:pt x="255445" y="110334"/>
                    <a:pt x="253516" y="112269"/>
                    <a:pt x="253516" y="114654"/>
                  </a:cubicBezTo>
                  <a:cubicBezTo>
                    <a:pt x="253516" y="117039"/>
                    <a:pt x="255445" y="118969"/>
                    <a:pt x="257831" y="118969"/>
                  </a:cubicBezTo>
                  <a:lnTo>
                    <a:pt x="266604" y="118969"/>
                  </a:lnTo>
                  <a:lnTo>
                    <a:pt x="266604" y="127603"/>
                  </a:lnTo>
                  <a:lnTo>
                    <a:pt x="27772" y="127603"/>
                  </a:lnTo>
                  <a:lnTo>
                    <a:pt x="27772" y="118969"/>
                  </a:lnTo>
                  <a:lnTo>
                    <a:pt x="239128" y="118969"/>
                  </a:lnTo>
                  <a:cubicBezTo>
                    <a:pt x="241507" y="118969"/>
                    <a:pt x="243442" y="117039"/>
                    <a:pt x="243442" y="114654"/>
                  </a:cubicBezTo>
                  <a:cubicBezTo>
                    <a:pt x="243442" y="112269"/>
                    <a:pt x="241507" y="110334"/>
                    <a:pt x="239128" y="110334"/>
                  </a:cubicBezTo>
                  <a:lnTo>
                    <a:pt x="8491" y="110334"/>
                  </a:lnTo>
                  <a:lnTo>
                    <a:pt x="8491" y="104869"/>
                  </a:lnTo>
                  <a:cubicBezTo>
                    <a:pt x="8491" y="102484"/>
                    <a:pt x="6556" y="100555"/>
                    <a:pt x="4171" y="100555"/>
                  </a:cubicBezTo>
                  <a:cubicBezTo>
                    <a:pt x="1792" y="100555"/>
                    <a:pt x="-143" y="102484"/>
                    <a:pt x="-143" y="104869"/>
                  </a:cubicBezTo>
                  <a:lnTo>
                    <a:pt x="-143" y="114654"/>
                  </a:lnTo>
                  <a:cubicBezTo>
                    <a:pt x="-143" y="117039"/>
                    <a:pt x="1792" y="118969"/>
                    <a:pt x="4171" y="118969"/>
                  </a:cubicBezTo>
                  <a:lnTo>
                    <a:pt x="19138" y="118969"/>
                  </a:lnTo>
                  <a:lnTo>
                    <a:pt x="19138" y="131917"/>
                  </a:lnTo>
                  <a:cubicBezTo>
                    <a:pt x="19138" y="134302"/>
                    <a:pt x="21067" y="136237"/>
                    <a:pt x="23452" y="136237"/>
                  </a:cubicBezTo>
                  <a:lnTo>
                    <a:pt x="270924" y="136237"/>
                  </a:lnTo>
                  <a:cubicBezTo>
                    <a:pt x="273309" y="136237"/>
                    <a:pt x="275238" y="134302"/>
                    <a:pt x="275238" y="131917"/>
                  </a:cubicBezTo>
                  <a:lnTo>
                    <a:pt x="275238" y="118969"/>
                  </a:lnTo>
                  <a:lnTo>
                    <a:pt x="290205" y="118969"/>
                  </a:lnTo>
                  <a:cubicBezTo>
                    <a:pt x="292584" y="118969"/>
                    <a:pt x="294519" y="117039"/>
                    <a:pt x="294519" y="114654"/>
                  </a:cubicBezTo>
                  <a:lnTo>
                    <a:pt x="294519" y="21419"/>
                  </a:lnTo>
                  <a:cubicBezTo>
                    <a:pt x="294519" y="19034"/>
                    <a:pt x="292584" y="17104"/>
                    <a:pt x="290205" y="17104"/>
                  </a:cubicBezTo>
                  <a:close/>
                </a:path>
              </a:pathLst>
            </a:custGeom>
            <a:solidFill>
              <a:srgbClr val="3B3838"/>
            </a:solidFill>
            <a:ln w="5560" cap="flat">
              <a:noFill/>
              <a:prstDash val="solid"/>
              <a:miter/>
            </a:ln>
          </p:spPr>
          <p:txBody>
            <a:bodyPr rtlCol="0" anchor="ctr"/>
            <a:lstStyle/>
            <a:p>
              <a:endParaRPr lang="en-US" dirty="0"/>
            </a:p>
          </p:txBody>
        </p:sp>
        <p:sp>
          <p:nvSpPr>
            <p:cNvPr id="150" name="Freeform: Shape 149">
              <a:extLst>
                <a:ext uri="{FF2B5EF4-FFF2-40B4-BE49-F238E27FC236}">
                  <a16:creationId xmlns:a16="http://schemas.microsoft.com/office/drawing/2014/main" id="{C966E22E-5B81-467D-8FDE-BA55086402D6}"/>
                </a:ext>
              </a:extLst>
            </p:cNvPr>
            <p:cNvSpPr/>
            <p:nvPr/>
          </p:nvSpPr>
          <p:spPr>
            <a:xfrm>
              <a:off x="7279172" y="5196125"/>
              <a:ext cx="47768" cy="45466"/>
            </a:xfrm>
            <a:custGeom>
              <a:avLst/>
              <a:gdLst>
                <a:gd name="connsiteX0" fmla="*/ 43306 w 47768"/>
                <a:gd name="connsiteY0" fmla="*/ -164 h 45466"/>
                <a:gd name="connsiteX1" fmla="*/ 4171 w 47768"/>
                <a:gd name="connsiteY1" fmla="*/ -164 h 45466"/>
                <a:gd name="connsiteX2" fmla="*/ -143 w 47768"/>
                <a:gd name="connsiteY2" fmla="*/ 4156 h 45466"/>
                <a:gd name="connsiteX3" fmla="*/ -143 w 47768"/>
                <a:gd name="connsiteY3" fmla="*/ 30614 h 45466"/>
                <a:gd name="connsiteX4" fmla="*/ 4171 w 47768"/>
                <a:gd name="connsiteY4" fmla="*/ 34934 h 45466"/>
                <a:gd name="connsiteX5" fmla="*/ 7485 w 47768"/>
                <a:gd name="connsiteY5" fmla="*/ 34934 h 45466"/>
                <a:gd name="connsiteX6" fmla="*/ 7485 w 47768"/>
                <a:gd name="connsiteY6" fmla="*/ 40988 h 45466"/>
                <a:gd name="connsiteX7" fmla="*/ 11805 w 47768"/>
                <a:gd name="connsiteY7" fmla="*/ 45303 h 45466"/>
                <a:gd name="connsiteX8" fmla="*/ 35678 w 47768"/>
                <a:gd name="connsiteY8" fmla="*/ 45303 h 45466"/>
                <a:gd name="connsiteX9" fmla="*/ 39992 w 47768"/>
                <a:gd name="connsiteY9" fmla="*/ 40988 h 45466"/>
                <a:gd name="connsiteX10" fmla="*/ 39992 w 47768"/>
                <a:gd name="connsiteY10" fmla="*/ 34934 h 45466"/>
                <a:gd name="connsiteX11" fmla="*/ 43306 w 47768"/>
                <a:gd name="connsiteY11" fmla="*/ 34934 h 45466"/>
                <a:gd name="connsiteX12" fmla="*/ 47626 w 47768"/>
                <a:gd name="connsiteY12" fmla="*/ 30614 h 45466"/>
                <a:gd name="connsiteX13" fmla="*/ 47626 w 47768"/>
                <a:gd name="connsiteY13" fmla="*/ 4156 h 45466"/>
                <a:gd name="connsiteX14" fmla="*/ 43306 w 47768"/>
                <a:gd name="connsiteY14" fmla="*/ -164 h 45466"/>
                <a:gd name="connsiteX15" fmla="*/ 38991 w 47768"/>
                <a:gd name="connsiteY15" fmla="*/ 26300 h 45466"/>
                <a:gd name="connsiteX16" fmla="*/ 35678 w 47768"/>
                <a:gd name="connsiteY16" fmla="*/ 26300 h 45466"/>
                <a:gd name="connsiteX17" fmla="*/ 31364 w 47768"/>
                <a:gd name="connsiteY17" fmla="*/ 30614 h 45466"/>
                <a:gd name="connsiteX18" fmla="*/ 31364 w 47768"/>
                <a:gd name="connsiteY18" fmla="*/ 36669 h 45466"/>
                <a:gd name="connsiteX19" fmla="*/ 16119 w 47768"/>
                <a:gd name="connsiteY19" fmla="*/ 36669 h 45466"/>
                <a:gd name="connsiteX20" fmla="*/ 16119 w 47768"/>
                <a:gd name="connsiteY20" fmla="*/ 30614 h 45466"/>
                <a:gd name="connsiteX21" fmla="*/ 11805 w 47768"/>
                <a:gd name="connsiteY21" fmla="*/ 26300 h 45466"/>
                <a:gd name="connsiteX22" fmla="*/ 8491 w 47768"/>
                <a:gd name="connsiteY22" fmla="*/ 26300 h 45466"/>
                <a:gd name="connsiteX23" fmla="*/ 8491 w 47768"/>
                <a:gd name="connsiteY23" fmla="*/ 8470 h 45466"/>
                <a:gd name="connsiteX24" fmla="*/ 38991 w 47768"/>
                <a:gd name="connsiteY24" fmla="*/ 8470 h 45466"/>
                <a:gd name="connsiteX25" fmla="*/ 38991 w 47768"/>
                <a:gd name="connsiteY25" fmla="*/ 26300 h 45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8" h="45466">
                  <a:moveTo>
                    <a:pt x="43306" y="-164"/>
                  </a:moveTo>
                  <a:lnTo>
                    <a:pt x="4171" y="-164"/>
                  </a:lnTo>
                  <a:cubicBezTo>
                    <a:pt x="1786" y="-164"/>
                    <a:pt x="-143" y="1771"/>
                    <a:pt x="-143" y="4156"/>
                  </a:cubicBezTo>
                  <a:lnTo>
                    <a:pt x="-143" y="30614"/>
                  </a:lnTo>
                  <a:cubicBezTo>
                    <a:pt x="-143" y="32999"/>
                    <a:pt x="1786" y="34934"/>
                    <a:pt x="4171" y="34934"/>
                  </a:cubicBezTo>
                  <a:lnTo>
                    <a:pt x="7485" y="34934"/>
                  </a:lnTo>
                  <a:lnTo>
                    <a:pt x="7485" y="40988"/>
                  </a:lnTo>
                  <a:cubicBezTo>
                    <a:pt x="7485" y="43368"/>
                    <a:pt x="9420" y="45303"/>
                    <a:pt x="11805" y="45303"/>
                  </a:cubicBezTo>
                  <a:lnTo>
                    <a:pt x="35678" y="45303"/>
                  </a:lnTo>
                  <a:cubicBezTo>
                    <a:pt x="38063" y="45303"/>
                    <a:pt x="39992" y="43368"/>
                    <a:pt x="39992" y="40988"/>
                  </a:cubicBezTo>
                  <a:lnTo>
                    <a:pt x="39992" y="34934"/>
                  </a:lnTo>
                  <a:lnTo>
                    <a:pt x="43306" y="34934"/>
                  </a:lnTo>
                  <a:cubicBezTo>
                    <a:pt x="45691" y="34934"/>
                    <a:pt x="47626" y="32999"/>
                    <a:pt x="47626" y="30614"/>
                  </a:cubicBezTo>
                  <a:lnTo>
                    <a:pt x="47626" y="4156"/>
                  </a:lnTo>
                  <a:cubicBezTo>
                    <a:pt x="47626" y="1771"/>
                    <a:pt x="45691" y="-164"/>
                    <a:pt x="43306" y="-164"/>
                  </a:cubicBezTo>
                  <a:close/>
                  <a:moveTo>
                    <a:pt x="38991" y="26300"/>
                  </a:moveTo>
                  <a:lnTo>
                    <a:pt x="35678" y="26300"/>
                  </a:lnTo>
                  <a:cubicBezTo>
                    <a:pt x="33293" y="26300"/>
                    <a:pt x="31364" y="28235"/>
                    <a:pt x="31364" y="30614"/>
                  </a:cubicBezTo>
                  <a:lnTo>
                    <a:pt x="31364" y="36669"/>
                  </a:lnTo>
                  <a:lnTo>
                    <a:pt x="16119" y="36669"/>
                  </a:lnTo>
                  <a:lnTo>
                    <a:pt x="16119" y="30614"/>
                  </a:lnTo>
                  <a:cubicBezTo>
                    <a:pt x="16119" y="28235"/>
                    <a:pt x="14184" y="26300"/>
                    <a:pt x="11805" y="26300"/>
                  </a:cubicBezTo>
                  <a:lnTo>
                    <a:pt x="8491" y="26300"/>
                  </a:lnTo>
                  <a:lnTo>
                    <a:pt x="8491" y="8470"/>
                  </a:lnTo>
                  <a:lnTo>
                    <a:pt x="38991" y="8470"/>
                  </a:lnTo>
                  <a:lnTo>
                    <a:pt x="38991" y="26300"/>
                  </a:lnTo>
                  <a:close/>
                </a:path>
              </a:pathLst>
            </a:custGeom>
            <a:solidFill>
              <a:srgbClr val="3B3838"/>
            </a:solidFill>
            <a:ln w="5560" cap="flat">
              <a:noFill/>
              <a:prstDash val="solid"/>
              <a:miter/>
            </a:ln>
          </p:spPr>
          <p:txBody>
            <a:bodyPr rtlCol="0" anchor="ctr"/>
            <a:lstStyle/>
            <a:p>
              <a:endParaRPr lang="en-US" dirty="0"/>
            </a:p>
          </p:txBody>
        </p:sp>
        <p:sp>
          <p:nvSpPr>
            <p:cNvPr id="151" name="Freeform: Shape 150">
              <a:extLst>
                <a:ext uri="{FF2B5EF4-FFF2-40B4-BE49-F238E27FC236}">
                  <a16:creationId xmlns:a16="http://schemas.microsoft.com/office/drawing/2014/main" id="{5789DCD2-D3CF-4BD9-8D29-350BBC30FEC1}"/>
                </a:ext>
              </a:extLst>
            </p:cNvPr>
            <p:cNvSpPr/>
            <p:nvPr/>
          </p:nvSpPr>
          <p:spPr>
            <a:xfrm>
              <a:off x="7225754" y="5196125"/>
              <a:ext cx="47768" cy="45466"/>
            </a:xfrm>
            <a:custGeom>
              <a:avLst/>
              <a:gdLst>
                <a:gd name="connsiteX0" fmla="*/ 43311 w 47768"/>
                <a:gd name="connsiteY0" fmla="*/ -164 h 45466"/>
                <a:gd name="connsiteX1" fmla="*/ 4177 w 47768"/>
                <a:gd name="connsiteY1" fmla="*/ -164 h 45466"/>
                <a:gd name="connsiteX2" fmla="*/ -143 w 47768"/>
                <a:gd name="connsiteY2" fmla="*/ 4156 h 45466"/>
                <a:gd name="connsiteX3" fmla="*/ -143 w 47768"/>
                <a:gd name="connsiteY3" fmla="*/ 30614 h 45466"/>
                <a:gd name="connsiteX4" fmla="*/ 4177 w 47768"/>
                <a:gd name="connsiteY4" fmla="*/ 34934 h 45466"/>
                <a:gd name="connsiteX5" fmla="*/ 7490 w 47768"/>
                <a:gd name="connsiteY5" fmla="*/ 34934 h 45466"/>
                <a:gd name="connsiteX6" fmla="*/ 7490 w 47768"/>
                <a:gd name="connsiteY6" fmla="*/ 40988 h 45466"/>
                <a:gd name="connsiteX7" fmla="*/ 11805 w 47768"/>
                <a:gd name="connsiteY7" fmla="*/ 45303 h 45466"/>
                <a:gd name="connsiteX8" fmla="*/ 35683 w 47768"/>
                <a:gd name="connsiteY8" fmla="*/ 45303 h 45466"/>
                <a:gd name="connsiteX9" fmla="*/ 39998 w 47768"/>
                <a:gd name="connsiteY9" fmla="*/ 40988 h 45466"/>
                <a:gd name="connsiteX10" fmla="*/ 39998 w 47768"/>
                <a:gd name="connsiteY10" fmla="*/ 34934 h 45466"/>
                <a:gd name="connsiteX11" fmla="*/ 43311 w 47768"/>
                <a:gd name="connsiteY11" fmla="*/ 34934 h 45466"/>
                <a:gd name="connsiteX12" fmla="*/ 47626 w 47768"/>
                <a:gd name="connsiteY12" fmla="*/ 30614 h 45466"/>
                <a:gd name="connsiteX13" fmla="*/ 47626 w 47768"/>
                <a:gd name="connsiteY13" fmla="*/ 4156 h 45466"/>
                <a:gd name="connsiteX14" fmla="*/ 43311 w 47768"/>
                <a:gd name="connsiteY14" fmla="*/ -164 h 45466"/>
                <a:gd name="connsiteX15" fmla="*/ 38997 w 47768"/>
                <a:gd name="connsiteY15" fmla="*/ 26300 h 45466"/>
                <a:gd name="connsiteX16" fmla="*/ 35683 w 47768"/>
                <a:gd name="connsiteY16" fmla="*/ 26300 h 45466"/>
                <a:gd name="connsiteX17" fmla="*/ 31364 w 47768"/>
                <a:gd name="connsiteY17" fmla="*/ 30614 h 45466"/>
                <a:gd name="connsiteX18" fmla="*/ 31364 w 47768"/>
                <a:gd name="connsiteY18" fmla="*/ 36669 h 45466"/>
                <a:gd name="connsiteX19" fmla="*/ 16119 w 47768"/>
                <a:gd name="connsiteY19" fmla="*/ 36669 h 45466"/>
                <a:gd name="connsiteX20" fmla="*/ 16119 w 47768"/>
                <a:gd name="connsiteY20" fmla="*/ 30614 h 45466"/>
                <a:gd name="connsiteX21" fmla="*/ 11805 w 47768"/>
                <a:gd name="connsiteY21" fmla="*/ 26300 h 45466"/>
                <a:gd name="connsiteX22" fmla="*/ 8491 w 47768"/>
                <a:gd name="connsiteY22" fmla="*/ 26300 h 45466"/>
                <a:gd name="connsiteX23" fmla="*/ 8491 w 47768"/>
                <a:gd name="connsiteY23" fmla="*/ 8470 h 45466"/>
                <a:gd name="connsiteX24" fmla="*/ 8491 w 47768"/>
                <a:gd name="connsiteY24" fmla="*/ 8470 h 45466"/>
                <a:gd name="connsiteX25" fmla="*/ 38997 w 47768"/>
                <a:gd name="connsiteY25" fmla="*/ 8470 h 45466"/>
                <a:gd name="connsiteX26" fmla="*/ 38997 w 47768"/>
                <a:gd name="connsiteY26" fmla="*/ 26300 h 45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7768" h="45466">
                  <a:moveTo>
                    <a:pt x="43311" y="-164"/>
                  </a:moveTo>
                  <a:lnTo>
                    <a:pt x="4177" y="-164"/>
                  </a:lnTo>
                  <a:cubicBezTo>
                    <a:pt x="1792" y="-164"/>
                    <a:pt x="-143" y="1771"/>
                    <a:pt x="-143" y="4156"/>
                  </a:cubicBezTo>
                  <a:lnTo>
                    <a:pt x="-143" y="30614"/>
                  </a:lnTo>
                  <a:cubicBezTo>
                    <a:pt x="-143" y="32999"/>
                    <a:pt x="1792" y="34934"/>
                    <a:pt x="4177" y="34934"/>
                  </a:cubicBezTo>
                  <a:lnTo>
                    <a:pt x="7490" y="34934"/>
                  </a:lnTo>
                  <a:lnTo>
                    <a:pt x="7490" y="40988"/>
                  </a:lnTo>
                  <a:cubicBezTo>
                    <a:pt x="7490" y="43368"/>
                    <a:pt x="9420" y="45303"/>
                    <a:pt x="11805" y="45303"/>
                  </a:cubicBezTo>
                  <a:lnTo>
                    <a:pt x="35683" y="45303"/>
                  </a:lnTo>
                  <a:cubicBezTo>
                    <a:pt x="38063" y="45303"/>
                    <a:pt x="39998" y="43368"/>
                    <a:pt x="39998" y="40988"/>
                  </a:cubicBezTo>
                  <a:lnTo>
                    <a:pt x="39998" y="34934"/>
                  </a:lnTo>
                  <a:lnTo>
                    <a:pt x="43311" y="34934"/>
                  </a:lnTo>
                  <a:cubicBezTo>
                    <a:pt x="45696" y="34934"/>
                    <a:pt x="47626" y="32999"/>
                    <a:pt x="47626" y="30614"/>
                  </a:cubicBezTo>
                  <a:lnTo>
                    <a:pt x="47626" y="4156"/>
                  </a:lnTo>
                  <a:cubicBezTo>
                    <a:pt x="47626" y="1771"/>
                    <a:pt x="45696" y="-164"/>
                    <a:pt x="43311" y="-164"/>
                  </a:cubicBezTo>
                  <a:close/>
                  <a:moveTo>
                    <a:pt x="38997" y="26300"/>
                  </a:moveTo>
                  <a:lnTo>
                    <a:pt x="35683" y="26300"/>
                  </a:lnTo>
                  <a:cubicBezTo>
                    <a:pt x="33298" y="26300"/>
                    <a:pt x="31364" y="28235"/>
                    <a:pt x="31364" y="30614"/>
                  </a:cubicBezTo>
                  <a:lnTo>
                    <a:pt x="31364" y="36669"/>
                  </a:lnTo>
                  <a:lnTo>
                    <a:pt x="16119" y="36669"/>
                  </a:lnTo>
                  <a:lnTo>
                    <a:pt x="16119" y="30614"/>
                  </a:lnTo>
                  <a:cubicBezTo>
                    <a:pt x="16119" y="28235"/>
                    <a:pt x="14190" y="26300"/>
                    <a:pt x="11805" y="26300"/>
                  </a:cubicBezTo>
                  <a:lnTo>
                    <a:pt x="8491" y="26300"/>
                  </a:lnTo>
                  <a:lnTo>
                    <a:pt x="8491" y="8470"/>
                  </a:lnTo>
                  <a:lnTo>
                    <a:pt x="8491" y="8470"/>
                  </a:lnTo>
                  <a:lnTo>
                    <a:pt x="38997" y="8470"/>
                  </a:lnTo>
                  <a:lnTo>
                    <a:pt x="38997" y="26300"/>
                  </a:lnTo>
                  <a:close/>
                </a:path>
              </a:pathLst>
            </a:custGeom>
            <a:solidFill>
              <a:srgbClr val="3B3838"/>
            </a:solidFill>
            <a:ln w="5560" cap="flat">
              <a:noFill/>
              <a:prstDash val="solid"/>
              <a:miter/>
            </a:ln>
          </p:spPr>
          <p:txBody>
            <a:bodyPr rtlCol="0" anchor="ctr"/>
            <a:lstStyle/>
            <a:p>
              <a:endParaRPr lang="en-US" dirty="0"/>
            </a:p>
          </p:txBody>
        </p:sp>
        <p:sp>
          <p:nvSpPr>
            <p:cNvPr id="152" name="Freeform: Shape 151">
              <a:extLst>
                <a:ext uri="{FF2B5EF4-FFF2-40B4-BE49-F238E27FC236}">
                  <a16:creationId xmlns:a16="http://schemas.microsoft.com/office/drawing/2014/main" id="{8E0EFE6C-DE47-4CD6-B941-31CBF46EB265}"/>
                </a:ext>
              </a:extLst>
            </p:cNvPr>
            <p:cNvSpPr/>
            <p:nvPr/>
          </p:nvSpPr>
          <p:spPr>
            <a:xfrm>
              <a:off x="7332528" y="5196125"/>
              <a:ext cx="47768" cy="45466"/>
            </a:xfrm>
            <a:custGeom>
              <a:avLst/>
              <a:gdLst>
                <a:gd name="connsiteX0" fmla="*/ 43311 w 47768"/>
                <a:gd name="connsiteY0" fmla="*/ -164 h 45466"/>
                <a:gd name="connsiteX1" fmla="*/ 4177 w 47768"/>
                <a:gd name="connsiteY1" fmla="*/ -164 h 45466"/>
                <a:gd name="connsiteX2" fmla="*/ -143 w 47768"/>
                <a:gd name="connsiteY2" fmla="*/ 4156 h 45466"/>
                <a:gd name="connsiteX3" fmla="*/ -143 w 47768"/>
                <a:gd name="connsiteY3" fmla="*/ 30614 h 45466"/>
                <a:gd name="connsiteX4" fmla="*/ 4177 w 47768"/>
                <a:gd name="connsiteY4" fmla="*/ 34934 h 45466"/>
                <a:gd name="connsiteX5" fmla="*/ 7490 w 47768"/>
                <a:gd name="connsiteY5" fmla="*/ 34934 h 45466"/>
                <a:gd name="connsiteX6" fmla="*/ 7490 w 47768"/>
                <a:gd name="connsiteY6" fmla="*/ 40988 h 45466"/>
                <a:gd name="connsiteX7" fmla="*/ 11805 w 47768"/>
                <a:gd name="connsiteY7" fmla="*/ 45303 h 45466"/>
                <a:gd name="connsiteX8" fmla="*/ 35678 w 47768"/>
                <a:gd name="connsiteY8" fmla="*/ 45303 h 45466"/>
                <a:gd name="connsiteX9" fmla="*/ 39998 w 47768"/>
                <a:gd name="connsiteY9" fmla="*/ 40988 h 45466"/>
                <a:gd name="connsiteX10" fmla="*/ 39998 w 47768"/>
                <a:gd name="connsiteY10" fmla="*/ 34934 h 45466"/>
                <a:gd name="connsiteX11" fmla="*/ 43311 w 47768"/>
                <a:gd name="connsiteY11" fmla="*/ 34934 h 45466"/>
                <a:gd name="connsiteX12" fmla="*/ 47626 w 47768"/>
                <a:gd name="connsiteY12" fmla="*/ 30614 h 45466"/>
                <a:gd name="connsiteX13" fmla="*/ 47626 w 47768"/>
                <a:gd name="connsiteY13" fmla="*/ 4156 h 45466"/>
                <a:gd name="connsiteX14" fmla="*/ 43311 w 47768"/>
                <a:gd name="connsiteY14" fmla="*/ -164 h 45466"/>
                <a:gd name="connsiteX15" fmla="*/ 38991 w 47768"/>
                <a:gd name="connsiteY15" fmla="*/ 26300 h 45466"/>
                <a:gd name="connsiteX16" fmla="*/ 35678 w 47768"/>
                <a:gd name="connsiteY16" fmla="*/ 26300 h 45466"/>
                <a:gd name="connsiteX17" fmla="*/ 31364 w 47768"/>
                <a:gd name="connsiteY17" fmla="*/ 30614 h 45466"/>
                <a:gd name="connsiteX18" fmla="*/ 31364 w 47768"/>
                <a:gd name="connsiteY18" fmla="*/ 36669 h 45466"/>
                <a:gd name="connsiteX19" fmla="*/ 16119 w 47768"/>
                <a:gd name="connsiteY19" fmla="*/ 36669 h 45466"/>
                <a:gd name="connsiteX20" fmla="*/ 16119 w 47768"/>
                <a:gd name="connsiteY20" fmla="*/ 30614 h 45466"/>
                <a:gd name="connsiteX21" fmla="*/ 11805 w 47768"/>
                <a:gd name="connsiteY21" fmla="*/ 26300 h 45466"/>
                <a:gd name="connsiteX22" fmla="*/ 8491 w 47768"/>
                <a:gd name="connsiteY22" fmla="*/ 26300 h 45466"/>
                <a:gd name="connsiteX23" fmla="*/ 8491 w 47768"/>
                <a:gd name="connsiteY23" fmla="*/ 8470 h 45466"/>
                <a:gd name="connsiteX24" fmla="*/ 38991 w 47768"/>
                <a:gd name="connsiteY24" fmla="*/ 8470 h 45466"/>
                <a:gd name="connsiteX25" fmla="*/ 38991 w 47768"/>
                <a:gd name="connsiteY25" fmla="*/ 26300 h 45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8" h="45466">
                  <a:moveTo>
                    <a:pt x="43311" y="-164"/>
                  </a:moveTo>
                  <a:lnTo>
                    <a:pt x="4177" y="-164"/>
                  </a:lnTo>
                  <a:cubicBezTo>
                    <a:pt x="1792" y="-164"/>
                    <a:pt x="-143" y="1771"/>
                    <a:pt x="-143" y="4156"/>
                  </a:cubicBezTo>
                  <a:lnTo>
                    <a:pt x="-143" y="30614"/>
                  </a:lnTo>
                  <a:cubicBezTo>
                    <a:pt x="-143" y="32999"/>
                    <a:pt x="1792" y="34934"/>
                    <a:pt x="4177" y="34934"/>
                  </a:cubicBezTo>
                  <a:lnTo>
                    <a:pt x="7490" y="34934"/>
                  </a:lnTo>
                  <a:lnTo>
                    <a:pt x="7490" y="40988"/>
                  </a:lnTo>
                  <a:cubicBezTo>
                    <a:pt x="7490" y="43368"/>
                    <a:pt x="9420" y="45303"/>
                    <a:pt x="11805" y="45303"/>
                  </a:cubicBezTo>
                  <a:lnTo>
                    <a:pt x="35678" y="45303"/>
                  </a:lnTo>
                  <a:cubicBezTo>
                    <a:pt x="38063" y="45303"/>
                    <a:pt x="39998" y="43368"/>
                    <a:pt x="39998" y="40988"/>
                  </a:cubicBezTo>
                  <a:lnTo>
                    <a:pt x="39998" y="34934"/>
                  </a:lnTo>
                  <a:lnTo>
                    <a:pt x="43311" y="34934"/>
                  </a:lnTo>
                  <a:cubicBezTo>
                    <a:pt x="45691" y="34934"/>
                    <a:pt x="47626" y="32999"/>
                    <a:pt x="47626" y="30614"/>
                  </a:cubicBezTo>
                  <a:lnTo>
                    <a:pt x="47626" y="4156"/>
                  </a:lnTo>
                  <a:cubicBezTo>
                    <a:pt x="47626" y="1771"/>
                    <a:pt x="45691" y="-164"/>
                    <a:pt x="43311" y="-164"/>
                  </a:cubicBezTo>
                  <a:close/>
                  <a:moveTo>
                    <a:pt x="38991" y="26300"/>
                  </a:moveTo>
                  <a:lnTo>
                    <a:pt x="35678" y="26300"/>
                  </a:lnTo>
                  <a:cubicBezTo>
                    <a:pt x="33298" y="26300"/>
                    <a:pt x="31364" y="28235"/>
                    <a:pt x="31364" y="30614"/>
                  </a:cubicBezTo>
                  <a:lnTo>
                    <a:pt x="31364" y="36669"/>
                  </a:lnTo>
                  <a:lnTo>
                    <a:pt x="16119" y="36669"/>
                  </a:lnTo>
                  <a:lnTo>
                    <a:pt x="16119" y="30614"/>
                  </a:lnTo>
                  <a:cubicBezTo>
                    <a:pt x="16119" y="28235"/>
                    <a:pt x="14190" y="26300"/>
                    <a:pt x="11805" y="26300"/>
                  </a:cubicBezTo>
                  <a:lnTo>
                    <a:pt x="8491" y="26300"/>
                  </a:lnTo>
                  <a:lnTo>
                    <a:pt x="8491" y="8470"/>
                  </a:lnTo>
                  <a:lnTo>
                    <a:pt x="38991" y="8470"/>
                  </a:lnTo>
                  <a:lnTo>
                    <a:pt x="38991" y="26300"/>
                  </a:lnTo>
                  <a:close/>
                </a:path>
              </a:pathLst>
            </a:custGeom>
            <a:solidFill>
              <a:srgbClr val="3B3838"/>
            </a:solidFill>
            <a:ln w="5560" cap="flat">
              <a:noFill/>
              <a:prstDash val="solid"/>
              <a:miter/>
            </a:ln>
          </p:spPr>
          <p:txBody>
            <a:bodyPr rtlCol="0" anchor="ctr"/>
            <a:lstStyle/>
            <a:p>
              <a:endParaRPr lang="en-US" dirty="0"/>
            </a:p>
          </p:txBody>
        </p:sp>
        <p:sp>
          <p:nvSpPr>
            <p:cNvPr id="153" name="Freeform: Shape 152">
              <a:extLst>
                <a:ext uri="{FF2B5EF4-FFF2-40B4-BE49-F238E27FC236}">
                  <a16:creationId xmlns:a16="http://schemas.microsoft.com/office/drawing/2014/main" id="{225A5637-DF98-434C-AE30-4BD79552EBDC}"/>
                </a:ext>
              </a:extLst>
            </p:cNvPr>
            <p:cNvSpPr/>
            <p:nvPr/>
          </p:nvSpPr>
          <p:spPr>
            <a:xfrm>
              <a:off x="7385889" y="5196125"/>
              <a:ext cx="47763" cy="45466"/>
            </a:xfrm>
            <a:custGeom>
              <a:avLst/>
              <a:gdLst>
                <a:gd name="connsiteX0" fmla="*/ 43306 w 47763"/>
                <a:gd name="connsiteY0" fmla="*/ -164 h 45466"/>
                <a:gd name="connsiteX1" fmla="*/ 4171 w 47763"/>
                <a:gd name="connsiteY1" fmla="*/ -164 h 45466"/>
                <a:gd name="connsiteX2" fmla="*/ -143 w 47763"/>
                <a:gd name="connsiteY2" fmla="*/ 4156 h 45466"/>
                <a:gd name="connsiteX3" fmla="*/ -143 w 47763"/>
                <a:gd name="connsiteY3" fmla="*/ 30614 h 45466"/>
                <a:gd name="connsiteX4" fmla="*/ 4171 w 47763"/>
                <a:gd name="connsiteY4" fmla="*/ 34934 h 45466"/>
                <a:gd name="connsiteX5" fmla="*/ 7485 w 47763"/>
                <a:gd name="connsiteY5" fmla="*/ 34934 h 45466"/>
                <a:gd name="connsiteX6" fmla="*/ 7485 w 47763"/>
                <a:gd name="connsiteY6" fmla="*/ 40988 h 45466"/>
                <a:gd name="connsiteX7" fmla="*/ 11799 w 47763"/>
                <a:gd name="connsiteY7" fmla="*/ 45303 h 45466"/>
                <a:gd name="connsiteX8" fmla="*/ 35678 w 47763"/>
                <a:gd name="connsiteY8" fmla="*/ 45303 h 45466"/>
                <a:gd name="connsiteX9" fmla="*/ 39992 w 47763"/>
                <a:gd name="connsiteY9" fmla="*/ 40988 h 45466"/>
                <a:gd name="connsiteX10" fmla="*/ 39992 w 47763"/>
                <a:gd name="connsiteY10" fmla="*/ 34934 h 45466"/>
                <a:gd name="connsiteX11" fmla="*/ 43306 w 47763"/>
                <a:gd name="connsiteY11" fmla="*/ 34934 h 45466"/>
                <a:gd name="connsiteX12" fmla="*/ 47620 w 47763"/>
                <a:gd name="connsiteY12" fmla="*/ 30614 h 45466"/>
                <a:gd name="connsiteX13" fmla="*/ 47620 w 47763"/>
                <a:gd name="connsiteY13" fmla="*/ 4156 h 45466"/>
                <a:gd name="connsiteX14" fmla="*/ 43306 w 47763"/>
                <a:gd name="connsiteY14" fmla="*/ -164 h 45466"/>
                <a:gd name="connsiteX15" fmla="*/ 38991 w 47763"/>
                <a:gd name="connsiteY15" fmla="*/ 26300 h 45466"/>
                <a:gd name="connsiteX16" fmla="*/ 35678 w 47763"/>
                <a:gd name="connsiteY16" fmla="*/ 26300 h 45466"/>
                <a:gd name="connsiteX17" fmla="*/ 31358 w 47763"/>
                <a:gd name="connsiteY17" fmla="*/ 30614 h 45466"/>
                <a:gd name="connsiteX18" fmla="*/ 31358 w 47763"/>
                <a:gd name="connsiteY18" fmla="*/ 36669 h 45466"/>
                <a:gd name="connsiteX19" fmla="*/ 16119 w 47763"/>
                <a:gd name="connsiteY19" fmla="*/ 36669 h 45466"/>
                <a:gd name="connsiteX20" fmla="*/ 16119 w 47763"/>
                <a:gd name="connsiteY20" fmla="*/ 30614 h 45466"/>
                <a:gd name="connsiteX21" fmla="*/ 11805 w 47763"/>
                <a:gd name="connsiteY21" fmla="*/ 26300 h 45466"/>
                <a:gd name="connsiteX22" fmla="*/ 8486 w 47763"/>
                <a:gd name="connsiteY22" fmla="*/ 26300 h 45466"/>
                <a:gd name="connsiteX23" fmla="*/ 8486 w 47763"/>
                <a:gd name="connsiteY23" fmla="*/ 8470 h 45466"/>
                <a:gd name="connsiteX24" fmla="*/ 38991 w 47763"/>
                <a:gd name="connsiteY24" fmla="*/ 8470 h 45466"/>
                <a:gd name="connsiteX25" fmla="*/ 38991 w 47763"/>
                <a:gd name="connsiteY25" fmla="*/ 26300 h 45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3" h="45466">
                  <a:moveTo>
                    <a:pt x="43306" y="-164"/>
                  </a:moveTo>
                  <a:lnTo>
                    <a:pt x="4171" y="-164"/>
                  </a:lnTo>
                  <a:cubicBezTo>
                    <a:pt x="1786" y="-164"/>
                    <a:pt x="-143" y="1771"/>
                    <a:pt x="-143" y="4156"/>
                  </a:cubicBezTo>
                  <a:lnTo>
                    <a:pt x="-143" y="30614"/>
                  </a:lnTo>
                  <a:cubicBezTo>
                    <a:pt x="-143" y="32999"/>
                    <a:pt x="1786" y="34934"/>
                    <a:pt x="4171" y="34934"/>
                  </a:cubicBezTo>
                  <a:lnTo>
                    <a:pt x="7485" y="34934"/>
                  </a:lnTo>
                  <a:lnTo>
                    <a:pt x="7485" y="40988"/>
                  </a:lnTo>
                  <a:cubicBezTo>
                    <a:pt x="7485" y="43368"/>
                    <a:pt x="9420" y="45303"/>
                    <a:pt x="11799" y="45303"/>
                  </a:cubicBezTo>
                  <a:lnTo>
                    <a:pt x="35678" y="45303"/>
                  </a:lnTo>
                  <a:cubicBezTo>
                    <a:pt x="38057" y="45303"/>
                    <a:pt x="39992" y="43368"/>
                    <a:pt x="39992" y="40988"/>
                  </a:cubicBezTo>
                  <a:lnTo>
                    <a:pt x="39992" y="34934"/>
                  </a:lnTo>
                  <a:lnTo>
                    <a:pt x="43306" y="34934"/>
                  </a:lnTo>
                  <a:cubicBezTo>
                    <a:pt x="45691" y="34934"/>
                    <a:pt x="47620" y="32999"/>
                    <a:pt x="47620" y="30614"/>
                  </a:cubicBezTo>
                  <a:lnTo>
                    <a:pt x="47620" y="4156"/>
                  </a:lnTo>
                  <a:cubicBezTo>
                    <a:pt x="47620" y="1771"/>
                    <a:pt x="45691" y="-164"/>
                    <a:pt x="43306" y="-164"/>
                  </a:cubicBezTo>
                  <a:close/>
                  <a:moveTo>
                    <a:pt x="38991" y="26300"/>
                  </a:moveTo>
                  <a:lnTo>
                    <a:pt x="35678" y="26300"/>
                  </a:lnTo>
                  <a:cubicBezTo>
                    <a:pt x="33293" y="26300"/>
                    <a:pt x="31358" y="28235"/>
                    <a:pt x="31358" y="30614"/>
                  </a:cubicBezTo>
                  <a:lnTo>
                    <a:pt x="31358" y="36669"/>
                  </a:lnTo>
                  <a:lnTo>
                    <a:pt x="16119" y="36669"/>
                  </a:lnTo>
                  <a:lnTo>
                    <a:pt x="16119" y="30614"/>
                  </a:lnTo>
                  <a:cubicBezTo>
                    <a:pt x="16119" y="28235"/>
                    <a:pt x="14184" y="26300"/>
                    <a:pt x="11805" y="26300"/>
                  </a:cubicBezTo>
                  <a:lnTo>
                    <a:pt x="8486" y="26300"/>
                  </a:lnTo>
                  <a:lnTo>
                    <a:pt x="8486" y="8470"/>
                  </a:lnTo>
                  <a:lnTo>
                    <a:pt x="38991" y="8470"/>
                  </a:lnTo>
                  <a:lnTo>
                    <a:pt x="38991" y="26300"/>
                  </a:lnTo>
                  <a:close/>
                </a:path>
              </a:pathLst>
            </a:custGeom>
            <a:solidFill>
              <a:srgbClr val="3B3838"/>
            </a:solidFill>
            <a:ln w="5560" cap="flat">
              <a:noFill/>
              <a:prstDash val="solid"/>
              <a:miter/>
            </a:ln>
          </p:spPr>
          <p:txBody>
            <a:bodyPr rtlCol="0" anchor="ctr"/>
            <a:lstStyle/>
            <a:p>
              <a:endParaRPr lang="en-US" dirty="0"/>
            </a:p>
          </p:txBody>
        </p:sp>
        <p:sp>
          <p:nvSpPr>
            <p:cNvPr id="154" name="Freeform: Shape 153">
              <a:extLst>
                <a:ext uri="{FF2B5EF4-FFF2-40B4-BE49-F238E27FC236}">
                  <a16:creationId xmlns:a16="http://schemas.microsoft.com/office/drawing/2014/main" id="{FF462DF5-F69E-4ABA-998B-EC4717C85AE8}"/>
                </a:ext>
              </a:extLst>
            </p:cNvPr>
            <p:cNvSpPr/>
            <p:nvPr/>
          </p:nvSpPr>
          <p:spPr>
            <a:xfrm>
              <a:off x="7175695" y="5196958"/>
              <a:ext cx="41219" cy="8628"/>
            </a:xfrm>
            <a:custGeom>
              <a:avLst/>
              <a:gdLst>
                <a:gd name="connsiteX0" fmla="*/ 36762 w 41219"/>
                <a:gd name="connsiteY0" fmla="*/ -164 h 8628"/>
                <a:gd name="connsiteX1" fmla="*/ 4171 w 41219"/>
                <a:gd name="connsiteY1" fmla="*/ -164 h 8628"/>
                <a:gd name="connsiteX2" fmla="*/ -143 w 41219"/>
                <a:gd name="connsiteY2" fmla="*/ 4150 h 8628"/>
                <a:gd name="connsiteX3" fmla="*/ 4171 w 41219"/>
                <a:gd name="connsiteY3" fmla="*/ 8465 h 8628"/>
                <a:gd name="connsiteX4" fmla="*/ 36762 w 41219"/>
                <a:gd name="connsiteY4" fmla="*/ 8465 h 8628"/>
                <a:gd name="connsiteX5" fmla="*/ 41076 w 41219"/>
                <a:gd name="connsiteY5" fmla="*/ 4150 h 8628"/>
                <a:gd name="connsiteX6" fmla="*/ 36762 w 41219"/>
                <a:gd name="connsiteY6" fmla="*/ -164 h 8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19" h="8628">
                  <a:moveTo>
                    <a:pt x="36762" y="-164"/>
                  </a:moveTo>
                  <a:lnTo>
                    <a:pt x="4171" y="-164"/>
                  </a:lnTo>
                  <a:cubicBezTo>
                    <a:pt x="1786" y="-164"/>
                    <a:pt x="-143" y="1765"/>
                    <a:pt x="-143" y="4150"/>
                  </a:cubicBezTo>
                  <a:cubicBezTo>
                    <a:pt x="-143" y="6535"/>
                    <a:pt x="1786" y="8465"/>
                    <a:pt x="4171" y="8465"/>
                  </a:cubicBezTo>
                  <a:lnTo>
                    <a:pt x="36762" y="8465"/>
                  </a:lnTo>
                  <a:cubicBezTo>
                    <a:pt x="39147" y="8465"/>
                    <a:pt x="41076" y="6535"/>
                    <a:pt x="41076" y="4150"/>
                  </a:cubicBezTo>
                  <a:cubicBezTo>
                    <a:pt x="41076" y="1765"/>
                    <a:pt x="39147" y="-164"/>
                    <a:pt x="36762" y="-164"/>
                  </a:cubicBezTo>
                  <a:close/>
                </a:path>
              </a:pathLst>
            </a:custGeom>
            <a:solidFill>
              <a:srgbClr val="3B3838"/>
            </a:solidFill>
            <a:ln w="5560" cap="flat">
              <a:noFill/>
              <a:prstDash val="solid"/>
              <a:miter/>
            </a:ln>
          </p:spPr>
          <p:txBody>
            <a:bodyPr rtlCol="0" anchor="ctr"/>
            <a:lstStyle/>
            <a:p>
              <a:endParaRPr lang="en-US" dirty="0"/>
            </a:p>
          </p:txBody>
        </p:sp>
        <p:sp>
          <p:nvSpPr>
            <p:cNvPr id="155" name="Freeform: Shape 154">
              <a:extLst>
                <a:ext uri="{FF2B5EF4-FFF2-40B4-BE49-F238E27FC236}">
                  <a16:creationId xmlns:a16="http://schemas.microsoft.com/office/drawing/2014/main" id="{A1085774-364D-44A3-885D-05795DDF926E}"/>
                </a:ext>
              </a:extLst>
            </p:cNvPr>
            <p:cNvSpPr/>
            <p:nvPr/>
          </p:nvSpPr>
          <p:spPr>
            <a:xfrm>
              <a:off x="7175695" y="5208678"/>
              <a:ext cx="41219" cy="8634"/>
            </a:xfrm>
            <a:custGeom>
              <a:avLst/>
              <a:gdLst>
                <a:gd name="connsiteX0" fmla="*/ 36762 w 41219"/>
                <a:gd name="connsiteY0" fmla="*/ -164 h 8634"/>
                <a:gd name="connsiteX1" fmla="*/ 4171 w 41219"/>
                <a:gd name="connsiteY1" fmla="*/ -164 h 8634"/>
                <a:gd name="connsiteX2" fmla="*/ -143 w 41219"/>
                <a:gd name="connsiteY2" fmla="*/ 4156 h 8634"/>
                <a:gd name="connsiteX3" fmla="*/ 4171 w 41219"/>
                <a:gd name="connsiteY3" fmla="*/ 8470 h 8634"/>
                <a:gd name="connsiteX4" fmla="*/ 36762 w 41219"/>
                <a:gd name="connsiteY4" fmla="*/ 8470 h 8634"/>
                <a:gd name="connsiteX5" fmla="*/ 41076 w 41219"/>
                <a:gd name="connsiteY5" fmla="*/ 4156 h 8634"/>
                <a:gd name="connsiteX6" fmla="*/ 36762 w 41219"/>
                <a:gd name="connsiteY6" fmla="*/ -164 h 8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19" h="8634">
                  <a:moveTo>
                    <a:pt x="36762" y="-164"/>
                  </a:moveTo>
                  <a:lnTo>
                    <a:pt x="4171" y="-164"/>
                  </a:lnTo>
                  <a:cubicBezTo>
                    <a:pt x="1786" y="-164"/>
                    <a:pt x="-143" y="1771"/>
                    <a:pt x="-143" y="4156"/>
                  </a:cubicBezTo>
                  <a:cubicBezTo>
                    <a:pt x="-143" y="6535"/>
                    <a:pt x="1786" y="8470"/>
                    <a:pt x="4171" y="8470"/>
                  </a:cubicBezTo>
                  <a:lnTo>
                    <a:pt x="36762" y="8470"/>
                  </a:lnTo>
                  <a:cubicBezTo>
                    <a:pt x="39147" y="8470"/>
                    <a:pt x="41076" y="6535"/>
                    <a:pt x="41076" y="4156"/>
                  </a:cubicBezTo>
                  <a:cubicBezTo>
                    <a:pt x="41076" y="1771"/>
                    <a:pt x="39147" y="-164"/>
                    <a:pt x="36762" y="-164"/>
                  </a:cubicBezTo>
                  <a:close/>
                </a:path>
              </a:pathLst>
            </a:custGeom>
            <a:solidFill>
              <a:srgbClr val="3B3838"/>
            </a:solidFill>
            <a:ln w="5560" cap="flat">
              <a:noFill/>
              <a:prstDash val="solid"/>
              <a:miter/>
            </a:ln>
          </p:spPr>
          <p:txBody>
            <a:bodyPr rtlCol="0" anchor="ctr"/>
            <a:lstStyle/>
            <a:p>
              <a:endParaRPr lang="en-US" dirty="0"/>
            </a:p>
          </p:txBody>
        </p:sp>
        <p:sp>
          <p:nvSpPr>
            <p:cNvPr id="156" name="Freeform: Shape 155">
              <a:extLst>
                <a:ext uri="{FF2B5EF4-FFF2-40B4-BE49-F238E27FC236}">
                  <a16:creationId xmlns:a16="http://schemas.microsoft.com/office/drawing/2014/main" id="{1601AB01-BCCC-4953-BF44-DA434B642F19}"/>
                </a:ext>
              </a:extLst>
            </p:cNvPr>
            <p:cNvSpPr/>
            <p:nvPr/>
          </p:nvSpPr>
          <p:spPr>
            <a:xfrm>
              <a:off x="7175695" y="5220404"/>
              <a:ext cx="41219" cy="8634"/>
            </a:xfrm>
            <a:custGeom>
              <a:avLst/>
              <a:gdLst>
                <a:gd name="connsiteX0" fmla="*/ 36762 w 41219"/>
                <a:gd name="connsiteY0" fmla="*/ -164 h 8634"/>
                <a:gd name="connsiteX1" fmla="*/ 4171 w 41219"/>
                <a:gd name="connsiteY1" fmla="*/ -164 h 8634"/>
                <a:gd name="connsiteX2" fmla="*/ -143 w 41219"/>
                <a:gd name="connsiteY2" fmla="*/ 4150 h 8634"/>
                <a:gd name="connsiteX3" fmla="*/ 4171 w 41219"/>
                <a:gd name="connsiteY3" fmla="*/ 8470 h 8634"/>
                <a:gd name="connsiteX4" fmla="*/ 36762 w 41219"/>
                <a:gd name="connsiteY4" fmla="*/ 8470 h 8634"/>
                <a:gd name="connsiteX5" fmla="*/ 41076 w 41219"/>
                <a:gd name="connsiteY5" fmla="*/ 4150 h 8634"/>
                <a:gd name="connsiteX6" fmla="*/ 36762 w 41219"/>
                <a:gd name="connsiteY6" fmla="*/ -164 h 8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19" h="8634">
                  <a:moveTo>
                    <a:pt x="36762" y="-164"/>
                  </a:moveTo>
                  <a:lnTo>
                    <a:pt x="4171" y="-164"/>
                  </a:lnTo>
                  <a:cubicBezTo>
                    <a:pt x="1786" y="-164"/>
                    <a:pt x="-143" y="1771"/>
                    <a:pt x="-143" y="4150"/>
                  </a:cubicBezTo>
                  <a:cubicBezTo>
                    <a:pt x="-143" y="6535"/>
                    <a:pt x="1786" y="8470"/>
                    <a:pt x="4171" y="8470"/>
                  </a:cubicBezTo>
                  <a:lnTo>
                    <a:pt x="36762" y="8470"/>
                  </a:lnTo>
                  <a:cubicBezTo>
                    <a:pt x="39147" y="8470"/>
                    <a:pt x="41076" y="6535"/>
                    <a:pt x="41076" y="4150"/>
                  </a:cubicBezTo>
                  <a:cubicBezTo>
                    <a:pt x="41076" y="1771"/>
                    <a:pt x="39147" y="-164"/>
                    <a:pt x="36762" y="-164"/>
                  </a:cubicBezTo>
                  <a:close/>
                </a:path>
              </a:pathLst>
            </a:custGeom>
            <a:solidFill>
              <a:srgbClr val="3B3838"/>
            </a:solidFill>
            <a:ln w="5560" cap="flat">
              <a:noFill/>
              <a:prstDash val="solid"/>
              <a:miter/>
            </a:ln>
          </p:spPr>
          <p:txBody>
            <a:bodyPr rtlCol="0" anchor="ctr"/>
            <a:lstStyle/>
            <a:p>
              <a:endParaRPr lang="en-US" dirty="0"/>
            </a:p>
          </p:txBody>
        </p:sp>
        <p:sp>
          <p:nvSpPr>
            <p:cNvPr id="157" name="Freeform: Shape 156">
              <a:extLst>
                <a:ext uri="{FF2B5EF4-FFF2-40B4-BE49-F238E27FC236}">
                  <a16:creationId xmlns:a16="http://schemas.microsoft.com/office/drawing/2014/main" id="{CCEC72BB-27D6-4ED4-A333-2A5403D2B0EC}"/>
                </a:ext>
              </a:extLst>
            </p:cNvPr>
            <p:cNvSpPr/>
            <p:nvPr/>
          </p:nvSpPr>
          <p:spPr>
            <a:xfrm>
              <a:off x="7175695" y="5232129"/>
              <a:ext cx="41219" cy="8628"/>
            </a:xfrm>
            <a:custGeom>
              <a:avLst/>
              <a:gdLst>
                <a:gd name="connsiteX0" fmla="*/ 36762 w 41219"/>
                <a:gd name="connsiteY0" fmla="*/ -164 h 8628"/>
                <a:gd name="connsiteX1" fmla="*/ 4171 w 41219"/>
                <a:gd name="connsiteY1" fmla="*/ -164 h 8628"/>
                <a:gd name="connsiteX2" fmla="*/ -143 w 41219"/>
                <a:gd name="connsiteY2" fmla="*/ 4150 h 8628"/>
                <a:gd name="connsiteX3" fmla="*/ 4171 w 41219"/>
                <a:gd name="connsiteY3" fmla="*/ 8465 h 8628"/>
                <a:gd name="connsiteX4" fmla="*/ 36762 w 41219"/>
                <a:gd name="connsiteY4" fmla="*/ 8465 h 8628"/>
                <a:gd name="connsiteX5" fmla="*/ 41076 w 41219"/>
                <a:gd name="connsiteY5" fmla="*/ 4150 h 8628"/>
                <a:gd name="connsiteX6" fmla="*/ 36762 w 41219"/>
                <a:gd name="connsiteY6" fmla="*/ -164 h 8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19" h="8628">
                  <a:moveTo>
                    <a:pt x="36762" y="-164"/>
                  </a:moveTo>
                  <a:lnTo>
                    <a:pt x="4171" y="-164"/>
                  </a:lnTo>
                  <a:cubicBezTo>
                    <a:pt x="1786" y="-164"/>
                    <a:pt x="-143" y="1765"/>
                    <a:pt x="-143" y="4150"/>
                  </a:cubicBezTo>
                  <a:cubicBezTo>
                    <a:pt x="-143" y="6535"/>
                    <a:pt x="1786" y="8465"/>
                    <a:pt x="4171" y="8465"/>
                  </a:cubicBezTo>
                  <a:lnTo>
                    <a:pt x="36762" y="8465"/>
                  </a:lnTo>
                  <a:cubicBezTo>
                    <a:pt x="39147" y="8465"/>
                    <a:pt x="41076" y="6535"/>
                    <a:pt x="41076" y="4150"/>
                  </a:cubicBezTo>
                  <a:cubicBezTo>
                    <a:pt x="41076" y="1765"/>
                    <a:pt x="39147" y="-164"/>
                    <a:pt x="36762" y="-164"/>
                  </a:cubicBezTo>
                  <a:close/>
                </a:path>
              </a:pathLst>
            </a:custGeom>
            <a:solidFill>
              <a:srgbClr val="3B3838"/>
            </a:solidFill>
            <a:ln w="5560"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1328790397"/>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en-US" noProof="0" dirty="0"/>
              <a:t>On cloud v3</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a:xfrm>
            <a:off x="838200" y="1700499"/>
            <a:ext cx="10515600" cy="4351338"/>
          </a:xfrm>
        </p:spPr>
        <p:txBody>
          <a:bodyPr/>
          <a:lstStyle/>
          <a:p>
            <a:r>
              <a:rPr lang="en-US" noProof="0" dirty="0"/>
              <a:t>Migrating cluster to EMR: </a:t>
            </a:r>
            <a:r>
              <a:rPr lang="en-US" noProof="0" dirty="0">
                <a:solidFill>
                  <a:srgbClr val="FF0000"/>
                </a:solidFill>
              </a:rPr>
              <a:t>14710€/year</a:t>
            </a:r>
          </a:p>
          <a:p>
            <a:pPr lvl="1"/>
            <a:r>
              <a:rPr lang="en-US" noProof="0" dirty="0"/>
              <a:t>S3 Infrequent Access storage (50 TB per month): 640€</a:t>
            </a:r>
          </a:p>
          <a:p>
            <a:pPr lvl="1"/>
            <a:r>
              <a:rPr lang="en-US" noProof="0" dirty="0"/>
              <a:t>1 x Master EMR nodes, EC2 (m4.xlarge), Utilization (75 h/month): 4.5€</a:t>
            </a:r>
          </a:p>
          <a:p>
            <a:pPr lvl="2"/>
            <a:r>
              <a:rPr lang="en-US" noProof="0" dirty="0"/>
              <a:t>75 h/month = 15min/task x 10task/day x 30day/month / 60min/hour</a:t>
            </a:r>
          </a:p>
          <a:p>
            <a:pPr lvl="1"/>
            <a:r>
              <a:rPr lang="en-US" noProof="0" dirty="0"/>
              <a:t>1 x Core EMR nodes, EC2 (m4.xlarge), Utilization (75 h/month): 4.5€</a:t>
            </a:r>
          </a:p>
          <a:p>
            <a:pPr lvl="1"/>
            <a:r>
              <a:rPr lang="en-US" noProof="0" dirty="0"/>
              <a:t>4 x Task EMR nodes, EC2 (m4.4xlarge), Utilization (75 h/month): 72€</a:t>
            </a:r>
          </a:p>
          <a:p>
            <a:pPr lvl="1"/>
            <a:r>
              <a:rPr lang="en-US" noProof="0" dirty="0"/>
              <a:t>4 x EC2 </a:t>
            </a:r>
            <a:r>
              <a:rPr lang="en-US" noProof="0" dirty="0">
                <a:solidFill>
                  <a:srgbClr val="0070C0"/>
                </a:solidFill>
              </a:rPr>
              <a:t>on demand (task node): 174.83€</a:t>
            </a:r>
          </a:p>
          <a:p>
            <a:pPr lvl="2"/>
            <a:r>
              <a:rPr lang="en-US" noProof="0" dirty="0"/>
              <a:t>Storage amount (30 GB)</a:t>
            </a:r>
          </a:p>
          <a:p>
            <a:pPr lvl="2"/>
            <a:r>
              <a:rPr lang="en-US" noProof="0" dirty="0"/>
              <a:t>Workload (Daily, Duration of peak: 0 Hr 15 Min)</a:t>
            </a:r>
          </a:p>
          <a:p>
            <a:pPr lvl="2"/>
            <a:r>
              <a:rPr lang="en-US" noProof="0" dirty="0"/>
              <a:t>Instance type (m4.xlarge)</a:t>
            </a:r>
          </a:p>
          <a:p>
            <a:pPr lvl="1"/>
            <a:r>
              <a:rPr lang="en-US" noProof="0" dirty="0"/>
              <a:t>2 x EC2 on demand (master and core nodes): 330€</a:t>
            </a:r>
          </a:p>
          <a:p>
            <a:pPr lvl="2"/>
            <a:r>
              <a:rPr lang="en-US" noProof="0" dirty="0"/>
              <a:t>Storage amount (30 GB)</a:t>
            </a:r>
          </a:p>
          <a:p>
            <a:pPr lvl="2"/>
            <a:r>
              <a:rPr lang="en-US" noProof="0" dirty="0"/>
              <a:t>Instance type (m4.xlarge)</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232</a:t>
            </a:fld>
            <a:endParaRPr lang="it-IT" dirty="0"/>
          </a:p>
        </p:txBody>
      </p:sp>
      <p:graphicFrame>
        <p:nvGraphicFramePr>
          <p:cNvPr id="11" name="Tabella 6">
            <a:extLst>
              <a:ext uri="{FF2B5EF4-FFF2-40B4-BE49-F238E27FC236}">
                <a16:creationId xmlns:a16="http://schemas.microsoft.com/office/drawing/2014/main" id="{7A2B8EDD-28C4-4630-BF9E-13F6902232B5}"/>
              </a:ext>
            </a:extLst>
          </p:cNvPr>
          <p:cNvGraphicFramePr>
            <a:graphicFrameLocks noGrp="1"/>
          </p:cNvGraphicFramePr>
          <p:nvPr>
            <p:extLst>
              <p:ext uri="{D42A27DB-BD31-4B8C-83A1-F6EECF244321}">
                <p14:modId xmlns:p14="http://schemas.microsoft.com/office/powerpoint/2010/main" val="3946999533"/>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pPr algn="ctr"/>
                      <a:endParaRPr lang="en-US" sz="1600" baseline="-250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On-premises</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 cloud</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Hardware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dirty="0">
                          <a:solidFill>
                            <a:schemeClr val="tx1"/>
                          </a:solidFill>
                          <a:latin typeface="Helvetica" panose="020B0604020202020204" pitchFamily="34" charset="0"/>
                          <a:cs typeface="Helvetica" panose="020B0604020202020204" pitchFamily="34" charset="0"/>
                        </a:rPr>
                        <a:t>2356€/year</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rowSpan="2">
                  <a:txBody>
                    <a:bodyPr/>
                    <a:lstStyle/>
                    <a:p>
                      <a:pPr algn="ctr"/>
                      <a:r>
                        <a:rPr lang="en-US" sz="1600" b="0" i="0" u="none" strike="noStrike" kern="1200" baseline="0" dirty="0">
                          <a:solidFill>
                            <a:srgbClr val="FF0000"/>
                          </a:solidFill>
                          <a:latin typeface="Helvetica" panose="020B0604020202020204" pitchFamily="34" charset="0"/>
                          <a:ea typeface="+mn-ea"/>
                          <a:cs typeface="Helvetica" panose="020B0604020202020204" pitchFamily="34" charset="0"/>
                        </a:rPr>
                        <a:t>14710€/year</a:t>
                      </a:r>
                      <a:endParaRPr lang="en-US" sz="1600" dirty="0">
                        <a:solidFill>
                          <a:srgbClr val="FF0000"/>
                        </a:solidFill>
                        <a:latin typeface="Helvetica" panose="020B0604020202020204" pitchFamily="34" charset="0"/>
                        <a:cs typeface="Helvetica"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Software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100000</a:t>
                      </a:r>
                      <a:r>
                        <a:rPr lang="en-US" sz="1600" dirty="0">
                          <a:solidFill>
                            <a:schemeClr val="tx1"/>
                          </a:solidFill>
                          <a:latin typeface="Helvetica" panose="020B0604020202020204" pitchFamily="34" charset="0"/>
                          <a:cs typeface="Helvetica" panose="020B0604020202020204" pitchFamily="34" charset="0"/>
                        </a:rPr>
                        <a:t>€</a:t>
                      </a:r>
                      <a:r>
                        <a:rPr lang="it-IT" sz="1600" dirty="0">
                          <a:solidFill>
                            <a:schemeClr val="tx1"/>
                          </a:solidFill>
                          <a:latin typeface="Helvetica" panose="020B0604020202020204" pitchFamily="34" charset="0"/>
                          <a:cs typeface="Helvetica" panose="020B0604020202020204" pitchFamily="34" charset="0"/>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ctr"/>
                      <a:r>
                        <a:rPr lang="it-IT" sz="1600" dirty="0">
                          <a:solidFill>
                            <a:schemeClr val="tx1"/>
                          </a:solidFill>
                          <a:latin typeface="Helvetica" panose="020B0604020202020204" pitchFamily="34" charset="0"/>
                          <a:cs typeface="Helvetica" panose="020B0604020202020204" pitchFamily="34" charset="0"/>
                        </a:rPr>
                        <a:t>?</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2785938632"/>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dirty="0"/>
              <a:t>On cloud v3</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p:txBody>
          <a:bodyPr/>
          <a:lstStyle/>
          <a:p>
            <a:r>
              <a:rPr lang="en-US" noProof="0" dirty="0"/>
              <a:t>Migrating cluster to EMR: </a:t>
            </a:r>
            <a:r>
              <a:rPr lang="en-US" noProof="0" dirty="0">
                <a:solidFill>
                  <a:srgbClr val="FF0000"/>
                </a:solidFill>
              </a:rPr>
              <a:t>13445€/year</a:t>
            </a:r>
          </a:p>
          <a:p>
            <a:pPr lvl="1"/>
            <a:r>
              <a:rPr lang="en-US" noProof="0" dirty="0"/>
              <a:t>S3 Infrequent Access storage (50 TB per month): 640€</a:t>
            </a:r>
          </a:p>
          <a:p>
            <a:pPr lvl="1"/>
            <a:r>
              <a:rPr lang="en-US" noProof="0" dirty="0"/>
              <a:t>1 x Master EMR nodes, EC2 (m4.xlarge), Utilization (75 h/month): 4.5€</a:t>
            </a:r>
          </a:p>
          <a:p>
            <a:pPr lvl="2"/>
            <a:r>
              <a:rPr lang="en-US" noProof="0" dirty="0"/>
              <a:t>75 h/month = 15min/task x 10task/day x 30day/month / 60min/hour</a:t>
            </a:r>
          </a:p>
          <a:p>
            <a:pPr lvl="1"/>
            <a:r>
              <a:rPr lang="en-US" noProof="0" dirty="0"/>
              <a:t>1 x Core EMR nodes, EC2 (m4.xlarge), Utilization (75 h/month): 4.5€</a:t>
            </a:r>
          </a:p>
          <a:p>
            <a:pPr lvl="1"/>
            <a:r>
              <a:rPr lang="en-US" noProof="0" dirty="0"/>
              <a:t>4 x Task EMR nodes, EC2 (m4.4xlarge), Utilization (75 h/month): 72€</a:t>
            </a:r>
          </a:p>
          <a:p>
            <a:pPr lvl="1"/>
            <a:r>
              <a:rPr lang="en-US" noProof="0" dirty="0"/>
              <a:t>4 x EC2 </a:t>
            </a:r>
            <a:r>
              <a:rPr lang="en-US" noProof="0" dirty="0">
                <a:solidFill>
                  <a:srgbClr val="0070C0"/>
                </a:solidFill>
              </a:rPr>
              <a:t>spot (task node): 69.55€</a:t>
            </a:r>
          </a:p>
          <a:p>
            <a:pPr lvl="2"/>
            <a:r>
              <a:rPr lang="en-US" noProof="0" dirty="0"/>
              <a:t>Storage amount (30 GB)</a:t>
            </a:r>
          </a:p>
          <a:p>
            <a:pPr lvl="2"/>
            <a:r>
              <a:rPr lang="en-US" noProof="0" dirty="0"/>
              <a:t>Workload (Daily, Duration of peak: 0 Hr 15 Min)</a:t>
            </a:r>
          </a:p>
          <a:p>
            <a:pPr lvl="2"/>
            <a:r>
              <a:rPr lang="en-US" noProof="0" dirty="0"/>
              <a:t>Instance type (m4.xlarge)</a:t>
            </a:r>
          </a:p>
          <a:p>
            <a:pPr lvl="1"/>
            <a:r>
              <a:rPr lang="en-US" noProof="0" dirty="0"/>
              <a:t>2 x EC2 on demand (master and core nodes): 330€</a:t>
            </a:r>
          </a:p>
          <a:p>
            <a:pPr lvl="2"/>
            <a:r>
              <a:rPr lang="en-US" noProof="0" dirty="0"/>
              <a:t>Storage amount (30 GB)</a:t>
            </a:r>
          </a:p>
          <a:p>
            <a:pPr lvl="2"/>
            <a:r>
              <a:rPr lang="en-US" noProof="0" dirty="0"/>
              <a:t>Instance type (m4.xlarge)</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233</a:t>
            </a:fld>
            <a:endParaRPr lang="it-IT" dirty="0"/>
          </a:p>
        </p:txBody>
      </p:sp>
      <p:sp>
        <p:nvSpPr>
          <p:cNvPr id="7" name="Segnaposto contenuto 6">
            <a:extLst>
              <a:ext uri="{FF2B5EF4-FFF2-40B4-BE49-F238E27FC236}">
                <a16:creationId xmlns:a16="http://schemas.microsoft.com/office/drawing/2014/main" id="{46EFE356-665C-350C-CAEE-EA45D33700D2}"/>
              </a:ext>
            </a:extLst>
          </p:cNvPr>
          <p:cNvSpPr>
            <a:spLocks noGrp="1"/>
          </p:cNvSpPr>
          <p:nvPr>
            <p:ph idx="13"/>
          </p:nvPr>
        </p:nvSpPr>
        <p:spPr/>
        <p:txBody>
          <a:bodyPr/>
          <a:lstStyle/>
          <a:p>
            <a:r>
              <a:rPr lang="en-US" b="0" i="0" u="sng" strike="noStrike" noProof="0" dirty="0">
                <a:solidFill>
                  <a:srgbClr val="0563C1"/>
                </a:solidFill>
                <a:effectLst/>
                <a:latin typeface="Helvetica" panose="020B0604020202020204" pitchFamily="34" charset="0"/>
                <a:hlinkClick r:id="rId2"/>
              </a:rPr>
              <a:t>https://calculator.aws/#/estimate?id=c3780b12bb43b593d05def5a1d5218d9764b8a65</a:t>
            </a:r>
            <a:endParaRPr lang="en-US" b="0" i="0" noProof="0" dirty="0">
              <a:effectLst/>
              <a:latin typeface="Calibri" panose="020F0502020204030204" pitchFamily="34" charset="0"/>
            </a:endParaRPr>
          </a:p>
        </p:txBody>
      </p:sp>
      <p:graphicFrame>
        <p:nvGraphicFramePr>
          <p:cNvPr id="6" name="Tabella 6">
            <a:extLst>
              <a:ext uri="{FF2B5EF4-FFF2-40B4-BE49-F238E27FC236}">
                <a16:creationId xmlns:a16="http://schemas.microsoft.com/office/drawing/2014/main" id="{450420D4-7664-444E-A75D-46759538F444}"/>
              </a:ext>
            </a:extLst>
          </p:cNvPr>
          <p:cNvGraphicFramePr>
            <a:graphicFrameLocks noGrp="1"/>
          </p:cNvGraphicFramePr>
          <p:nvPr>
            <p:extLst>
              <p:ext uri="{D42A27DB-BD31-4B8C-83A1-F6EECF244321}">
                <p14:modId xmlns:p14="http://schemas.microsoft.com/office/powerpoint/2010/main" val="703405023"/>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pPr algn="ctr"/>
                      <a:endParaRPr lang="en-US" sz="1600" baseline="-250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On-premises</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 cloud</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Hardware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dirty="0">
                          <a:solidFill>
                            <a:schemeClr val="tx1"/>
                          </a:solidFill>
                          <a:latin typeface="Helvetica" panose="020B0604020202020204" pitchFamily="34" charset="0"/>
                          <a:cs typeface="Helvetica" panose="020B0604020202020204" pitchFamily="34" charset="0"/>
                        </a:rPr>
                        <a:t>2356€/year</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rowSpan="2">
                  <a:txBody>
                    <a:bodyPr/>
                    <a:lstStyle/>
                    <a:p>
                      <a:pPr algn="ctr"/>
                      <a:r>
                        <a:rPr lang="en-US" sz="1600" b="0" i="0" u="none" strike="noStrike" kern="1200" baseline="0" dirty="0">
                          <a:solidFill>
                            <a:srgbClr val="FF0000"/>
                          </a:solidFill>
                          <a:latin typeface="Helvetica" panose="020B0604020202020204" pitchFamily="34" charset="0"/>
                          <a:ea typeface="+mn-ea"/>
                          <a:cs typeface="Helvetica" panose="020B0604020202020204" pitchFamily="34" charset="0"/>
                        </a:rPr>
                        <a:t>13445€/year</a:t>
                      </a:r>
                      <a:endParaRPr lang="en-US" sz="1600" dirty="0">
                        <a:solidFill>
                          <a:srgbClr val="FF0000"/>
                        </a:solidFill>
                        <a:latin typeface="Helvetica" panose="020B0604020202020204" pitchFamily="34" charset="0"/>
                        <a:cs typeface="Helvetica"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Software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100000</a:t>
                      </a:r>
                      <a:r>
                        <a:rPr lang="en-US" sz="1600" dirty="0">
                          <a:solidFill>
                            <a:schemeClr val="tx1"/>
                          </a:solidFill>
                          <a:latin typeface="Helvetica" panose="020B0604020202020204" pitchFamily="34" charset="0"/>
                          <a:cs typeface="Helvetica" panose="020B0604020202020204" pitchFamily="34" charset="0"/>
                        </a:rPr>
                        <a:t>€</a:t>
                      </a:r>
                      <a:r>
                        <a:rPr lang="it-IT" sz="1600" dirty="0">
                          <a:solidFill>
                            <a:schemeClr val="tx1"/>
                          </a:solidFill>
                          <a:latin typeface="Helvetica" panose="020B0604020202020204" pitchFamily="34" charset="0"/>
                          <a:cs typeface="Helvetica" panose="020B0604020202020204" pitchFamily="34" charset="0"/>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ctr"/>
                      <a:r>
                        <a:rPr lang="it-IT" sz="1600" dirty="0">
                          <a:solidFill>
                            <a:schemeClr val="tx1"/>
                          </a:solidFill>
                          <a:latin typeface="Helvetica" panose="020B0604020202020204" pitchFamily="34" charset="0"/>
                          <a:cs typeface="Helvetica" panose="020B0604020202020204" pitchFamily="34" charset="0"/>
                        </a:rPr>
                        <a:t>?</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2219073588"/>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Segnaposto contenuto 3">
            <a:extLst>
              <a:ext uri="{FF2B5EF4-FFF2-40B4-BE49-F238E27FC236}">
                <a16:creationId xmlns:a16="http://schemas.microsoft.com/office/drawing/2014/main" id="{8949750A-AB3A-4064-8469-2FB38C31DCC6}"/>
              </a:ext>
            </a:extLst>
          </p:cNvPr>
          <p:cNvGraphicFramePr>
            <a:graphicFrameLocks noGrp="1"/>
          </p:cNvGraphicFramePr>
          <p:nvPr>
            <p:ph idx="1"/>
          </p:nvPr>
        </p:nvGraphicFramePr>
        <p:xfrm>
          <a:off x="1875630" y="2414301"/>
          <a:ext cx="8440739" cy="2743200"/>
        </p:xfrm>
        <a:graphic>
          <a:graphicData uri="http://schemas.openxmlformats.org/drawingml/2006/table">
            <a:tbl>
              <a:tblPr firstRow="1" bandRow="1">
                <a:tableStyleId>{793D81CF-94F2-401A-BA57-92F5A7B2D0C5}</a:tableStyleId>
              </a:tblPr>
              <a:tblGrid>
                <a:gridCol w="1570355">
                  <a:extLst>
                    <a:ext uri="{9D8B030D-6E8A-4147-A177-3AD203B41FA5}">
                      <a16:colId xmlns:a16="http://schemas.microsoft.com/office/drawing/2014/main" val="4286645629"/>
                    </a:ext>
                  </a:extLst>
                </a:gridCol>
                <a:gridCol w="892493">
                  <a:extLst>
                    <a:ext uri="{9D8B030D-6E8A-4147-A177-3AD203B41FA5}">
                      <a16:colId xmlns:a16="http://schemas.microsoft.com/office/drawing/2014/main" val="2512345349"/>
                    </a:ext>
                  </a:extLst>
                </a:gridCol>
                <a:gridCol w="981393">
                  <a:extLst>
                    <a:ext uri="{9D8B030D-6E8A-4147-A177-3AD203B41FA5}">
                      <a16:colId xmlns:a16="http://schemas.microsoft.com/office/drawing/2014/main" val="3716184475"/>
                    </a:ext>
                  </a:extLst>
                </a:gridCol>
                <a:gridCol w="3630930">
                  <a:extLst>
                    <a:ext uri="{9D8B030D-6E8A-4147-A177-3AD203B41FA5}">
                      <a16:colId xmlns:a16="http://schemas.microsoft.com/office/drawing/2014/main" val="3835883997"/>
                    </a:ext>
                  </a:extLst>
                </a:gridCol>
                <a:gridCol w="1365568">
                  <a:extLst>
                    <a:ext uri="{9D8B030D-6E8A-4147-A177-3AD203B41FA5}">
                      <a16:colId xmlns:a16="http://schemas.microsoft.com/office/drawing/2014/main" val="3950749961"/>
                    </a:ext>
                  </a:extLst>
                </a:gridCol>
              </a:tblGrid>
              <a:tr h="190500">
                <a:tc>
                  <a:txBody>
                    <a:bodyPr/>
                    <a:lstStyle/>
                    <a:p>
                      <a:pPr algn="l" fontAlgn="b"/>
                      <a:r>
                        <a:rPr lang="it-IT" sz="1400" u="none" strike="noStrike" dirty="0">
                          <a:effectLst/>
                          <a:latin typeface="Helvetica" panose="020B0604020202020204" pitchFamily="34" charset="0"/>
                          <a:cs typeface="Helvetica" panose="020B0604020202020204" pitchFamily="34" charset="0"/>
                        </a:rPr>
                        <a:t>Machine uptime</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Storage</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Software</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Feasible?</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Cost per year</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574669516"/>
                  </a:ext>
                </a:extLst>
              </a:tr>
              <a:tr h="190500">
                <a:tc>
                  <a:txBody>
                    <a:bodyPr/>
                    <a:lstStyle/>
                    <a:p>
                      <a:pPr algn="l" fontAlgn="b"/>
                      <a:r>
                        <a:rPr lang="it-IT" sz="1400" u="none" strike="noStrike" dirty="0">
                          <a:effectLst/>
                          <a:latin typeface="Helvetica" panose="020B0604020202020204" pitchFamily="34" charset="0"/>
                          <a:cs typeface="Helvetica" panose="020B0604020202020204" pitchFamily="34" charset="0"/>
                        </a:rPr>
                        <a:t>Constant</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EC2</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Manual</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en-US" sz="1400" u="none" strike="noStrike" dirty="0">
                          <a:effectLst/>
                          <a:latin typeface="Helvetica" panose="020B0604020202020204" pitchFamily="34" charset="0"/>
                          <a:cs typeface="Helvetica" panose="020B0604020202020204" pitchFamily="34" charset="0"/>
                        </a:rPr>
                        <a:t>YES: but high storage cost</a:t>
                      </a:r>
                      <a:endParaRPr lang="en-US"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ctr" fontAlgn="b"/>
                      <a:r>
                        <a:rPr lang="it-IT" sz="1400" u="none" strike="noStrike" dirty="0">
                          <a:effectLst/>
                          <a:latin typeface="Helvetica" panose="020B0604020202020204" pitchFamily="34" charset="0"/>
                          <a:cs typeface="Helvetica" panose="020B0604020202020204" pitchFamily="34" charset="0"/>
                        </a:rPr>
                        <a:t>~36K€</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1144866871"/>
                  </a:ext>
                </a:extLst>
              </a:tr>
              <a:tr h="190500">
                <a:tc>
                  <a:txBody>
                    <a:bodyPr/>
                    <a:lstStyle/>
                    <a:p>
                      <a:pPr algn="l" fontAlgn="b"/>
                      <a:r>
                        <a:rPr lang="it-IT" sz="1400" u="none" strike="noStrike" dirty="0">
                          <a:effectLst/>
                          <a:latin typeface="Helvetica" panose="020B0604020202020204" pitchFamily="34" charset="0"/>
                          <a:cs typeface="Helvetica" panose="020B0604020202020204" pitchFamily="34" charset="0"/>
                        </a:rPr>
                        <a:t>Constant</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EC2</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EMR</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en-US" sz="1400" u="none" strike="noStrike" dirty="0">
                          <a:effectLst/>
                          <a:latin typeface="Helvetica" panose="020B0604020202020204" pitchFamily="34" charset="0"/>
                          <a:cs typeface="Helvetica" panose="020B0604020202020204" pitchFamily="34" charset="0"/>
                        </a:rPr>
                        <a:t>YES: but high storage cost</a:t>
                      </a:r>
                      <a:endParaRPr lang="en-US"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ctr" fontAlgn="b"/>
                      <a:r>
                        <a:rPr lang="it-IT" sz="1400" u="none" strike="noStrike" dirty="0">
                          <a:effectLst/>
                          <a:latin typeface="Helvetica" panose="020B0604020202020204" pitchFamily="34" charset="0"/>
                          <a:cs typeface="Helvetica" panose="020B0604020202020204" pitchFamily="34" charset="0"/>
                        </a:rPr>
                        <a:t>~37K€</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342805020"/>
                  </a:ext>
                </a:extLst>
              </a:tr>
              <a:tr h="190500">
                <a:tc>
                  <a:txBody>
                    <a:bodyPr/>
                    <a:lstStyle/>
                    <a:p>
                      <a:pPr algn="l" fontAlgn="b"/>
                      <a:r>
                        <a:rPr lang="it-IT" sz="1400" u="none" strike="noStrike" dirty="0">
                          <a:effectLst/>
                          <a:latin typeface="Helvetica" panose="020B0604020202020204" pitchFamily="34" charset="0"/>
                          <a:cs typeface="Helvetica" panose="020B0604020202020204" pitchFamily="34" charset="0"/>
                        </a:rPr>
                        <a:t>Constant</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S3</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Manual</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YES: but still manual provisioning</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ctr" fontAlgn="b"/>
                      <a:r>
                        <a:rPr lang="it-IT" sz="1400" u="none" strike="noStrike" dirty="0">
                          <a:effectLst/>
                          <a:latin typeface="Helvetica" panose="020B0604020202020204" pitchFamily="34" charset="0"/>
                          <a:cs typeface="Helvetica" panose="020B0604020202020204" pitchFamily="34" charset="0"/>
                        </a:rPr>
                        <a:t>~17K€</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4271953041"/>
                  </a:ext>
                </a:extLst>
              </a:tr>
              <a:tr h="190500">
                <a:tc>
                  <a:txBody>
                    <a:bodyPr/>
                    <a:lstStyle/>
                    <a:p>
                      <a:pPr algn="l" fontAlgn="b"/>
                      <a:r>
                        <a:rPr lang="it-IT" sz="1400" u="none" strike="noStrike" dirty="0">
                          <a:effectLst/>
                          <a:latin typeface="Helvetica" panose="020B0604020202020204" pitchFamily="34" charset="0"/>
                          <a:cs typeface="Helvetica" panose="020B0604020202020204" pitchFamily="34" charset="0"/>
                        </a:rPr>
                        <a:t>Constant</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S3</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EMR</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YES</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ctr" fontAlgn="b"/>
                      <a:r>
                        <a:rPr lang="it-IT" sz="1400" u="none" strike="noStrike" dirty="0">
                          <a:effectLst/>
                          <a:latin typeface="Helvetica" panose="020B0604020202020204" pitchFamily="34" charset="0"/>
                          <a:cs typeface="Helvetica" panose="020B0604020202020204" pitchFamily="34" charset="0"/>
                        </a:rPr>
                        <a:t>~18K€</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2019238811"/>
                  </a:ext>
                </a:extLst>
              </a:tr>
              <a:tr h="190500">
                <a:tc>
                  <a:txBody>
                    <a:bodyPr/>
                    <a:lstStyle/>
                    <a:p>
                      <a:pPr algn="l" fontAlgn="b"/>
                      <a:r>
                        <a:rPr lang="it-IT" sz="1400" u="none" strike="noStrike" dirty="0">
                          <a:effectLst/>
                          <a:latin typeface="Helvetica" panose="020B0604020202020204" pitchFamily="34" charset="0"/>
                          <a:cs typeface="Helvetica" panose="020B0604020202020204" pitchFamily="34" charset="0"/>
                        </a:rPr>
                        <a:t>Pay-per-use</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EC2</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Manual</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en-US" sz="1400" u="none" strike="noStrike" dirty="0">
                          <a:effectLst/>
                          <a:latin typeface="Helvetica" panose="020B0604020202020204" pitchFamily="34" charset="0"/>
                          <a:cs typeface="Helvetica" panose="020B0604020202020204" pitchFamily="34" charset="0"/>
                        </a:rPr>
                        <a:t>NO: pay-per-use + EC2 = Data unpersisted</a:t>
                      </a:r>
                      <a:endParaRPr lang="en-US"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ctr" fontAlgn="b"/>
                      <a:r>
                        <a:rPr lang="it-IT" sz="1400" u="none" strike="noStrike" dirty="0">
                          <a:effectLst/>
                          <a:latin typeface="Helvetica" panose="020B0604020202020204" pitchFamily="34" charset="0"/>
                          <a:cs typeface="Helvetica" panose="020B0604020202020204" pitchFamily="34" charset="0"/>
                        </a:rPr>
                        <a:t>-</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820280693"/>
                  </a:ext>
                </a:extLst>
              </a:tr>
              <a:tr h="190500">
                <a:tc>
                  <a:txBody>
                    <a:bodyPr/>
                    <a:lstStyle/>
                    <a:p>
                      <a:pPr algn="l" fontAlgn="b"/>
                      <a:r>
                        <a:rPr lang="it-IT" sz="1400" u="none" strike="noStrike" dirty="0">
                          <a:effectLst/>
                          <a:latin typeface="Helvetica" panose="020B0604020202020204" pitchFamily="34" charset="0"/>
                          <a:cs typeface="Helvetica" panose="020B0604020202020204" pitchFamily="34" charset="0"/>
                        </a:rPr>
                        <a:t>Pay-per-use</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EC2</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EMR</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en-US" sz="1400" u="none" strike="noStrike" dirty="0">
                          <a:effectLst/>
                          <a:latin typeface="Helvetica" panose="020B0604020202020204" pitchFamily="34" charset="0"/>
                          <a:cs typeface="Helvetica" panose="020B0604020202020204" pitchFamily="34" charset="0"/>
                        </a:rPr>
                        <a:t>NO: pay-per-use + EC2 = Data unpersisted</a:t>
                      </a:r>
                      <a:endParaRPr lang="en-US"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ctr" fontAlgn="b"/>
                      <a:r>
                        <a:rPr lang="it-IT" sz="1400" u="none" strike="noStrike" dirty="0">
                          <a:effectLst/>
                          <a:latin typeface="Helvetica" panose="020B0604020202020204" pitchFamily="34" charset="0"/>
                          <a:cs typeface="Helvetica" panose="020B0604020202020204" pitchFamily="34" charset="0"/>
                        </a:rPr>
                        <a:t>-</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885784575"/>
                  </a:ext>
                </a:extLst>
              </a:tr>
              <a:tr h="190500">
                <a:tc>
                  <a:txBody>
                    <a:bodyPr/>
                    <a:lstStyle/>
                    <a:p>
                      <a:pPr algn="l" fontAlgn="b"/>
                      <a:r>
                        <a:rPr lang="it-IT" sz="1400" u="none" strike="noStrike" dirty="0">
                          <a:effectLst/>
                          <a:latin typeface="Helvetica" panose="020B0604020202020204" pitchFamily="34" charset="0"/>
                          <a:cs typeface="Helvetica" panose="020B0604020202020204" pitchFamily="34" charset="0"/>
                        </a:rPr>
                        <a:t>Pay-per-use</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S3</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Manual</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ISH: repetitive manual provisioning</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ctr" fontAlgn="b"/>
                      <a:r>
                        <a:rPr lang="it-IT" sz="1400" u="none" strike="noStrike" dirty="0">
                          <a:effectLst/>
                          <a:latin typeface="Helvetica" panose="020B0604020202020204" pitchFamily="34" charset="0"/>
                          <a:cs typeface="Helvetica" panose="020B0604020202020204" pitchFamily="34" charset="0"/>
                        </a:rPr>
                        <a:t>-</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3982675049"/>
                  </a:ext>
                </a:extLst>
              </a:tr>
              <a:tr h="190500">
                <a:tc>
                  <a:txBody>
                    <a:bodyPr/>
                    <a:lstStyle/>
                    <a:p>
                      <a:pPr algn="l" fontAlgn="b"/>
                      <a:r>
                        <a:rPr lang="it-IT" sz="1400" u="none" strike="noStrike" dirty="0">
                          <a:effectLst/>
                          <a:latin typeface="Helvetica" panose="020B0604020202020204" pitchFamily="34" charset="0"/>
                          <a:cs typeface="Helvetica" panose="020B0604020202020204" pitchFamily="34" charset="0"/>
                        </a:rPr>
                        <a:t>Pay-per-use</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S3</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EMR</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YES</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ctr" fontAlgn="b"/>
                      <a:r>
                        <a:rPr lang="it-IT" sz="1400" u="none" strike="noStrike" dirty="0">
                          <a:effectLst/>
                          <a:latin typeface="Helvetica" panose="020B0604020202020204" pitchFamily="34" charset="0"/>
                          <a:cs typeface="Helvetica" panose="020B0604020202020204" pitchFamily="34" charset="0"/>
                        </a:rPr>
                        <a:t>~14K€</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1814738951"/>
                  </a:ext>
                </a:extLst>
              </a:tr>
            </a:tbl>
          </a:graphicData>
        </a:graphic>
      </p:graphicFrame>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234</a:t>
            </a:fld>
            <a:endParaRPr lang="it-IT" dirty="0"/>
          </a:p>
        </p:txBody>
      </p:sp>
      <p:sp>
        <p:nvSpPr>
          <p:cNvPr id="2" name="Segnaposto contenuto 1">
            <a:extLst>
              <a:ext uri="{FF2B5EF4-FFF2-40B4-BE49-F238E27FC236}">
                <a16:creationId xmlns:a16="http://schemas.microsoft.com/office/drawing/2014/main" id="{39C5C414-8999-4CBB-80AD-02CF1396A7D9}"/>
              </a:ext>
            </a:extLst>
          </p:cNvPr>
          <p:cNvSpPr>
            <a:spLocks noGrp="1"/>
          </p:cNvSpPr>
          <p:nvPr>
            <p:ph idx="13"/>
          </p:nvPr>
        </p:nvSpPr>
        <p:spPr/>
        <p:txBody>
          <a:bodyPr/>
          <a:lstStyle/>
          <a:p>
            <a:endParaRPr lang="en-US" dirty="0"/>
          </a:p>
        </p:txBody>
      </p:sp>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dirty="0"/>
              <a:t>Migration</a:t>
            </a:r>
          </a:p>
        </p:txBody>
      </p:sp>
      <p:sp>
        <p:nvSpPr>
          <p:cNvPr id="11" name="Segnaposto contenuto 8">
            <a:extLst>
              <a:ext uri="{FF2B5EF4-FFF2-40B4-BE49-F238E27FC236}">
                <a16:creationId xmlns:a16="http://schemas.microsoft.com/office/drawing/2014/main" id="{786E0932-DFAB-4A19-9346-251D668C4A58}"/>
              </a:ext>
            </a:extLst>
          </p:cNvPr>
          <p:cNvSpPr txBox="1">
            <a:spLocks/>
          </p:cNvSpPr>
          <p:nvPr/>
        </p:nvSpPr>
        <p:spPr>
          <a:xfrm>
            <a:off x="838200" y="1700499"/>
            <a:ext cx="10515600" cy="4351338"/>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1000"/>
              </a:spcBef>
              <a:buFont typeface="Wingdings" panose="05000000000000000000" pitchFamily="2" charset="2"/>
              <a:buNone/>
              <a:defRPr sz="24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Summing up (cloud options)</a:t>
            </a:r>
          </a:p>
        </p:txBody>
      </p:sp>
    </p:spTree>
    <p:extLst>
      <p:ext uri="{BB962C8B-B14F-4D97-AF65-F5344CB8AC3E}">
        <p14:creationId xmlns:p14="http://schemas.microsoft.com/office/powerpoint/2010/main" val="2936471226"/>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en-US" noProof="0" dirty="0"/>
              <a:t>Migration</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a:xfrm>
            <a:off x="838200" y="1700499"/>
            <a:ext cx="10515600" cy="4351338"/>
          </a:xfrm>
        </p:spPr>
        <p:txBody>
          <a:bodyPr/>
          <a:lstStyle/>
          <a:p>
            <a:r>
              <a:rPr lang="en-US" noProof="0" dirty="0"/>
              <a:t>Summing up</a:t>
            </a:r>
          </a:p>
          <a:p>
            <a:pPr lvl="1"/>
            <a:r>
              <a:rPr lang="en-US" noProof="0" dirty="0"/>
              <a:t>We estimated the cluster costs</a:t>
            </a:r>
          </a:p>
          <a:p>
            <a:pPr lvl="2"/>
            <a:r>
              <a:rPr lang="en-US" noProof="0" dirty="0"/>
              <a:t>On-premises solution with 18 machines: no go</a:t>
            </a:r>
          </a:p>
          <a:p>
            <a:pPr lvl="2"/>
            <a:r>
              <a:rPr lang="en-US" noProof="0" dirty="0"/>
              <a:t>Cloud solution with 18 EC2 instances: no go</a:t>
            </a:r>
          </a:p>
          <a:p>
            <a:pPr lvl="1"/>
            <a:r>
              <a:rPr lang="en-US" noProof="0" dirty="0"/>
              <a:t>We reduced the solution based on software requirements</a:t>
            </a:r>
          </a:p>
          <a:p>
            <a:pPr lvl="2"/>
            <a:r>
              <a:rPr lang="en-US" noProof="0" dirty="0"/>
              <a:t>On-premises solution with 4 machines: no go</a:t>
            </a:r>
          </a:p>
          <a:p>
            <a:pPr lvl="2"/>
            <a:r>
              <a:rPr lang="en-US" noProof="0" dirty="0"/>
              <a:t>Cloud solution with 4 EC2 instances: no go, we miss the software configuration</a:t>
            </a:r>
          </a:p>
          <a:p>
            <a:pPr lvl="1"/>
            <a:r>
              <a:rPr lang="en-US" noProof="0" dirty="0"/>
              <a:t>We moved the cluster to AWS EMR + spot instances + S3 storage</a:t>
            </a:r>
          </a:p>
          <a:p>
            <a:r>
              <a:rPr lang="en-US" noProof="0" dirty="0"/>
              <a:t>Can we do better? </a:t>
            </a:r>
          </a:p>
          <a:p>
            <a:pPr lvl="1"/>
            <a:r>
              <a:rPr lang="en-US" noProof="0" dirty="0"/>
              <a:t>Pick ad-hoc cloud services (AWS Lambda e AWS Batch)</a:t>
            </a:r>
          </a:p>
          <a:p>
            <a:pPr lvl="1"/>
            <a:r>
              <a:rPr lang="en-US" noProof="0" dirty="0"/>
              <a:t>... to re-think the applications (food for thoughts)</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235</a:t>
            </a:fld>
            <a:endParaRPr lang="it-IT" dirty="0"/>
          </a:p>
        </p:txBody>
      </p:sp>
    </p:spTree>
    <p:extLst>
      <p:ext uri="{BB962C8B-B14F-4D97-AF65-F5344CB8AC3E}">
        <p14:creationId xmlns:p14="http://schemas.microsoft.com/office/powerpoint/2010/main" val="934064421"/>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FB2CBE3F-0C98-8B0C-0D7F-E2AAAF25E561}"/>
              </a:ext>
            </a:extLst>
          </p:cNvPr>
          <p:cNvSpPr>
            <a:spLocks noGrp="1"/>
          </p:cNvSpPr>
          <p:nvPr>
            <p:ph type="title"/>
          </p:nvPr>
        </p:nvSpPr>
        <p:spPr/>
        <p:txBody>
          <a:bodyPr/>
          <a:lstStyle/>
          <a:p>
            <a:r>
              <a:rPr lang="en-US" noProof="0" dirty="0"/>
              <a:t>Case study</a:t>
            </a:r>
          </a:p>
        </p:txBody>
      </p:sp>
      <p:sp>
        <p:nvSpPr>
          <p:cNvPr id="8" name="Text Placeholder 7">
            <a:extLst>
              <a:ext uri="{FF2B5EF4-FFF2-40B4-BE49-F238E27FC236}">
                <a16:creationId xmlns:a16="http://schemas.microsoft.com/office/drawing/2014/main" id="{33D10591-559F-5C14-A9A0-2A8B3E885CBB}"/>
              </a:ext>
            </a:extLst>
          </p:cNvPr>
          <p:cNvSpPr>
            <a:spLocks noGrp="1"/>
          </p:cNvSpPr>
          <p:nvPr>
            <p:ph type="body" idx="1"/>
          </p:nvPr>
        </p:nvSpPr>
        <p:spPr/>
        <p:txBody>
          <a:bodyPr/>
          <a:lstStyle/>
          <a:p>
            <a:r>
              <a:rPr lang="en-US" noProof="0" dirty="0"/>
              <a:t>WeLASER</a:t>
            </a:r>
          </a:p>
        </p:txBody>
      </p:sp>
      <p:sp>
        <p:nvSpPr>
          <p:cNvPr id="4" name="Footer Placeholder 3">
            <a:extLst>
              <a:ext uri="{FF2B5EF4-FFF2-40B4-BE49-F238E27FC236}">
                <a16:creationId xmlns:a16="http://schemas.microsoft.com/office/drawing/2014/main" id="{0E5D696D-03B8-0B82-8430-121789D66777}"/>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7AFB3D51-EA2E-9C27-3CC8-0957D0D40266}"/>
              </a:ext>
            </a:extLst>
          </p:cNvPr>
          <p:cNvSpPr>
            <a:spLocks noGrp="1"/>
          </p:cNvSpPr>
          <p:nvPr>
            <p:ph type="sldNum" sz="quarter" idx="12"/>
          </p:nvPr>
        </p:nvSpPr>
        <p:spPr/>
        <p:txBody>
          <a:bodyPr/>
          <a:lstStyle/>
          <a:p>
            <a:fld id="{5DD6F1BA-2510-46FC-9346-AB1F3CA1593B}" type="slidenum">
              <a:rPr lang="it-IT" smtClean="0"/>
              <a:t>236</a:t>
            </a:fld>
            <a:endParaRPr lang="it-IT" dirty="0"/>
          </a:p>
        </p:txBody>
      </p:sp>
    </p:spTree>
    <p:extLst>
      <p:ext uri="{BB962C8B-B14F-4D97-AF65-F5344CB8AC3E}">
        <p14:creationId xmlns:p14="http://schemas.microsoft.com/office/powerpoint/2010/main" val="1823155034"/>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A5349B-AE97-A528-BA1F-964A41ECD997}"/>
              </a:ext>
            </a:extLst>
          </p:cNvPr>
          <p:cNvSpPr>
            <a:spLocks noGrp="1"/>
          </p:cNvSpPr>
          <p:nvPr>
            <p:ph type="title"/>
          </p:nvPr>
        </p:nvSpPr>
        <p:spPr/>
        <p:txBody>
          <a:bodyPr/>
          <a:lstStyle/>
          <a:p>
            <a:r>
              <a:rPr lang="en-US" noProof="0" dirty="0"/>
              <a:t>The WeLASER project</a:t>
            </a:r>
          </a:p>
        </p:txBody>
      </p:sp>
      <p:sp>
        <p:nvSpPr>
          <p:cNvPr id="8" name="Content Placeholder 7">
            <a:extLst>
              <a:ext uri="{FF2B5EF4-FFF2-40B4-BE49-F238E27FC236}">
                <a16:creationId xmlns:a16="http://schemas.microsoft.com/office/drawing/2014/main" id="{3DFFA4AB-65EB-B49C-EBA7-61673E1C7912}"/>
              </a:ext>
            </a:extLst>
          </p:cNvPr>
          <p:cNvSpPr>
            <a:spLocks noGrp="1"/>
          </p:cNvSpPr>
          <p:nvPr>
            <p:ph sz="half" idx="1"/>
          </p:nvPr>
        </p:nvSpPr>
        <p:spPr/>
        <p:txBody>
          <a:bodyPr/>
          <a:lstStyle/>
          <a:p>
            <a:r>
              <a:rPr lang="en-US" sz="1800" b="1" noProof="0" dirty="0"/>
              <a:t>Project description</a:t>
            </a:r>
          </a:p>
          <a:p>
            <a:pPr marL="457200" lvl="1" indent="0">
              <a:buNone/>
            </a:pPr>
            <a:endParaRPr lang="en-US" sz="1400" i="1" noProof="0" dirty="0"/>
          </a:p>
          <a:p>
            <a:pPr marL="457200" lvl="1" indent="0">
              <a:buNone/>
            </a:pPr>
            <a:r>
              <a:rPr lang="en-US" sz="1400" i="1" noProof="0" dirty="0"/>
              <a:t>The increased use of pesticides and fertilisers damages the environment, destroys non-target plants and beneficial insects for the soil and harms human and animal health. Most seeds develop herbicide-resistant properties, rendering pesticides ineffective. Mechanical automatic systems that are studied as alternatives to pesticides deteriorate soil features, damage beneficial soil organisms and offer limited results for in-row weeding. The EU-funded WeLASER project will develop a non-chemical solution for weed management based on pioneering technology consisting of the application of lethal doses of energy on the weed meristems through a high-power laser source. An AI-vision system separates crops from weeds, identifying the weed meristems and pointing the laser at them. A smart controller based on IoT and cloud computing techniques coordinates the system, which is transfered all over the field by an autonomous vehicle.</a:t>
            </a:r>
          </a:p>
        </p:txBody>
      </p:sp>
      <p:sp>
        <p:nvSpPr>
          <p:cNvPr id="5" name="Footer Placeholder 4">
            <a:extLst>
              <a:ext uri="{FF2B5EF4-FFF2-40B4-BE49-F238E27FC236}">
                <a16:creationId xmlns:a16="http://schemas.microsoft.com/office/drawing/2014/main" id="{D1AE0E99-2560-9AA2-7ACB-7CD71285C32B}"/>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89813858-54A9-05FA-8561-BA4DDB13D634}"/>
              </a:ext>
            </a:extLst>
          </p:cNvPr>
          <p:cNvSpPr>
            <a:spLocks noGrp="1"/>
          </p:cNvSpPr>
          <p:nvPr>
            <p:ph type="sldNum" sz="quarter" idx="12"/>
          </p:nvPr>
        </p:nvSpPr>
        <p:spPr/>
        <p:txBody>
          <a:bodyPr/>
          <a:lstStyle/>
          <a:p>
            <a:fld id="{5DD6F1BA-2510-46FC-9346-AB1F3CA1593B}" type="slidenum">
              <a:rPr lang="it-IT" smtClean="0"/>
              <a:t>237</a:t>
            </a:fld>
            <a:endParaRPr lang="it-IT" dirty="0"/>
          </a:p>
        </p:txBody>
      </p:sp>
      <p:sp>
        <p:nvSpPr>
          <p:cNvPr id="10" name="Content Placeholder 9">
            <a:extLst>
              <a:ext uri="{FF2B5EF4-FFF2-40B4-BE49-F238E27FC236}">
                <a16:creationId xmlns:a16="http://schemas.microsoft.com/office/drawing/2014/main" id="{E56B19C0-FFF3-EB38-6508-4A0EE2BCA307}"/>
              </a:ext>
            </a:extLst>
          </p:cNvPr>
          <p:cNvSpPr>
            <a:spLocks noGrp="1"/>
          </p:cNvSpPr>
          <p:nvPr>
            <p:ph idx="13"/>
          </p:nvPr>
        </p:nvSpPr>
        <p:spPr/>
        <p:txBody>
          <a:bodyPr/>
          <a:lstStyle/>
          <a:p>
            <a:r>
              <a:rPr lang="en-US" noProof="0" dirty="0">
                <a:hlinkClick r:id="rId2"/>
              </a:rPr>
              <a:t>https://cordis.europa.eu/project/id/101000256</a:t>
            </a:r>
            <a:r>
              <a:rPr lang="en-US" noProof="0" dirty="0"/>
              <a:t> (accessed 2020-08-01)</a:t>
            </a:r>
          </a:p>
        </p:txBody>
      </p:sp>
      <p:pic>
        <p:nvPicPr>
          <p:cNvPr id="12" name="Content Placeholder 15" descr="Diagram&#10;&#10;Description automatically generated">
            <a:extLst>
              <a:ext uri="{FF2B5EF4-FFF2-40B4-BE49-F238E27FC236}">
                <a16:creationId xmlns:a16="http://schemas.microsoft.com/office/drawing/2014/main" id="{90CAD1B8-FABF-AAA8-8D32-7F4B481995F8}"/>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72200" y="1931690"/>
            <a:ext cx="5181600" cy="4139207"/>
          </a:xfrm>
          <a:prstGeom prst="rect">
            <a:avLst/>
          </a:prstGeom>
        </p:spPr>
      </p:pic>
    </p:spTree>
    <p:extLst>
      <p:ext uri="{BB962C8B-B14F-4D97-AF65-F5344CB8AC3E}">
        <p14:creationId xmlns:p14="http://schemas.microsoft.com/office/powerpoint/2010/main" val="3926162260"/>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A5349B-AE97-A528-BA1F-964A41ECD997}"/>
              </a:ext>
            </a:extLst>
          </p:cNvPr>
          <p:cNvSpPr>
            <a:spLocks noGrp="1"/>
          </p:cNvSpPr>
          <p:nvPr>
            <p:ph type="title"/>
          </p:nvPr>
        </p:nvSpPr>
        <p:spPr/>
        <p:txBody>
          <a:bodyPr/>
          <a:lstStyle/>
          <a:p>
            <a:r>
              <a:rPr lang="en-US" noProof="0" dirty="0"/>
              <a:t>The WeLASER project</a:t>
            </a:r>
          </a:p>
        </p:txBody>
      </p:sp>
      <p:sp>
        <p:nvSpPr>
          <p:cNvPr id="5" name="Footer Placeholder 4">
            <a:extLst>
              <a:ext uri="{FF2B5EF4-FFF2-40B4-BE49-F238E27FC236}">
                <a16:creationId xmlns:a16="http://schemas.microsoft.com/office/drawing/2014/main" id="{D1AE0E99-2560-9AA2-7ACB-7CD71285C32B}"/>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89813858-54A9-05FA-8561-BA4DDB13D634}"/>
              </a:ext>
            </a:extLst>
          </p:cNvPr>
          <p:cNvSpPr>
            <a:spLocks noGrp="1"/>
          </p:cNvSpPr>
          <p:nvPr>
            <p:ph type="sldNum" sz="quarter" idx="12"/>
          </p:nvPr>
        </p:nvSpPr>
        <p:spPr/>
        <p:txBody>
          <a:bodyPr/>
          <a:lstStyle/>
          <a:p>
            <a:fld id="{5DD6F1BA-2510-46FC-9346-AB1F3CA1593B}" type="slidenum">
              <a:rPr lang="it-IT" smtClean="0"/>
              <a:t>238</a:t>
            </a:fld>
            <a:endParaRPr lang="it-IT" dirty="0"/>
          </a:p>
        </p:txBody>
      </p:sp>
      <p:sp>
        <p:nvSpPr>
          <p:cNvPr id="10" name="Content Placeholder 9">
            <a:extLst>
              <a:ext uri="{FF2B5EF4-FFF2-40B4-BE49-F238E27FC236}">
                <a16:creationId xmlns:a16="http://schemas.microsoft.com/office/drawing/2014/main" id="{E56B19C0-FFF3-EB38-6508-4A0EE2BCA307}"/>
              </a:ext>
            </a:extLst>
          </p:cNvPr>
          <p:cNvSpPr>
            <a:spLocks noGrp="1"/>
          </p:cNvSpPr>
          <p:nvPr>
            <p:ph idx="13"/>
          </p:nvPr>
        </p:nvSpPr>
        <p:spPr/>
        <p:txBody>
          <a:bodyPr/>
          <a:lstStyle/>
          <a:p>
            <a:r>
              <a:rPr lang="en-US" noProof="0" dirty="0">
                <a:hlinkClick r:id="rId2"/>
              </a:rPr>
              <a:t>https://cordis.europa.eu/project/id/101000256</a:t>
            </a:r>
            <a:r>
              <a:rPr lang="en-US" noProof="0" dirty="0"/>
              <a:t> (accessed 2020-08-01)</a:t>
            </a:r>
          </a:p>
        </p:txBody>
      </p:sp>
      <p:sp>
        <p:nvSpPr>
          <p:cNvPr id="12" name="Content Placeholder 11">
            <a:extLst>
              <a:ext uri="{FF2B5EF4-FFF2-40B4-BE49-F238E27FC236}">
                <a16:creationId xmlns:a16="http://schemas.microsoft.com/office/drawing/2014/main" id="{E3EDEA3A-26BA-D492-EBAD-423DFD2EDF4B}"/>
              </a:ext>
            </a:extLst>
          </p:cNvPr>
          <p:cNvSpPr>
            <a:spLocks noGrp="1"/>
          </p:cNvSpPr>
          <p:nvPr>
            <p:ph sz="half" idx="1"/>
          </p:nvPr>
        </p:nvSpPr>
        <p:spPr>
          <a:xfrm>
            <a:off x="838199" y="1825625"/>
            <a:ext cx="5510349" cy="4351338"/>
          </a:xfrm>
        </p:spPr>
        <p:txBody>
          <a:bodyPr/>
          <a:lstStyle/>
          <a:p>
            <a:r>
              <a:rPr lang="en-US" noProof="0" dirty="0"/>
              <a:t>Which requirements do you foresee?</a:t>
            </a:r>
          </a:p>
          <a:p>
            <a:endParaRPr lang="en-US" noProof="0" dirty="0"/>
          </a:p>
          <a:p>
            <a:r>
              <a:rPr lang="en-US" noProof="0" dirty="0"/>
              <a:t>Can we define a tentative (service) architecture for the WeLASER project?</a:t>
            </a:r>
          </a:p>
          <a:p>
            <a:endParaRPr lang="en-US" noProof="0" dirty="0"/>
          </a:p>
          <a:p>
            <a:r>
              <a:rPr lang="en-US" noProof="0" dirty="0"/>
              <a:t>Assumptions</a:t>
            </a:r>
          </a:p>
          <a:p>
            <a:pPr lvl="1"/>
            <a:r>
              <a:rPr lang="en-US" noProof="0" dirty="0"/>
              <a:t>Do not consider the collection of weed/crop images &amp; training/deploying of the CV algorithm</a:t>
            </a:r>
          </a:p>
          <a:p>
            <a:endParaRPr lang="en-US" noProof="0" dirty="0"/>
          </a:p>
        </p:txBody>
      </p:sp>
      <p:pic>
        <p:nvPicPr>
          <p:cNvPr id="13" name="Content Placeholder 15" descr="Diagram&#10;&#10;Description automatically generated">
            <a:extLst>
              <a:ext uri="{FF2B5EF4-FFF2-40B4-BE49-F238E27FC236}">
                <a16:creationId xmlns:a16="http://schemas.microsoft.com/office/drawing/2014/main" id="{53DF5367-5717-6315-2862-4AE61E14D5B6}"/>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72200" y="1931690"/>
            <a:ext cx="5181600" cy="4139207"/>
          </a:xfrm>
          <a:prstGeom prst="rect">
            <a:avLst/>
          </a:prstGeom>
        </p:spPr>
      </p:pic>
    </p:spTree>
    <p:extLst>
      <p:ext uri="{BB962C8B-B14F-4D97-AF65-F5344CB8AC3E}">
        <p14:creationId xmlns:p14="http://schemas.microsoft.com/office/powerpoint/2010/main" val="2246040481"/>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88161ED-DBB3-7A18-AFD6-C34DAC2C9643}"/>
              </a:ext>
            </a:extLst>
          </p:cNvPr>
          <p:cNvSpPr>
            <a:spLocks noGrp="1"/>
          </p:cNvSpPr>
          <p:nvPr>
            <p:ph type="title"/>
          </p:nvPr>
        </p:nvSpPr>
        <p:spPr/>
        <p:txBody>
          <a:bodyPr/>
          <a:lstStyle/>
          <a:p>
            <a:r>
              <a:rPr lang="en-US" sz="4800" noProof="0" dirty="0"/>
              <a:t>Data sources</a:t>
            </a:r>
          </a:p>
        </p:txBody>
      </p:sp>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101ED489-4DBB-F7C0-E5CA-01934D123AF6}"/>
                  </a:ext>
                </a:extLst>
              </p:cNvPr>
              <p:cNvSpPr>
                <a:spLocks noGrp="1"/>
              </p:cNvSpPr>
              <p:nvPr>
                <p:ph idx="1"/>
              </p:nvPr>
            </p:nvSpPr>
            <p:spPr/>
            <p:txBody>
              <a:bodyPr/>
              <a:lstStyle/>
              <a:p>
                <a:pPr lvl="1"/>
                <a:r>
                  <a:rPr lang="en-US" sz="1600" noProof="0" dirty="0">
                    <a:solidFill>
                      <a:srgbClr val="0070C0"/>
                    </a:solidFill>
                  </a:rPr>
                  <a:t>8 cameras on the field</a:t>
                </a:r>
                <a:r>
                  <a:rPr lang="en-US" sz="1600" noProof="0" dirty="0"/>
                  <a:t>, average image size 3MB; two services:</a:t>
                </a:r>
              </a:p>
              <a:p>
                <a:pPr lvl="2"/>
                <a:r>
                  <a:rPr lang="en-US" sz="1400" noProof="0" dirty="0">
                    <a:solidFill>
                      <a:srgbClr val="FF5050"/>
                    </a:solidFill>
                  </a:rPr>
                  <a:t>Alerting</a:t>
                </a:r>
                <a:r>
                  <a:rPr lang="en-US" sz="1400" noProof="0" dirty="0"/>
                  <a:t>: a camera sends an image when smt enters the field (at most 1 img/5 min); assuming 20 alerts/day</a:t>
                </a:r>
              </a:p>
              <a:p>
                <a:pPr lvl="3"/>
                <a14:m>
                  <m:oMath xmlns:m="http://schemas.openxmlformats.org/officeDocument/2006/math">
                    <m:r>
                      <a:rPr lang="en-US" sz="1200" b="0" i="0" noProof="0" smtClean="0">
                        <a:latin typeface="Cambria Math" panose="02040503050406030204" pitchFamily="18" charset="0"/>
                      </a:rPr>
                      <m:t>20</m:t>
                    </m:r>
                    <m:f>
                      <m:fPr>
                        <m:ctrlPr>
                          <a:rPr lang="en-US" sz="1200" i="1" noProof="0" smtClean="0">
                            <a:latin typeface="Cambria Math" panose="02040503050406030204" pitchFamily="18" charset="0"/>
                          </a:rPr>
                        </m:ctrlPr>
                      </m:fPr>
                      <m:num>
                        <m:r>
                          <a:rPr lang="en-US" sz="1200" b="0" i="1" noProof="0" smtClean="0">
                            <a:latin typeface="Cambria Math" panose="02040503050406030204" pitchFamily="18" charset="0"/>
                          </a:rPr>
                          <m:t>𝑎𝑙𝑒𝑟𝑡</m:t>
                        </m:r>
                      </m:num>
                      <m:den>
                        <m:r>
                          <a:rPr lang="en-US" sz="1200" b="0" i="1" noProof="0" smtClean="0">
                            <a:latin typeface="Cambria Math" panose="02040503050406030204" pitchFamily="18" charset="0"/>
                          </a:rPr>
                          <m:t>𝑑𝑎𝑦</m:t>
                        </m:r>
                      </m:den>
                    </m:f>
                    <m:r>
                      <a:rPr lang="en-US" sz="1200" b="0" i="1" noProof="0" smtClean="0">
                        <a:latin typeface="Cambria Math" panose="02040503050406030204" pitchFamily="18" charset="0"/>
                      </a:rPr>
                      <m:t> ⋅1</m:t>
                    </m:r>
                    <m:f>
                      <m:fPr>
                        <m:ctrlPr>
                          <a:rPr lang="en-US" sz="1200" i="1" noProof="0" smtClean="0">
                            <a:latin typeface="Cambria Math" panose="02040503050406030204" pitchFamily="18" charset="0"/>
                          </a:rPr>
                        </m:ctrlPr>
                      </m:fPr>
                      <m:num>
                        <m:r>
                          <a:rPr lang="en-US" sz="1200" b="0" i="1" noProof="0" smtClean="0">
                            <a:latin typeface="Cambria Math" panose="02040503050406030204" pitchFamily="18" charset="0"/>
                          </a:rPr>
                          <m:t>𝑖𝑚𝑎𝑔𝑒</m:t>
                        </m:r>
                      </m:num>
                      <m:den>
                        <m:r>
                          <a:rPr lang="en-US" sz="1200" b="0" i="1" noProof="0" smtClean="0">
                            <a:latin typeface="Cambria Math" panose="02040503050406030204" pitchFamily="18" charset="0"/>
                          </a:rPr>
                          <m:t>𝑎𝑙𝑒𝑟𝑡</m:t>
                        </m:r>
                      </m:den>
                    </m:f>
                    <m:r>
                      <a:rPr lang="en-US" sz="1200" b="0" i="1" noProof="0" smtClean="0">
                        <a:latin typeface="Cambria Math" panose="02040503050406030204" pitchFamily="18" charset="0"/>
                      </a:rPr>
                      <m:t>⋅8</m:t>
                    </m:r>
                    <m:f>
                      <m:fPr>
                        <m:ctrlPr>
                          <a:rPr lang="en-US" sz="1200" i="1" noProof="0">
                            <a:latin typeface="Cambria Math" panose="02040503050406030204" pitchFamily="18" charset="0"/>
                          </a:rPr>
                        </m:ctrlPr>
                      </m:fPr>
                      <m:num>
                        <m:r>
                          <a:rPr lang="en-US" sz="1200" b="0" i="1" noProof="0" smtClean="0">
                            <a:latin typeface="Cambria Math" panose="02040503050406030204" pitchFamily="18" charset="0"/>
                          </a:rPr>
                          <m:t>𝑐𝑎𝑚𝑒𝑟𝑎</m:t>
                        </m:r>
                      </m:num>
                      <m:den>
                        <m:r>
                          <a:rPr lang="en-US" sz="1200" b="0" i="1" noProof="0" smtClean="0">
                            <a:latin typeface="Cambria Math" panose="02040503050406030204" pitchFamily="18" charset="0"/>
                          </a:rPr>
                          <m:t>𝑓𝑖𝑒𝑙𝑑</m:t>
                        </m:r>
                      </m:den>
                    </m:f>
                    <m:r>
                      <a:rPr lang="en-US" sz="1200" b="0" i="1" noProof="0" smtClean="0">
                        <a:latin typeface="Cambria Math" panose="02040503050406030204" pitchFamily="18" charset="0"/>
                      </a:rPr>
                      <m:t>=160</m:t>
                    </m:r>
                    <m:f>
                      <m:fPr>
                        <m:ctrlPr>
                          <a:rPr lang="en-US" sz="1200" i="1" noProof="0">
                            <a:latin typeface="Cambria Math" panose="02040503050406030204" pitchFamily="18" charset="0"/>
                          </a:rPr>
                        </m:ctrlPr>
                      </m:fPr>
                      <m:num>
                        <m:r>
                          <a:rPr lang="en-US" sz="1200" b="0" i="1" noProof="0" smtClean="0">
                            <a:latin typeface="Cambria Math" panose="02040503050406030204" pitchFamily="18" charset="0"/>
                          </a:rPr>
                          <m:t>𝑖𝑚𝑎𝑔𝑒</m:t>
                        </m:r>
                      </m:num>
                      <m:den>
                        <m:r>
                          <a:rPr lang="en-US" sz="1200" b="0" i="1" noProof="0" smtClean="0">
                            <a:latin typeface="Cambria Math" panose="02040503050406030204" pitchFamily="18" charset="0"/>
                          </a:rPr>
                          <m:t>𝑑𝑎𝑦</m:t>
                        </m:r>
                        <m:r>
                          <a:rPr lang="en-US" sz="1200" b="0" i="1" noProof="0" smtClean="0">
                            <a:latin typeface="Cambria Math" panose="02040503050406030204" pitchFamily="18" charset="0"/>
                          </a:rPr>
                          <m:t>⋅</m:t>
                        </m:r>
                        <m:r>
                          <a:rPr lang="en-US" sz="1200" b="0" i="1" noProof="0" smtClean="0">
                            <a:latin typeface="Cambria Math" panose="02040503050406030204" pitchFamily="18" charset="0"/>
                          </a:rPr>
                          <m:t>𝑓𝑖𝑒𝑙𝑑</m:t>
                        </m:r>
                      </m:den>
                    </m:f>
                  </m:oMath>
                </a14:m>
                <a:endParaRPr lang="en-US" sz="1200" noProof="0" dirty="0"/>
              </a:p>
              <a:p>
                <a:pPr lvl="3"/>
                <a14:m>
                  <m:oMath xmlns:m="http://schemas.openxmlformats.org/officeDocument/2006/math">
                    <m:r>
                      <a:rPr lang="en-US" sz="1200" b="0" i="1" noProof="0" smtClean="0">
                        <a:latin typeface="Cambria Math" panose="02040503050406030204" pitchFamily="18" charset="0"/>
                      </a:rPr>
                      <m:t>160</m:t>
                    </m:r>
                    <m:f>
                      <m:fPr>
                        <m:ctrlPr>
                          <a:rPr lang="en-US" sz="1200" i="1" noProof="0">
                            <a:latin typeface="Cambria Math" panose="02040503050406030204" pitchFamily="18" charset="0"/>
                          </a:rPr>
                        </m:ctrlPr>
                      </m:fPr>
                      <m:num>
                        <m:r>
                          <a:rPr lang="en-US" sz="1200" b="0" i="1" noProof="0" smtClean="0">
                            <a:latin typeface="Cambria Math" panose="02040503050406030204" pitchFamily="18" charset="0"/>
                          </a:rPr>
                          <m:t>𝑖𝑚𝑎𝑔𝑒</m:t>
                        </m:r>
                      </m:num>
                      <m:den>
                        <m:r>
                          <a:rPr lang="en-US" sz="1200" b="0" i="1" noProof="0" smtClean="0">
                            <a:latin typeface="Cambria Math" panose="02040503050406030204" pitchFamily="18" charset="0"/>
                          </a:rPr>
                          <m:t>𝑑𝑎𝑦</m:t>
                        </m:r>
                        <m:r>
                          <a:rPr lang="en-US" sz="1200" b="0" i="1" noProof="0" smtClean="0">
                            <a:latin typeface="Cambria Math" panose="02040503050406030204" pitchFamily="18" charset="0"/>
                          </a:rPr>
                          <m:t>⋅</m:t>
                        </m:r>
                        <m:r>
                          <a:rPr lang="en-US" sz="1200" b="0" i="1" noProof="0" smtClean="0">
                            <a:latin typeface="Cambria Math" panose="02040503050406030204" pitchFamily="18" charset="0"/>
                          </a:rPr>
                          <m:t>𝑓𝑖𝑒𝑙𝑑</m:t>
                        </m:r>
                      </m:den>
                    </m:f>
                    <m:r>
                      <a:rPr lang="en-US" sz="1200" i="1" noProof="0">
                        <a:latin typeface="Cambria Math" panose="02040503050406030204" pitchFamily="18" charset="0"/>
                      </a:rPr>
                      <m:t>⋅</m:t>
                    </m:r>
                    <m:r>
                      <a:rPr lang="en-US" sz="1200" b="0" i="1" noProof="0" smtClean="0">
                        <a:latin typeface="Cambria Math" panose="02040503050406030204" pitchFamily="18" charset="0"/>
                      </a:rPr>
                      <m:t>3</m:t>
                    </m:r>
                    <m:f>
                      <m:fPr>
                        <m:ctrlPr>
                          <a:rPr lang="en-US" sz="1200" i="1" noProof="0">
                            <a:latin typeface="Cambria Math" panose="02040503050406030204" pitchFamily="18" charset="0"/>
                          </a:rPr>
                        </m:ctrlPr>
                      </m:fPr>
                      <m:num>
                        <m:r>
                          <a:rPr lang="en-US" sz="1200" b="0" i="1" noProof="0" smtClean="0">
                            <a:latin typeface="Cambria Math" panose="02040503050406030204" pitchFamily="18" charset="0"/>
                          </a:rPr>
                          <m:t>𝑀𝐵</m:t>
                        </m:r>
                      </m:num>
                      <m:den>
                        <m:r>
                          <a:rPr lang="en-US" sz="1200" b="0" i="1" noProof="0" smtClean="0">
                            <a:latin typeface="Cambria Math" panose="02040503050406030204" pitchFamily="18" charset="0"/>
                          </a:rPr>
                          <m:t>𝑖𝑚𝑎𝑔𝑒</m:t>
                        </m:r>
                      </m:den>
                    </m:f>
                    <m:r>
                      <a:rPr lang="en-US" sz="1200" b="0" i="1" noProof="0" smtClean="0">
                        <a:latin typeface="Cambria Math" panose="02040503050406030204" pitchFamily="18" charset="0"/>
                      </a:rPr>
                      <m:t>=480</m:t>
                    </m:r>
                    <m:f>
                      <m:fPr>
                        <m:ctrlPr>
                          <a:rPr lang="en-US" sz="1200" i="1" noProof="0">
                            <a:latin typeface="Cambria Math" panose="02040503050406030204" pitchFamily="18" charset="0"/>
                          </a:rPr>
                        </m:ctrlPr>
                      </m:fPr>
                      <m:num>
                        <m:r>
                          <a:rPr lang="en-US" sz="1200" b="0" i="1" noProof="0" smtClean="0">
                            <a:latin typeface="Cambria Math" panose="02040503050406030204" pitchFamily="18" charset="0"/>
                          </a:rPr>
                          <m:t>𝑀𝐵</m:t>
                        </m:r>
                      </m:num>
                      <m:den>
                        <m:r>
                          <a:rPr lang="en-US" sz="1200" i="1" noProof="0">
                            <a:latin typeface="Cambria Math" panose="02040503050406030204" pitchFamily="18" charset="0"/>
                          </a:rPr>
                          <m:t>𝑑𝑎𝑦</m:t>
                        </m:r>
                        <m:r>
                          <a:rPr lang="en-US" sz="1200" i="1" noProof="0">
                            <a:latin typeface="Cambria Math" panose="02040503050406030204" pitchFamily="18" charset="0"/>
                          </a:rPr>
                          <m:t>⋅</m:t>
                        </m:r>
                        <m:r>
                          <a:rPr lang="en-US" sz="1200" i="1" noProof="0">
                            <a:latin typeface="Cambria Math" panose="02040503050406030204" pitchFamily="18" charset="0"/>
                          </a:rPr>
                          <m:t>𝑓𝑖𝑒𝑙𝑑</m:t>
                        </m:r>
                      </m:den>
                    </m:f>
                    <m:r>
                      <a:rPr lang="en-US" sz="1200" b="0" i="1" noProof="0" smtClean="0">
                        <a:latin typeface="Cambria Math" panose="02040503050406030204" pitchFamily="18" charset="0"/>
                      </a:rPr>
                      <m:t> ~ </m:t>
                    </m:r>
                    <m:r>
                      <a:rPr lang="en-US" sz="1200" b="0" i="1" noProof="0" smtClean="0">
                        <a:solidFill>
                          <a:srgbClr val="7030A0"/>
                        </a:solidFill>
                        <a:latin typeface="Cambria Math" panose="02040503050406030204" pitchFamily="18" charset="0"/>
                      </a:rPr>
                      <m:t>500</m:t>
                    </m:r>
                    <m:f>
                      <m:fPr>
                        <m:ctrlPr>
                          <a:rPr lang="en-US" sz="1200" i="1" noProof="0">
                            <a:solidFill>
                              <a:srgbClr val="7030A0"/>
                            </a:solidFill>
                            <a:latin typeface="Cambria Math" panose="02040503050406030204" pitchFamily="18" charset="0"/>
                          </a:rPr>
                        </m:ctrlPr>
                      </m:fPr>
                      <m:num>
                        <m:r>
                          <a:rPr lang="en-US" sz="1200" i="1" noProof="0">
                            <a:solidFill>
                              <a:srgbClr val="7030A0"/>
                            </a:solidFill>
                            <a:latin typeface="Cambria Math" panose="02040503050406030204" pitchFamily="18" charset="0"/>
                          </a:rPr>
                          <m:t>𝑀𝐵</m:t>
                        </m:r>
                      </m:num>
                      <m:den>
                        <m:r>
                          <a:rPr lang="en-US" sz="1200" i="1" noProof="0">
                            <a:solidFill>
                              <a:srgbClr val="7030A0"/>
                            </a:solidFill>
                            <a:latin typeface="Cambria Math" panose="02040503050406030204" pitchFamily="18" charset="0"/>
                          </a:rPr>
                          <m:t>𝑑𝑎𝑦</m:t>
                        </m:r>
                        <m:r>
                          <a:rPr lang="en-US" sz="1200" i="1" noProof="0">
                            <a:solidFill>
                              <a:srgbClr val="7030A0"/>
                            </a:solidFill>
                            <a:latin typeface="Cambria Math" panose="02040503050406030204" pitchFamily="18" charset="0"/>
                          </a:rPr>
                          <m:t>⋅</m:t>
                        </m:r>
                        <m:r>
                          <a:rPr lang="en-US" sz="1200" i="1" noProof="0">
                            <a:solidFill>
                              <a:srgbClr val="7030A0"/>
                            </a:solidFill>
                            <a:latin typeface="Cambria Math" panose="02040503050406030204" pitchFamily="18" charset="0"/>
                          </a:rPr>
                          <m:t>𝑓𝑖𝑒𝑙𝑑</m:t>
                        </m:r>
                      </m:den>
                    </m:f>
                  </m:oMath>
                </a14:m>
                <a:endParaRPr lang="en-US" sz="1200" noProof="0" dirty="0"/>
              </a:p>
              <a:p>
                <a:pPr lvl="2"/>
                <a:r>
                  <a:rPr lang="en-US" sz="1400" noProof="0" dirty="0">
                    <a:solidFill>
                      <a:srgbClr val="FF5050"/>
                    </a:solidFill>
                  </a:rPr>
                  <a:t>Monitoring</a:t>
                </a:r>
                <a:r>
                  <a:rPr lang="en-US" sz="1400" noProof="0" dirty="0"/>
                  <a:t> the crop/weed; assuming 2 images/day</a:t>
                </a:r>
              </a:p>
              <a:p>
                <a:pPr lvl="3"/>
                <a14:m>
                  <m:oMath xmlns:m="http://schemas.openxmlformats.org/officeDocument/2006/math">
                    <m:r>
                      <a:rPr lang="en-US" sz="1200" b="0" i="0" noProof="0" smtClean="0">
                        <a:latin typeface="Cambria Math" panose="02040503050406030204" pitchFamily="18" charset="0"/>
                      </a:rPr>
                      <m:t>2</m:t>
                    </m:r>
                    <m:f>
                      <m:fPr>
                        <m:ctrlPr>
                          <a:rPr lang="en-US" sz="1200" i="1" noProof="0" smtClean="0">
                            <a:latin typeface="Cambria Math" panose="02040503050406030204" pitchFamily="18" charset="0"/>
                          </a:rPr>
                        </m:ctrlPr>
                      </m:fPr>
                      <m:num>
                        <m:r>
                          <a:rPr lang="en-US" sz="1200" b="0" i="1" noProof="0" smtClean="0">
                            <a:latin typeface="Cambria Math" panose="02040503050406030204" pitchFamily="18" charset="0"/>
                          </a:rPr>
                          <m:t>𝑖𝑚𝑎𝑔𝑒</m:t>
                        </m:r>
                      </m:num>
                      <m:den>
                        <m:r>
                          <a:rPr lang="en-US" sz="1200" b="0" i="1" noProof="0" smtClean="0">
                            <a:latin typeface="Cambria Math" panose="02040503050406030204" pitchFamily="18" charset="0"/>
                          </a:rPr>
                          <m:t>𝑑𝑎𝑦</m:t>
                        </m:r>
                      </m:den>
                    </m:f>
                    <m:r>
                      <a:rPr lang="en-US" sz="1200" b="0" i="1" noProof="0" smtClean="0">
                        <a:latin typeface="Cambria Math" panose="02040503050406030204" pitchFamily="18" charset="0"/>
                      </a:rPr>
                      <m:t> ⋅8</m:t>
                    </m:r>
                    <m:f>
                      <m:fPr>
                        <m:ctrlPr>
                          <a:rPr lang="en-US" sz="1200" i="1" noProof="0">
                            <a:latin typeface="Cambria Math" panose="02040503050406030204" pitchFamily="18" charset="0"/>
                          </a:rPr>
                        </m:ctrlPr>
                      </m:fPr>
                      <m:num>
                        <m:r>
                          <a:rPr lang="en-US" sz="1200" b="0" i="1" noProof="0" smtClean="0">
                            <a:latin typeface="Cambria Math" panose="02040503050406030204" pitchFamily="18" charset="0"/>
                          </a:rPr>
                          <m:t>𝑐𝑎𝑚𝑒𝑟𝑎</m:t>
                        </m:r>
                      </m:num>
                      <m:den>
                        <m:r>
                          <a:rPr lang="en-US" sz="1200" b="0" i="1" noProof="0" smtClean="0">
                            <a:latin typeface="Cambria Math" panose="02040503050406030204" pitchFamily="18" charset="0"/>
                          </a:rPr>
                          <m:t>𝑓𝑖𝑒𝑙𝑑</m:t>
                        </m:r>
                      </m:den>
                    </m:f>
                    <m:r>
                      <a:rPr lang="en-US" sz="1200" b="0" i="1" noProof="0" smtClean="0">
                        <a:latin typeface="Cambria Math" panose="02040503050406030204" pitchFamily="18" charset="0"/>
                      </a:rPr>
                      <m:t>=16</m:t>
                    </m:r>
                    <m:f>
                      <m:fPr>
                        <m:ctrlPr>
                          <a:rPr lang="en-US" sz="1200" i="1" noProof="0">
                            <a:latin typeface="Cambria Math" panose="02040503050406030204" pitchFamily="18" charset="0"/>
                          </a:rPr>
                        </m:ctrlPr>
                      </m:fPr>
                      <m:num>
                        <m:r>
                          <a:rPr lang="en-US" sz="1200" b="0" i="1" noProof="0" smtClean="0">
                            <a:latin typeface="Cambria Math" panose="02040503050406030204" pitchFamily="18" charset="0"/>
                          </a:rPr>
                          <m:t>𝑖𝑚𝑎𝑔𝑒</m:t>
                        </m:r>
                      </m:num>
                      <m:den>
                        <m:r>
                          <a:rPr lang="en-US" sz="1200" b="0" i="1" noProof="0" smtClean="0">
                            <a:latin typeface="Cambria Math" panose="02040503050406030204" pitchFamily="18" charset="0"/>
                          </a:rPr>
                          <m:t>𝑑𝑎𝑦</m:t>
                        </m:r>
                        <m:r>
                          <a:rPr lang="en-US" sz="1200" b="0" i="1" noProof="0" smtClean="0">
                            <a:latin typeface="Cambria Math" panose="02040503050406030204" pitchFamily="18" charset="0"/>
                          </a:rPr>
                          <m:t>⋅</m:t>
                        </m:r>
                        <m:r>
                          <a:rPr lang="en-US" sz="1200" b="0" i="1" noProof="0" smtClean="0">
                            <a:latin typeface="Cambria Math" panose="02040503050406030204" pitchFamily="18" charset="0"/>
                          </a:rPr>
                          <m:t>𝑓𝑖𝑒𝑙𝑑</m:t>
                        </m:r>
                      </m:den>
                    </m:f>
                  </m:oMath>
                </a14:m>
                <a:endParaRPr lang="en-US" sz="1200" noProof="0" dirty="0"/>
              </a:p>
              <a:p>
                <a:pPr lvl="3"/>
                <a14:m>
                  <m:oMath xmlns:m="http://schemas.openxmlformats.org/officeDocument/2006/math">
                    <m:r>
                      <a:rPr lang="en-US" sz="1200" b="0" i="1" noProof="0" smtClean="0">
                        <a:latin typeface="Cambria Math" panose="02040503050406030204" pitchFamily="18" charset="0"/>
                      </a:rPr>
                      <m:t>16</m:t>
                    </m:r>
                    <m:f>
                      <m:fPr>
                        <m:ctrlPr>
                          <a:rPr lang="en-US" sz="1200" i="1" noProof="0">
                            <a:latin typeface="Cambria Math" panose="02040503050406030204" pitchFamily="18" charset="0"/>
                          </a:rPr>
                        </m:ctrlPr>
                      </m:fPr>
                      <m:num>
                        <m:r>
                          <a:rPr lang="en-US" sz="1200" b="0" i="1" noProof="0" smtClean="0">
                            <a:latin typeface="Cambria Math" panose="02040503050406030204" pitchFamily="18" charset="0"/>
                          </a:rPr>
                          <m:t>𝑖𝑚𝑎𝑔𝑒</m:t>
                        </m:r>
                      </m:num>
                      <m:den>
                        <m:r>
                          <a:rPr lang="en-US" sz="1200" b="0" i="1" noProof="0" smtClean="0">
                            <a:latin typeface="Cambria Math" panose="02040503050406030204" pitchFamily="18" charset="0"/>
                          </a:rPr>
                          <m:t>𝑑𝑎𝑦</m:t>
                        </m:r>
                        <m:r>
                          <a:rPr lang="en-US" sz="1200" b="0" i="1" noProof="0" smtClean="0">
                            <a:latin typeface="Cambria Math" panose="02040503050406030204" pitchFamily="18" charset="0"/>
                          </a:rPr>
                          <m:t>⋅</m:t>
                        </m:r>
                        <m:r>
                          <a:rPr lang="en-US" sz="1200" b="0" i="1" noProof="0" smtClean="0">
                            <a:latin typeface="Cambria Math" panose="02040503050406030204" pitchFamily="18" charset="0"/>
                          </a:rPr>
                          <m:t>𝑓𝑖𝑒𝑙𝑑</m:t>
                        </m:r>
                      </m:den>
                    </m:f>
                    <m:r>
                      <a:rPr lang="en-US" sz="1200" i="1" noProof="0">
                        <a:latin typeface="Cambria Math" panose="02040503050406030204" pitchFamily="18" charset="0"/>
                      </a:rPr>
                      <m:t>⋅</m:t>
                    </m:r>
                    <m:r>
                      <a:rPr lang="en-US" sz="1200" b="0" i="1" noProof="0" smtClean="0">
                        <a:latin typeface="Cambria Math" panose="02040503050406030204" pitchFamily="18" charset="0"/>
                      </a:rPr>
                      <m:t>3</m:t>
                    </m:r>
                    <m:f>
                      <m:fPr>
                        <m:ctrlPr>
                          <a:rPr lang="en-US" sz="1200" i="1" noProof="0">
                            <a:latin typeface="Cambria Math" panose="02040503050406030204" pitchFamily="18" charset="0"/>
                          </a:rPr>
                        </m:ctrlPr>
                      </m:fPr>
                      <m:num>
                        <m:r>
                          <a:rPr lang="en-US" sz="1200" b="0" i="1" noProof="0" smtClean="0">
                            <a:latin typeface="Cambria Math" panose="02040503050406030204" pitchFamily="18" charset="0"/>
                          </a:rPr>
                          <m:t>𝑀𝐵</m:t>
                        </m:r>
                      </m:num>
                      <m:den>
                        <m:r>
                          <a:rPr lang="en-US" sz="1200" b="0" i="1" noProof="0" smtClean="0">
                            <a:latin typeface="Cambria Math" panose="02040503050406030204" pitchFamily="18" charset="0"/>
                          </a:rPr>
                          <m:t>𝑖𝑚𝑎𝑔𝑒</m:t>
                        </m:r>
                      </m:den>
                    </m:f>
                    <m:r>
                      <a:rPr lang="en-US" sz="1200" b="0" i="1" noProof="0" smtClean="0">
                        <a:latin typeface="Cambria Math" panose="02040503050406030204" pitchFamily="18" charset="0"/>
                      </a:rPr>
                      <m:t>=48</m:t>
                    </m:r>
                    <m:f>
                      <m:fPr>
                        <m:ctrlPr>
                          <a:rPr lang="en-US" sz="1200" i="1" noProof="0">
                            <a:latin typeface="Cambria Math" panose="02040503050406030204" pitchFamily="18" charset="0"/>
                          </a:rPr>
                        </m:ctrlPr>
                      </m:fPr>
                      <m:num>
                        <m:r>
                          <a:rPr lang="en-US" sz="1200" b="0" i="1" noProof="0" smtClean="0">
                            <a:latin typeface="Cambria Math" panose="02040503050406030204" pitchFamily="18" charset="0"/>
                          </a:rPr>
                          <m:t>𝑀𝐵</m:t>
                        </m:r>
                      </m:num>
                      <m:den>
                        <m:r>
                          <a:rPr lang="en-US" sz="1200" i="1" noProof="0">
                            <a:latin typeface="Cambria Math" panose="02040503050406030204" pitchFamily="18" charset="0"/>
                          </a:rPr>
                          <m:t>𝑑𝑎𝑦</m:t>
                        </m:r>
                        <m:r>
                          <a:rPr lang="en-US" sz="1200" i="1" noProof="0">
                            <a:latin typeface="Cambria Math" panose="02040503050406030204" pitchFamily="18" charset="0"/>
                          </a:rPr>
                          <m:t>⋅</m:t>
                        </m:r>
                        <m:r>
                          <a:rPr lang="en-US" sz="1200" i="1" noProof="0">
                            <a:latin typeface="Cambria Math" panose="02040503050406030204" pitchFamily="18" charset="0"/>
                          </a:rPr>
                          <m:t>𝑓𝑖𝑒𝑙𝑑</m:t>
                        </m:r>
                      </m:den>
                    </m:f>
                    <m:r>
                      <a:rPr lang="en-US" sz="1200" b="0" i="1" noProof="0" smtClean="0">
                        <a:latin typeface="Cambria Math" panose="02040503050406030204" pitchFamily="18" charset="0"/>
                      </a:rPr>
                      <m:t> ~ </m:t>
                    </m:r>
                    <m:r>
                      <a:rPr lang="en-US" sz="1200" b="0" i="1" noProof="0" smtClean="0">
                        <a:solidFill>
                          <a:srgbClr val="7030A0"/>
                        </a:solidFill>
                        <a:latin typeface="Cambria Math" panose="02040503050406030204" pitchFamily="18" charset="0"/>
                      </a:rPr>
                      <m:t>50</m:t>
                    </m:r>
                    <m:f>
                      <m:fPr>
                        <m:ctrlPr>
                          <a:rPr lang="en-US" sz="1200" i="1" noProof="0">
                            <a:solidFill>
                              <a:srgbClr val="7030A0"/>
                            </a:solidFill>
                            <a:latin typeface="Cambria Math" panose="02040503050406030204" pitchFamily="18" charset="0"/>
                          </a:rPr>
                        </m:ctrlPr>
                      </m:fPr>
                      <m:num>
                        <m:r>
                          <a:rPr lang="en-US" sz="1200" i="1" noProof="0">
                            <a:solidFill>
                              <a:srgbClr val="7030A0"/>
                            </a:solidFill>
                            <a:latin typeface="Cambria Math" panose="02040503050406030204" pitchFamily="18" charset="0"/>
                          </a:rPr>
                          <m:t>𝑀𝐵</m:t>
                        </m:r>
                      </m:num>
                      <m:den>
                        <m:r>
                          <a:rPr lang="en-US" sz="1200" i="1" noProof="0">
                            <a:solidFill>
                              <a:srgbClr val="7030A0"/>
                            </a:solidFill>
                            <a:latin typeface="Cambria Math" panose="02040503050406030204" pitchFamily="18" charset="0"/>
                          </a:rPr>
                          <m:t>𝑑𝑎𝑦</m:t>
                        </m:r>
                        <m:r>
                          <a:rPr lang="en-US" sz="1200" i="1" noProof="0">
                            <a:solidFill>
                              <a:srgbClr val="7030A0"/>
                            </a:solidFill>
                            <a:latin typeface="Cambria Math" panose="02040503050406030204" pitchFamily="18" charset="0"/>
                          </a:rPr>
                          <m:t>⋅</m:t>
                        </m:r>
                        <m:r>
                          <a:rPr lang="en-US" sz="1200" i="1" noProof="0">
                            <a:solidFill>
                              <a:srgbClr val="7030A0"/>
                            </a:solidFill>
                            <a:latin typeface="Cambria Math" panose="02040503050406030204" pitchFamily="18" charset="0"/>
                          </a:rPr>
                          <m:t>𝑓𝑖𝑒𝑙𝑑</m:t>
                        </m:r>
                      </m:den>
                    </m:f>
                  </m:oMath>
                </a14:m>
                <a:endParaRPr lang="en-US" sz="1200" noProof="0" dirty="0"/>
              </a:p>
              <a:p>
                <a:pPr lvl="1"/>
                <a:r>
                  <a:rPr lang="en-US" sz="1600" noProof="0" dirty="0">
                    <a:solidFill>
                      <a:srgbClr val="0070C0"/>
                    </a:solidFill>
                  </a:rPr>
                  <a:t>Weather station: </a:t>
                </a:r>
                <a:r>
                  <a:rPr lang="en-US" sz="1600" noProof="0" dirty="0"/>
                  <a:t>24 measurement/day for humidity/solar radiation/temperature/wind; 1KB/measurement</a:t>
                </a:r>
                <a:endParaRPr lang="en-US" sz="1200" noProof="0" dirty="0"/>
              </a:p>
              <a:p>
                <a:pPr lvl="2"/>
                <a14:m>
                  <m:oMath xmlns:m="http://schemas.openxmlformats.org/officeDocument/2006/math">
                    <m:r>
                      <a:rPr lang="en-US" sz="1400" b="0" i="0" noProof="0" smtClean="0">
                        <a:latin typeface="Cambria Math" panose="02040503050406030204" pitchFamily="18" charset="0"/>
                      </a:rPr>
                      <m:t>24</m:t>
                    </m:r>
                    <m:f>
                      <m:fPr>
                        <m:ctrlPr>
                          <a:rPr lang="en-US" sz="1400" i="1" noProof="0" smtClean="0">
                            <a:latin typeface="Cambria Math" panose="02040503050406030204" pitchFamily="18" charset="0"/>
                          </a:rPr>
                        </m:ctrlPr>
                      </m:fPr>
                      <m:num>
                        <m:r>
                          <a:rPr lang="en-US" sz="1400" b="0" i="1" noProof="0" smtClean="0">
                            <a:latin typeface="Cambria Math" panose="02040503050406030204" pitchFamily="18" charset="0"/>
                          </a:rPr>
                          <m:t>𝑠𝑎𝑚𝑝𝑙𝑒</m:t>
                        </m:r>
                      </m:num>
                      <m:den>
                        <m:r>
                          <a:rPr lang="en-US" sz="1400" b="0" i="1" noProof="0" smtClean="0">
                            <a:latin typeface="Cambria Math" panose="02040503050406030204" pitchFamily="18" charset="0"/>
                          </a:rPr>
                          <m:t>𝑑𝑎𝑦</m:t>
                        </m:r>
                      </m:den>
                    </m:f>
                    <m:r>
                      <a:rPr lang="en-US" sz="1400" b="0" i="1" noProof="0" smtClean="0">
                        <a:latin typeface="Cambria Math" panose="02040503050406030204" pitchFamily="18" charset="0"/>
                      </a:rPr>
                      <m:t> ⋅4</m:t>
                    </m:r>
                    <m:f>
                      <m:fPr>
                        <m:ctrlPr>
                          <a:rPr lang="en-US" sz="1400" i="1" noProof="0" smtClean="0">
                            <a:latin typeface="Cambria Math" panose="02040503050406030204" pitchFamily="18" charset="0"/>
                          </a:rPr>
                        </m:ctrlPr>
                      </m:fPr>
                      <m:num>
                        <m:r>
                          <a:rPr lang="en-US" sz="1400" b="0" i="1" noProof="0" smtClean="0">
                            <a:latin typeface="Cambria Math" panose="02040503050406030204" pitchFamily="18" charset="0"/>
                          </a:rPr>
                          <m:t>𝑚𝑒𝑎𝑠𝑢𝑟𝑒𝑚𝑒𝑛𝑡</m:t>
                        </m:r>
                      </m:num>
                      <m:den>
                        <m:r>
                          <a:rPr lang="en-US" sz="1400" b="0" i="1" noProof="0" smtClean="0">
                            <a:latin typeface="Cambria Math" panose="02040503050406030204" pitchFamily="18" charset="0"/>
                          </a:rPr>
                          <m:t>𝑠𝑎𝑚𝑝𝑙𝑒</m:t>
                        </m:r>
                      </m:den>
                    </m:f>
                    <m:r>
                      <a:rPr lang="en-US" sz="1400" b="0" i="1" noProof="0" smtClean="0">
                        <a:latin typeface="Cambria Math" panose="02040503050406030204" pitchFamily="18" charset="0"/>
                      </a:rPr>
                      <m:t>⋅1</m:t>
                    </m:r>
                    <m:f>
                      <m:fPr>
                        <m:ctrlPr>
                          <a:rPr lang="en-US" sz="1400" i="1" noProof="0">
                            <a:latin typeface="Cambria Math" panose="02040503050406030204" pitchFamily="18" charset="0"/>
                          </a:rPr>
                        </m:ctrlPr>
                      </m:fPr>
                      <m:num>
                        <m:r>
                          <a:rPr lang="en-US" sz="1400" b="0" i="1" noProof="0" smtClean="0">
                            <a:latin typeface="Cambria Math" panose="02040503050406030204" pitchFamily="18" charset="0"/>
                          </a:rPr>
                          <m:t>𝑤𝑒𝑎𝑡h𝑒𝑟</m:t>
                        </m:r>
                        <m:r>
                          <a:rPr lang="en-US" sz="1400" b="0" i="1" noProof="0" smtClean="0">
                            <a:latin typeface="Cambria Math" panose="02040503050406030204" pitchFamily="18" charset="0"/>
                          </a:rPr>
                          <m:t> </m:t>
                        </m:r>
                        <m:r>
                          <a:rPr lang="en-US" sz="1400" b="0" i="1" noProof="0" smtClean="0">
                            <a:latin typeface="Cambria Math" panose="02040503050406030204" pitchFamily="18" charset="0"/>
                          </a:rPr>
                          <m:t>𝑠𝑡𝑎𝑡𝑖𝑜𝑛</m:t>
                        </m:r>
                      </m:num>
                      <m:den>
                        <m:r>
                          <a:rPr lang="en-US" sz="1400" b="0" i="1" noProof="0" smtClean="0">
                            <a:latin typeface="Cambria Math" panose="02040503050406030204" pitchFamily="18" charset="0"/>
                          </a:rPr>
                          <m:t>𝑓𝑖𝑒𝑙𝑑</m:t>
                        </m:r>
                      </m:den>
                    </m:f>
                    <m:r>
                      <a:rPr lang="en-US" sz="1400" b="0" i="1" noProof="0" smtClean="0">
                        <a:latin typeface="Cambria Math" panose="02040503050406030204" pitchFamily="18" charset="0"/>
                      </a:rPr>
                      <m:t>=96</m:t>
                    </m:r>
                    <m:f>
                      <m:fPr>
                        <m:ctrlPr>
                          <a:rPr lang="en-US" sz="1400" i="1" noProof="0">
                            <a:latin typeface="Cambria Math" panose="02040503050406030204" pitchFamily="18" charset="0"/>
                          </a:rPr>
                        </m:ctrlPr>
                      </m:fPr>
                      <m:num>
                        <m:r>
                          <a:rPr lang="en-US" sz="1400" b="0" i="1" noProof="0" smtClean="0">
                            <a:latin typeface="Cambria Math" panose="02040503050406030204" pitchFamily="18" charset="0"/>
                          </a:rPr>
                          <m:t>𝑚𝑒𝑎𝑠𝑢𝑟𝑒𝑚𝑒𝑛𝑡</m:t>
                        </m:r>
                      </m:num>
                      <m:den>
                        <m:r>
                          <a:rPr lang="en-US" sz="1400" b="0" i="1" noProof="0" smtClean="0">
                            <a:latin typeface="Cambria Math" panose="02040503050406030204" pitchFamily="18" charset="0"/>
                          </a:rPr>
                          <m:t>𝑑𝑎𝑦</m:t>
                        </m:r>
                        <m:r>
                          <a:rPr lang="en-US" sz="1400" b="0" i="1" noProof="0" smtClean="0">
                            <a:latin typeface="Cambria Math" panose="02040503050406030204" pitchFamily="18" charset="0"/>
                          </a:rPr>
                          <m:t>⋅</m:t>
                        </m:r>
                        <m:r>
                          <a:rPr lang="en-US" sz="1400" b="0" i="1" noProof="0" smtClean="0">
                            <a:latin typeface="Cambria Math" panose="02040503050406030204" pitchFamily="18" charset="0"/>
                          </a:rPr>
                          <m:t>𝑓𝑖𝑒𝑙𝑑</m:t>
                        </m:r>
                      </m:den>
                    </m:f>
                  </m:oMath>
                </a14:m>
                <a:endParaRPr lang="en-US" sz="1400" noProof="0" dirty="0"/>
              </a:p>
              <a:p>
                <a:pPr lvl="2"/>
                <a14:m>
                  <m:oMath xmlns:m="http://schemas.openxmlformats.org/officeDocument/2006/math">
                    <m:r>
                      <a:rPr lang="en-US" sz="1400" b="0" i="1" noProof="0" smtClean="0">
                        <a:latin typeface="Cambria Math" panose="02040503050406030204" pitchFamily="18" charset="0"/>
                      </a:rPr>
                      <m:t>96</m:t>
                    </m:r>
                    <m:f>
                      <m:fPr>
                        <m:ctrlPr>
                          <a:rPr lang="en-US" sz="1400" i="1" noProof="0">
                            <a:latin typeface="Cambria Math" panose="02040503050406030204" pitchFamily="18" charset="0"/>
                          </a:rPr>
                        </m:ctrlPr>
                      </m:fPr>
                      <m:num>
                        <m:r>
                          <a:rPr lang="en-US" sz="1400" b="0" i="1" noProof="0" smtClean="0">
                            <a:latin typeface="Cambria Math" panose="02040503050406030204" pitchFamily="18" charset="0"/>
                          </a:rPr>
                          <m:t>𝑚𝑒𝑎𝑠𝑢𝑟𝑒𝑚𝑒𝑛𝑡</m:t>
                        </m:r>
                      </m:num>
                      <m:den>
                        <m:r>
                          <a:rPr lang="en-US" sz="1400" b="0" i="1" noProof="0" smtClean="0">
                            <a:latin typeface="Cambria Math" panose="02040503050406030204" pitchFamily="18" charset="0"/>
                          </a:rPr>
                          <m:t>𝑑𝑎𝑦</m:t>
                        </m:r>
                        <m:r>
                          <a:rPr lang="en-US" sz="1400" b="0" i="1" noProof="0" smtClean="0">
                            <a:latin typeface="Cambria Math" panose="02040503050406030204" pitchFamily="18" charset="0"/>
                          </a:rPr>
                          <m:t>⋅</m:t>
                        </m:r>
                        <m:r>
                          <a:rPr lang="en-US" sz="1400" b="0" i="1" noProof="0" smtClean="0">
                            <a:latin typeface="Cambria Math" panose="02040503050406030204" pitchFamily="18" charset="0"/>
                          </a:rPr>
                          <m:t>𝑓𝑖𝑒𝑙𝑑</m:t>
                        </m:r>
                      </m:den>
                    </m:f>
                    <m:r>
                      <a:rPr lang="en-US" sz="1400" i="1" noProof="0">
                        <a:latin typeface="Cambria Math" panose="02040503050406030204" pitchFamily="18" charset="0"/>
                      </a:rPr>
                      <m:t>⋅</m:t>
                    </m:r>
                    <m:r>
                      <a:rPr lang="en-US" sz="1400" b="0" i="1" noProof="0" smtClean="0">
                        <a:latin typeface="Cambria Math" panose="02040503050406030204" pitchFamily="18" charset="0"/>
                      </a:rPr>
                      <m:t>1</m:t>
                    </m:r>
                    <m:f>
                      <m:fPr>
                        <m:ctrlPr>
                          <a:rPr lang="en-US" sz="1400" i="1" noProof="0">
                            <a:latin typeface="Cambria Math" panose="02040503050406030204" pitchFamily="18" charset="0"/>
                          </a:rPr>
                        </m:ctrlPr>
                      </m:fPr>
                      <m:num>
                        <m:r>
                          <a:rPr lang="en-US" sz="1400" b="0" i="1" noProof="0" smtClean="0">
                            <a:latin typeface="Cambria Math" panose="02040503050406030204" pitchFamily="18" charset="0"/>
                          </a:rPr>
                          <m:t>𝐾</m:t>
                        </m:r>
                        <m:r>
                          <a:rPr lang="en-US" sz="1400" i="1" noProof="0">
                            <a:latin typeface="Cambria Math" panose="02040503050406030204" pitchFamily="18" charset="0"/>
                          </a:rPr>
                          <m:t>𝐵</m:t>
                        </m:r>
                      </m:num>
                      <m:den>
                        <m:r>
                          <a:rPr lang="en-US" sz="1400" b="0" i="1" noProof="0" smtClean="0">
                            <a:latin typeface="Cambria Math" panose="02040503050406030204" pitchFamily="18" charset="0"/>
                          </a:rPr>
                          <m:t>𝑚𝑒𝑎𝑠𝑢𝑟𝑒𝑚𝑒𝑛𝑡</m:t>
                        </m:r>
                      </m:den>
                    </m:f>
                    <m:r>
                      <a:rPr lang="en-US" sz="1400" i="1" noProof="0">
                        <a:latin typeface="Cambria Math" panose="02040503050406030204" pitchFamily="18" charset="0"/>
                      </a:rPr>
                      <m:t>=</m:t>
                    </m:r>
                    <m:r>
                      <a:rPr lang="en-US" sz="1400" b="0" i="1" noProof="0" smtClean="0">
                        <a:latin typeface="Cambria Math" panose="02040503050406030204" pitchFamily="18" charset="0"/>
                      </a:rPr>
                      <m:t>96</m:t>
                    </m:r>
                    <m:f>
                      <m:fPr>
                        <m:ctrlPr>
                          <a:rPr lang="en-US" sz="1400" i="1" noProof="0">
                            <a:latin typeface="Cambria Math" panose="02040503050406030204" pitchFamily="18" charset="0"/>
                          </a:rPr>
                        </m:ctrlPr>
                      </m:fPr>
                      <m:num>
                        <m:r>
                          <a:rPr lang="en-US" sz="1400" b="0" i="1" noProof="0" smtClean="0">
                            <a:latin typeface="Cambria Math" panose="02040503050406030204" pitchFamily="18" charset="0"/>
                          </a:rPr>
                          <m:t>𝐾</m:t>
                        </m:r>
                        <m:r>
                          <a:rPr lang="en-US" sz="1400" i="1" noProof="0">
                            <a:latin typeface="Cambria Math" panose="02040503050406030204" pitchFamily="18" charset="0"/>
                          </a:rPr>
                          <m:t>𝐵</m:t>
                        </m:r>
                      </m:num>
                      <m:den>
                        <m:r>
                          <a:rPr lang="en-US" sz="1400" i="1" noProof="0">
                            <a:latin typeface="Cambria Math" panose="02040503050406030204" pitchFamily="18" charset="0"/>
                          </a:rPr>
                          <m:t>𝑑𝑎𝑦</m:t>
                        </m:r>
                        <m:r>
                          <a:rPr lang="en-US" sz="1400" i="1" noProof="0">
                            <a:latin typeface="Cambria Math" panose="02040503050406030204" pitchFamily="18" charset="0"/>
                          </a:rPr>
                          <m:t>⋅</m:t>
                        </m:r>
                        <m:r>
                          <a:rPr lang="en-US" sz="1400" i="1" noProof="0">
                            <a:latin typeface="Cambria Math" panose="02040503050406030204" pitchFamily="18" charset="0"/>
                          </a:rPr>
                          <m:t>𝑓𝑖𝑒𝑙𝑑</m:t>
                        </m:r>
                      </m:den>
                    </m:f>
                    <m:r>
                      <a:rPr lang="en-US" sz="1400" i="1" noProof="0">
                        <a:latin typeface="Cambria Math" panose="02040503050406030204" pitchFamily="18" charset="0"/>
                      </a:rPr>
                      <m:t> ~ </m:t>
                    </m:r>
                    <m:r>
                      <a:rPr lang="en-US" sz="1400" b="0" i="1" noProof="0" smtClean="0">
                        <a:solidFill>
                          <a:srgbClr val="7030A0"/>
                        </a:solidFill>
                        <a:latin typeface="Cambria Math" panose="02040503050406030204" pitchFamily="18" charset="0"/>
                      </a:rPr>
                      <m:t>0.1</m:t>
                    </m:r>
                    <m:f>
                      <m:fPr>
                        <m:ctrlPr>
                          <a:rPr lang="en-US" sz="1400" i="1" noProof="0">
                            <a:solidFill>
                              <a:srgbClr val="7030A0"/>
                            </a:solidFill>
                            <a:latin typeface="Cambria Math" panose="02040503050406030204" pitchFamily="18" charset="0"/>
                          </a:rPr>
                        </m:ctrlPr>
                      </m:fPr>
                      <m:num>
                        <m:r>
                          <a:rPr lang="en-US" sz="1400" i="1" noProof="0">
                            <a:solidFill>
                              <a:srgbClr val="7030A0"/>
                            </a:solidFill>
                            <a:latin typeface="Cambria Math" panose="02040503050406030204" pitchFamily="18" charset="0"/>
                          </a:rPr>
                          <m:t>𝑀𝐵</m:t>
                        </m:r>
                      </m:num>
                      <m:den>
                        <m:r>
                          <a:rPr lang="en-US" sz="1400" i="1" noProof="0">
                            <a:solidFill>
                              <a:srgbClr val="7030A0"/>
                            </a:solidFill>
                            <a:latin typeface="Cambria Math" panose="02040503050406030204" pitchFamily="18" charset="0"/>
                          </a:rPr>
                          <m:t>𝑑𝑎𝑦</m:t>
                        </m:r>
                        <m:r>
                          <a:rPr lang="en-US" sz="1400" i="1" noProof="0">
                            <a:solidFill>
                              <a:srgbClr val="7030A0"/>
                            </a:solidFill>
                            <a:latin typeface="Cambria Math" panose="02040503050406030204" pitchFamily="18" charset="0"/>
                          </a:rPr>
                          <m:t>⋅</m:t>
                        </m:r>
                        <m:r>
                          <a:rPr lang="en-US" sz="1400" i="1" noProof="0">
                            <a:solidFill>
                              <a:srgbClr val="7030A0"/>
                            </a:solidFill>
                            <a:latin typeface="Cambria Math" panose="02040503050406030204" pitchFamily="18" charset="0"/>
                          </a:rPr>
                          <m:t>𝑓𝑖𝑒𝑙𝑑</m:t>
                        </m:r>
                      </m:den>
                    </m:f>
                  </m:oMath>
                </a14:m>
                <a:endParaRPr lang="en-US" sz="1400" noProof="0" dirty="0"/>
              </a:p>
              <a:p>
                <a:pPr lvl="1"/>
                <a:r>
                  <a:rPr lang="en-US" sz="1600" noProof="0" dirty="0">
                    <a:solidFill>
                      <a:srgbClr val="0070C0"/>
                    </a:solidFill>
                  </a:rPr>
                  <a:t>Robot mission:</a:t>
                </a:r>
                <a:r>
                  <a:rPr lang="en-US" sz="1600" noProof="0" dirty="0"/>
                  <a:t> lasts 4 hours, 100 measurement/s from sensor systems; 1KB/measurement </a:t>
                </a:r>
              </a:p>
              <a:p>
                <a:pPr lvl="2"/>
                <a14:m>
                  <m:oMath xmlns:m="http://schemas.openxmlformats.org/officeDocument/2006/math">
                    <m:r>
                      <a:rPr lang="en-US" sz="1400" b="0" i="1" noProof="0" smtClean="0">
                        <a:latin typeface="Cambria Math" panose="02040503050406030204" pitchFamily="18" charset="0"/>
                      </a:rPr>
                      <m:t>3600</m:t>
                    </m:r>
                    <m:f>
                      <m:fPr>
                        <m:ctrlPr>
                          <a:rPr lang="en-US" sz="1400" i="1" noProof="0">
                            <a:latin typeface="Cambria Math" panose="02040503050406030204" pitchFamily="18" charset="0"/>
                          </a:rPr>
                        </m:ctrlPr>
                      </m:fPr>
                      <m:num>
                        <m:r>
                          <a:rPr lang="en-US" sz="1400" b="0" i="1" noProof="0" smtClean="0">
                            <a:latin typeface="Cambria Math" panose="02040503050406030204" pitchFamily="18" charset="0"/>
                          </a:rPr>
                          <m:t>𝑠𝑒𝑐𝑜𝑛𝑑</m:t>
                        </m:r>
                      </m:num>
                      <m:den>
                        <m:r>
                          <a:rPr lang="en-US" sz="1400" b="0" i="1" noProof="0" smtClean="0">
                            <a:latin typeface="Cambria Math" panose="02040503050406030204" pitchFamily="18" charset="0"/>
                          </a:rPr>
                          <m:t>h𝑜𝑢𝑟</m:t>
                        </m:r>
                      </m:den>
                    </m:f>
                    <m:r>
                      <a:rPr lang="en-US" sz="1400" i="1" noProof="0">
                        <a:latin typeface="Cambria Math" panose="02040503050406030204" pitchFamily="18" charset="0"/>
                      </a:rPr>
                      <m:t>⋅</m:t>
                    </m:r>
                    <m:r>
                      <a:rPr lang="en-US" sz="1400" b="0" i="1" noProof="0" smtClean="0">
                        <a:latin typeface="Cambria Math" panose="02040503050406030204" pitchFamily="18" charset="0"/>
                      </a:rPr>
                      <m:t>4</m:t>
                    </m:r>
                    <m:f>
                      <m:fPr>
                        <m:ctrlPr>
                          <a:rPr lang="en-US" sz="1400" i="1" noProof="0">
                            <a:latin typeface="Cambria Math" panose="02040503050406030204" pitchFamily="18" charset="0"/>
                          </a:rPr>
                        </m:ctrlPr>
                      </m:fPr>
                      <m:num>
                        <m:r>
                          <a:rPr lang="en-US" sz="1400" b="0" i="1" noProof="0" smtClean="0">
                            <a:latin typeface="Cambria Math" panose="02040503050406030204" pitchFamily="18" charset="0"/>
                          </a:rPr>
                          <m:t>h𝑜𝑢𝑟</m:t>
                        </m:r>
                      </m:num>
                      <m:den>
                        <m:r>
                          <a:rPr lang="en-US" sz="1400" b="0" i="1" noProof="0" smtClean="0">
                            <a:latin typeface="Cambria Math" panose="02040503050406030204" pitchFamily="18" charset="0"/>
                          </a:rPr>
                          <m:t>𝑚𝑖𝑠𝑠𝑖𝑜𝑛</m:t>
                        </m:r>
                      </m:den>
                    </m:f>
                    <m:r>
                      <a:rPr lang="en-US" sz="1400" i="1" noProof="0">
                        <a:latin typeface="Cambria Math" panose="02040503050406030204" pitchFamily="18" charset="0"/>
                      </a:rPr>
                      <m:t>⋅</m:t>
                    </m:r>
                    <m:r>
                      <a:rPr lang="en-US" sz="1400" b="0" i="1" noProof="0" smtClean="0">
                        <a:latin typeface="Cambria Math" panose="02040503050406030204" pitchFamily="18" charset="0"/>
                      </a:rPr>
                      <m:t>100</m:t>
                    </m:r>
                    <m:f>
                      <m:fPr>
                        <m:ctrlPr>
                          <a:rPr lang="en-US" sz="1400" i="1" noProof="0" smtClean="0">
                            <a:latin typeface="Cambria Math" panose="02040503050406030204" pitchFamily="18" charset="0"/>
                          </a:rPr>
                        </m:ctrlPr>
                      </m:fPr>
                      <m:num>
                        <m:r>
                          <a:rPr lang="en-US" sz="1400" b="0" i="1" noProof="0" smtClean="0">
                            <a:latin typeface="Cambria Math" panose="02040503050406030204" pitchFamily="18" charset="0"/>
                          </a:rPr>
                          <m:t>𝑚𝑒𝑎𝑠𝑢𝑟𝑒𝑚𝑒𝑛𝑡</m:t>
                        </m:r>
                      </m:num>
                      <m:den>
                        <m:r>
                          <a:rPr lang="en-US" sz="1400" b="0" i="1" noProof="0" smtClean="0">
                            <a:latin typeface="Cambria Math" panose="02040503050406030204" pitchFamily="18" charset="0"/>
                          </a:rPr>
                          <m:t>𝑠𝑒𝑐𝑜𝑛𝑑</m:t>
                        </m:r>
                      </m:den>
                    </m:f>
                    <m:r>
                      <a:rPr lang="en-US" sz="1400" b="0" i="1" noProof="0" smtClean="0">
                        <a:latin typeface="Cambria Math" panose="02040503050406030204" pitchFamily="18" charset="0"/>
                      </a:rPr>
                      <m:t>⋅1</m:t>
                    </m:r>
                    <m:f>
                      <m:fPr>
                        <m:ctrlPr>
                          <a:rPr lang="en-US" sz="1400" i="1" noProof="0">
                            <a:latin typeface="Cambria Math" panose="02040503050406030204" pitchFamily="18" charset="0"/>
                          </a:rPr>
                        </m:ctrlPr>
                      </m:fPr>
                      <m:num>
                        <m:r>
                          <a:rPr lang="en-US" sz="1400" b="0" i="1" noProof="0" smtClean="0">
                            <a:latin typeface="Cambria Math" panose="02040503050406030204" pitchFamily="18" charset="0"/>
                          </a:rPr>
                          <m:t>𝑚𝑖𝑠𝑠𝑖𝑜𝑛</m:t>
                        </m:r>
                      </m:num>
                      <m:den>
                        <m:r>
                          <a:rPr lang="en-US" sz="1400" b="0" i="1" noProof="0" smtClean="0">
                            <a:latin typeface="Cambria Math" panose="02040503050406030204" pitchFamily="18" charset="0"/>
                          </a:rPr>
                          <m:t>𝑑𝑎𝑦</m:t>
                        </m:r>
                        <m:r>
                          <a:rPr lang="en-US" sz="1400" b="0" i="1" noProof="0" smtClean="0">
                            <a:latin typeface="Cambria Math" panose="02040503050406030204" pitchFamily="18" charset="0"/>
                          </a:rPr>
                          <m:t>⋅</m:t>
                        </m:r>
                        <m:r>
                          <a:rPr lang="en-US" sz="1400" b="0" i="1" noProof="0" smtClean="0">
                            <a:latin typeface="Cambria Math" panose="02040503050406030204" pitchFamily="18" charset="0"/>
                          </a:rPr>
                          <m:t>𝑓𝑖𝑒𝑙𝑑</m:t>
                        </m:r>
                      </m:den>
                    </m:f>
                    <m:r>
                      <a:rPr lang="en-US" sz="1400" i="1" noProof="0">
                        <a:latin typeface="Cambria Math" panose="02040503050406030204" pitchFamily="18" charset="0"/>
                      </a:rPr>
                      <m:t>=</m:t>
                    </m:r>
                    <m:r>
                      <a:rPr lang="en-US" sz="1400" b="0" i="1" noProof="0" smtClean="0">
                        <a:latin typeface="Cambria Math" panose="02040503050406030204" pitchFamily="18" charset="0"/>
                      </a:rPr>
                      <m:t>1 440 000</m:t>
                    </m:r>
                    <m:f>
                      <m:fPr>
                        <m:ctrlPr>
                          <a:rPr lang="en-US" sz="1400" i="1" noProof="0">
                            <a:latin typeface="Cambria Math" panose="02040503050406030204" pitchFamily="18" charset="0"/>
                          </a:rPr>
                        </m:ctrlPr>
                      </m:fPr>
                      <m:num>
                        <m:r>
                          <a:rPr lang="en-US" sz="1400" b="0" i="1" noProof="0" smtClean="0">
                            <a:latin typeface="Cambria Math" panose="02040503050406030204" pitchFamily="18" charset="0"/>
                          </a:rPr>
                          <m:t>𝑚𝑒𝑎𝑠𝑢𝑟𝑒𝑚𝑒𝑛𝑡</m:t>
                        </m:r>
                      </m:num>
                      <m:den>
                        <m:r>
                          <a:rPr lang="en-US" sz="1400" i="1" noProof="0">
                            <a:latin typeface="Cambria Math" panose="02040503050406030204" pitchFamily="18" charset="0"/>
                          </a:rPr>
                          <m:t>𝑑𝑎𝑦</m:t>
                        </m:r>
                        <m:r>
                          <a:rPr lang="en-US" sz="1400" i="1" noProof="0">
                            <a:latin typeface="Cambria Math" panose="02040503050406030204" pitchFamily="18" charset="0"/>
                          </a:rPr>
                          <m:t>⋅</m:t>
                        </m:r>
                        <m:r>
                          <a:rPr lang="en-US" sz="1400" i="1" noProof="0">
                            <a:latin typeface="Cambria Math" panose="02040503050406030204" pitchFamily="18" charset="0"/>
                          </a:rPr>
                          <m:t>𝑓𝑖𝑒𝑙𝑑</m:t>
                        </m:r>
                      </m:den>
                    </m:f>
                  </m:oMath>
                </a14:m>
                <a:endParaRPr lang="en-US" sz="1400" i="1" noProof="0" dirty="0">
                  <a:latin typeface="Cambria Math" panose="02040503050406030204" pitchFamily="18" charset="0"/>
                </a:endParaRPr>
              </a:p>
              <a:p>
                <a:pPr lvl="2"/>
                <a14:m>
                  <m:oMath xmlns:m="http://schemas.openxmlformats.org/officeDocument/2006/math">
                    <m:r>
                      <a:rPr lang="en-US" sz="1400" i="1" noProof="0">
                        <a:latin typeface="Cambria Math" panose="02040503050406030204" pitchFamily="18" charset="0"/>
                      </a:rPr>
                      <m:t>1 440 000</m:t>
                    </m:r>
                    <m:f>
                      <m:fPr>
                        <m:ctrlPr>
                          <a:rPr lang="en-US" sz="1400" i="1" noProof="0">
                            <a:latin typeface="Cambria Math" panose="02040503050406030204" pitchFamily="18" charset="0"/>
                          </a:rPr>
                        </m:ctrlPr>
                      </m:fPr>
                      <m:num>
                        <m:r>
                          <a:rPr lang="en-US" sz="1400" i="1" noProof="0">
                            <a:latin typeface="Cambria Math" panose="02040503050406030204" pitchFamily="18" charset="0"/>
                          </a:rPr>
                          <m:t>𝑚𝑒𝑎𝑠𝑢𝑟𝑒𝑚𝑒𝑛𝑡</m:t>
                        </m:r>
                      </m:num>
                      <m:den>
                        <m:r>
                          <a:rPr lang="en-US" sz="1400" i="1" noProof="0">
                            <a:latin typeface="Cambria Math" panose="02040503050406030204" pitchFamily="18" charset="0"/>
                          </a:rPr>
                          <m:t>𝑑𝑎𝑦</m:t>
                        </m:r>
                        <m:r>
                          <a:rPr lang="en-US" sz="1400" i="1" noProof="0">
                            <a:latin typeface="Cambria Math" panose="02040503050406030204" pitchFamily="18" charset="0"/>
                          </a:rPr>
                          <m:t>⋅</m:t>
                        </m:r>
                        <m:r>
                          <a:rPr lang="en-US" sz="1400" i="1" noProof="0">
                            <a:latin typeface="Cambria Math" panose="02040503050406030204" pitchFamily="18" charset="0"/>
                          </a:rPr>
                          <m:t>𝑓𝑖𝑒𝑙𝑑</m:t>
                        </m:r>
                      </m:den>
                    </m:f>
                    <m:r>
                      <a:rPr lang="en-US" sz="1400" b="0" i="1" noProof="0" smtClean="0">
                        <a:latin typeface="Cambria Math" panose="02040503050406030204" pitchFamily="18" charset="0"/>
                      </a:rPr>
                      <m:t>⋅</m:t>
                    </m:r>
                    <m:r>
                      <a:rPr lang="en-US" sz="1400" i="1" noProof="0">
                        <a:latin typeface="Cambria Math" panose="02040503050406030204" pitchFamily="18" charset="0"/>
                      </a:rPr>
                      <m:t>1</m:t>
                    </m:r>
                    <m:f>
                      <m:fPr>
                        <m:ctrlPr>
                          <a:rPr lang="en-US" sz="1400" i="1" noProof="0">
                            <a:latin typeface="Cambria Math" panose="02040503050406030204" pitchFamily="18" charset="0"/>
                          </a:rPr>
                        </m:ctrlPr>
                      </m:fPr>
                      <m:num>
                        <m:r>
                          <a:rPr lang="en-US" sz="1400" i="1" noProof="0">
                            <a:latin typeface="Cambria Math" panose="02040503050406030204" pitchFamily="18" charset="0"/>
                          </a:rPr>
                          <m:t>𝐾𝐵</m:t>
                        </m:r>
                      </m:num>
                      <m:den>
                        <m:r>
                          <a:rPr lang="en-US" sz="1400" i="1" noProof="0">
                            <a:latin typeface="Cambria Math" panose="02040503050406030204" pitchFamily="18" charset="0"/>
                          </a:rPr>
                          <m:t>𝑚𝑒𝑎𝑠𝑢𝑟𝑒𝑚𝑒𝑛𝑡</m:t>
                        </m:r>
                      </m:den>
                    </m:f>
                    <m:r>
                      <a:rPr lang="en-US" sz="1400" b="0" i="1" noProof="0" smtClean="0">
                        <a:solidFill>
                          <a:schemeClr val="tx1"/>
                        </a:solidFill>
                        <a:latin typeface="Cambria Math" panose="02040503050406030204" pitchFamily="18" charset="0"/>
                      </a:rPr>
                      <m:t>=1.44 </m:t>
                    </m:r>
                    <m:f>
                      <m:fPr>
                        <m:ctrlPr>
                          <a:rPr lang="en-US" sz="1400" i="1" noProof="0">
                            <a:solidFill>
                              <a:schemeClr val="tx1"/>
                            </a:solidFill>
                            <a:latin typeface="Cambria Math" panose="02040503050406030204" pitchFamily="18" charset="0"/>
                          </a:rPr>
                        </m:ctrlPr>
                      </m:fPr>
                      <m:num>
                        <m:r>
                          <a:rPr lang="en-US" sz="1400" b="0" i="1" noProof="0" smtClean="0">
                            <a:solidFill>
                              <a:schemeClr val="tx1"/>
                            </a:solidFill>
                            <a:latin typeface="Cambria Math" panose="02040503050406030204" pitchFamily="18" charset="0"/>
                          </a:rPr>
                          <m:t>𝐺</m:t>
                        </m:r>
                        <m:r>
                          <a:rPr lang="en-US" sz="1400" i="1" noProof="0">
                            <a:solidFill>
                              <a:schemeClr val="tx1"/>
                            </a:solidFill>
                            <a:latin typeface="Cambria Math" panose="02040503050406030204" pitchFamily="18" charset="0"/>
                          </a:rPr>
                          <m:t>𝐵</m:t>
                        </m:r>
                      </m:num>
                      <m:den>
                        <m:r>
                          <a:rPr lang="en-US" sz="1400" i="1" noProof="0">
                            <a:latin typeface="Cambria Math" panose="02040503050406030204" pitchFamily="18" charset="0"/>
                          </a:rPr>
                          <m:t>𝑑𝑎𝑦</m:t>
                        </m:r>
                        <m:r>
                          <a:rPr lang="en-US" sz="1400" i="1" noProof="0">
                            <a:latin typeface="Cambria Math" panose="02040503050406030204" pitchFamily="18" charset="0"/>
                          </a:rPr>
                          <m:t>⋅</m:t>
                        </m:r>
                        <m:r>
                          <a:rPr lang="en-US" sz="1400" i="1" noProof="0">
                            <a:latin typeface="Cambria Math" panose="02040503050406030204" pitchFamily="18" charset="0"/>
                          </a:rPr>
                          <m:t>𝑓𝑖𝑒𝑙𝑑</m:t>
                        </m:r>
                      </m:den>
                    </m:f>
                    <m:r>
                      <a:rPr lang="en-US" sz="1400" b="0" i="1" noProof="0" smtClean="0">
                        <a:solidFill>
                          <a:srgbClr val="7030A0"/>
                        </a:solidFill>
                        <a:latin typeface="Cambria Math" panose="02040503050406030204" pitchFamily="18" charset="0"/>
                      </a:rPr>
                      <m:t> ~ 2</m:t>
                    </m:r>
                    <m:f>
                      <m:fPr>
                        <m:ctrlPr>
                          <a:rPr lang="en-US" sz="1400" i="1" noProof="0">
                            <a:solidFill>
                              <a:srgbClr val="7030A0"/>
                            </a:solidFill>
                            <a:latin typeface="Cambria Math" panose="02040503050406030204" pitchFamily="18" charset="0"/>
                          </a:rPr>
                        </m:ctrlPr>
                      </m:fPr>
                      <m:num>
                        <m:r>
                          <a:rPr lang="en-US" sz="1400" i="1" noProof="0">
                            <a:solidFill>
                              <a:srgbClr val="7030A0"/>
                            </a:solidFill>
                            <a:latin typeface="Cambria Math" panose="02040503050406030204" pitchFamily="18" charset="0"/>
                          </a:rPr>
                          <m:t>𝐺𝐵</m:t>
                        </m:r>
                      </m:num>
                      <m:den>
                        <m:r>
                          <a:rPr lang="en-US" sz="1400" i="1" noProof="0">
                            <a:solidFill>
                              <a:srgbClr val="7030A0"/>
                            </a:solidFill>
                            <a:latin typeface="Cambria Math" panose="02040503050406030204" pitchFamily="18" charset="0"/>
                          </a:rPr>
                          <m:t>𝑑𝑎𝑦</m:t>
                        </m:r>
                        <m:r>
                          <a:rPr lang="en-US" sz="1400" i="1" noProof="0">
                            <a:solidFill>
                              <a:srgbClr val="7030A0"/>
                            </a:solidFill>
                            <a:latin typeface="Cambria Math" panose="02040503050406030204" pitchFamily="18" charset="0"/>
                          </a:rPr>
                          <m:t>⋅</m:t>
                        </m:r>
                        <m:r>
                          <a:rPr lang="en-US" sz="1400" i="1" noProof="0">
                            <a:solidFill>
                              <a:srgbClr val="7030A0"/>
                            </a:solidFill>
                            <a:latin typeface="Cambria Math" panose="02040503050406030204" pitchFamily="18" charset="0"/>
                          </a:rPr>
                          <m:t>𝑓𝑖𝑒𝑙𝑑</m:t>
                        </m:r>
                      </m:den>
                    </m:f>
                  </m:oMath>
                </a14:m>
                <a:endParaRPr lang="en-US" sz="1400" noProof="0" dirty="0"/>
              </a:p>
              <a:p>
                <a:pPr lvl="1"/>
                <a:r>
                  <a:rPr lang="en-US" sz="1600" noProof="0" dirty="0">
                    <a:solidFill>
                      <a:srgbClr val="0070C0"/>
                    </a:solidFill>
                  </a:rPr>
                  <a:t>Historic data</a:t>
                </a:r>
                <a:r>
                  <a:rPr lang="en-US" sz="1600" noProof="0" dirty="0"/>
                  <a:t>; worst case of 1KB/document: </a:t>
                </a:r>
                <a:r>
                  <a:rPr lang="en-US" sz="1400" noProof="0" dirty="0"/>
                  <a:t>10</a:t>
                </a:r>
                <a:r>
                  <a:rPr lang="en-US" sz="1400" baseline="30000" noProof="0" dirty="0"/>
                  <a:t>3</a:t>
                </a:r>
                <a:r>
                  <a:rPr lang="en-US" sz="1400" noProof="0" dirty="0"/>
                  <a:t>  Json documents describing the farm </a:t>
                </a:r>
                <a14:m>
                  <m:oMath xmlns:m="http://schemas.openxmlformats.org/officeDocument/2006/math">
                    <m:r>
                      <a:rPr lang="en-US" sz="1400" b="0" i="1" noProof="0" smtClean="0">
                        <a:solidFill>
                          <a:srgbClr val="7030A0"/>
                        </a:solidFill>
                        <a:latin typeface="Cambria Math" panose="02040503050406030204" pitchFamily="18" charset="0"/>
                      </a:rPr>
                      <m:t>~ 1</m:t>
                    </m:r>
                    <m:f>
                      <m:fPr>
                        <m:ctrlPr>
                          <a:rPr lang="en-US" sz="1400" i="1" noProof="0">
                            <a:solidFill>
                              <a:srgbClr val="7030A0"/>
                            </a:solidFill>
                            <a:latin typeface="Cambria Math" panose="02040503050406030204" pitchFamily="18" charset="0"/>
                          </a:rPr>
                        </m:ctrlPr>
                      </m:fPr>
                      <m:num>
                        <m:r>
                          <a:rPr lang="en-US" sz="1400" b="0" i="1" noProof="0" smtClean="0">
                            <a:solidFill>
                              <a:srgbClr val="7030A0"/>
                            </a:solidFill>
                            <a:latin typeface="Cambria Math" panose="02040503050406030204" pitchFamily="18" charset="0"/>
                          </a:rPr>
                          <m:t>𝑀</m:t>
                        </m:r>
                        <m:r>
                          <a:rPr lang="en-US" sz="1400" i="1" noProof="0">
                            <a:solidFill>
                              <a:srgbClr val="7030A0"/>
                            </a:solidFill>
                            <a:latin typeface="Cambria Math" panose="02040503050406030204" pitchFamily="18" charset="0"/>
                          </a:rPr>
                          <m:t>𝐵</m:t>
                        </m:r>
                      </m:num>
                      <m:den>
                        <m:r>
                          <a:rPr lang="en-US" sz="1400" b="0" i="1" noProof="0" smtClean="0">
                            <a:solidFill>
                              <a:srgbClr val="7030A0"/>
                            </a:solidFill>
                            <a:latin typeface="Cambria Math" panose="02040503050406030204" pitchFamily="18" charset="0"/>
                          </a:rPr>
                          <m:t>𝑓𝑎𝑟𝑚</m:t>
                        </m:r>
                      </m:den>
                    </m:f>
                  </m:oMath>
                </a14:m>
                <a:endParaRPr lang="en-US" sz="1400" noProof="0" dirty="0"/>
              </a:p>
            </p:txBody>
          </p:sp>
        </mc:Choice>
        <mc:Fallback xmlns="">
          <p:sp>
            <p:nvSpPr>
              <p:cNvPr id="7" name="Content Placeholder 6">
                <a:extLst>
                  <a:ext uri="{FF2B5EF4-FFF2-40B4-BE49-F238E27FC236}">
                    <a16:creationId xmlns:a16="http://schemas.microsoft.com/office/drawing/2014/main" id="{101ED489-4DBB-F7C0-E5CA-01934D123AF6}"/>
                  </a:ext>
                </a:extLst>
              </p:cNvPr>
              <p:cNvSpPr>
                <a:spLocks noGrp="1" noRot="1" noChangeAspect="1" noMove="1" noResize="1" noEditPoints="1" noAdjustHandles="1" noChangeArrowheads="1" noChangeShapeType="1" noTextEdit="1"/>
              </p:cNvSpPr>
              <p:nvPr>
                <p:ph idx="1"/>
              </p:nvPr>
            </p:nvSpPr>
            <p:spPr>
              <a:blipFill>
                <a:blip r:embed="rId3"/>
                <a:stretch>
                  <a:fillRect t="-2521" b="-1821"/>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F722E6E6-D733-C3B0-F52F-858E285C88D9}"/>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B619E8DE-9F9A-B355-7444-D0A6BB9D9DC8}"/>
              </a:ext>
            </a:extLst>
          </p:cNvPr>
          <p:cNvSpPr>
            <a:spLocks noGrp="1"/>
          </p:cNvSpPr>
          <p:nvPr>
            <p:ph type="sldNum" sz="quarter" idx="12"/>
          </p:nvPr>
        </p:nvSpPr>
        <p:spPr/>
        <p:txBody>
          <a:bodyPr/>
          <a:lstStyle/>
          <a:p>
            <a:fld id="{5DD6F1BA-2510-46FC-9346-AB1F3CA1593B}" type="slidenum">
              <a:rPr lang="it-IT" smtClean="0"/>
              <a:pPr/>
              <a:t>239</a:t>
            </a:fld>
            <a:endParaRPr lang="it-IT" dirty="0"/>
          </a:p>
        </p:txBody>
      </p:sp>
      <p:sp>
        <p:nvSpPr>
          <p:cNvPr id="21" name="Content Placeholder 20">
            <a:extLst>
              <a:ext uri="{FF2B5EF4-FFF2-40B4-BE49-F238E27FC236}">
                <a16:creationId xmlns:a16="http://schemas.microsoft.com/office/drawing/2014/main" id="{52C5522E-A03C-3DD6-B276-48E78CC47426}"/>
              </a:ext>
            </a:extLst>
          </p:cNvPr>
          <p:cNvSpPr>
            <a:spLocks noGrp="1"/>
          </p:cNvSpPr>
          <p:nvPr>
            <p:ph idx="13"/>
          </p:nvPr>
        </p:nvSpPr>
        <p:spPr/>
        <p:txBody>
          <a:bodyPr/>
          <a:lstStyle/>
          <a:p>
            <a:br>
              <a:rPr lang="en-US" noProof="0" dirty="0">
                <a:hlinkClick r:id="rId4"/>
              </a:rPr>
            </a:br>
            <a:r>
              <a:rPr lang="en-US" noProof="0" dirty="0">
                <a:hlinkClick r:id="rId4"/>
              </a:rPr>
              <a:t>https://docs.google.com/spreadsheets/d/17zEr62CzyqeIy0vU-DcjEUoxf6bMd3ziLSSeIXvk4Lg/edit?usp=sharing</a:t>
            </a:r>
            <a:r>
              <a:rPr lang="en-US" noProof="0" dirty="0"/>
              <a:t> </a:t>
            </a:r>
          </a:p>
        </p:txBody>
      </p:sp>
    </p:spTree>
    <p:extLst>
      <p:ext uri="{BB962C8B-B14F-4D97-AF65-F5344CB8AC3E}">
        <p14:creationId xmlns:p14="http://schemas.microsoft.com/office/powerpoint/2010/main" val="15877154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9C25FA0-1A7F-776A-F2F1-7D7F7F12C627}"/>
              </a:ext>
            </a:extLst>
          </p:cNvPr>
          <p:cNvSpPr>
            <a:spLocks noGrp="1"/>
          </p:cNvSpPr>
          <p:nvPr>
            <p:ph type="title"/>
          </p:nvPr>
        </p:nvSpPr>
        <p:spPr/>
        <p:txBody>
          <a:bodyPr/>
          <a:lstStyle/>
          <a:p>
            <a:r>
              <a:rPr lang="en-US" noProof="0" dirty="0"/>
              <a:t>Data platform: DWH vs Data Lake</a:t>
            </a:r>
          </a:p>
        </p:txBody>
      </p:sp>
      <p:graphicFrame>
        <p:nvGraphicFramePr>
          <p:cNvPr id="8" name="Segnaposto contenuto 7">
            <a:extLst>
              <a:ext uri="{FF2B5EF4-FFF2-40B4-BE49-F238E27FC236}">
                <a16:creationId xmlns:a16="http://schemas.microsoft.com/office/drawing/2014/main" id="{64CE198E-A447-4F43-4499-A77E5CF6111C}"/>
              </a:ext>
            </a:extLst>
          </p:cNvPr>
          <p:cNvGraphicFramePr>
            <a:graphicFrameLocks noGrp="1"/>
          </p:cNvGraphicFramePr>
          <p:nvPr>
            <p:ph sz="half" idx="1"/>
          </p:nvPr>
        </p:nvGraphicFramePr>
        <p:xfrm>
          <a:off x="594198" y="1593536"/>
          <a:ext cx="11003604" cy="3738442"/>
        </p:xfrm>
        <a:graphic>
          <a:graphicData uri="http://schemas.openxmlformats.org/drawingml/2006/table">
            <a:tbl>
              <a:tblPr/>
              <a:tblGrid>
                <a:gridCol w="2196272">
                  <a:extLst>
                    <a:ext uri="{9D8B030D-6E8A-4147-A177-3AD203B41FA5}">
                      <a16:colId xmlns:a16="http://schemas.microsoft.com/office/drawing/2014/main" val="1250174585"/>
                    </a:ext>
                  </a:extLst>
                </a:gridCol>
                <a:gridCol w="4403666">
                  <a:extLst>
                    <a:ext uri="{9D8B030D-6E8A-4147-A177-3AD203B41FA5}">
                      <a16:colId xmlns:a16="http://schemas.microsoft.com/office/drawing/2014/main" val="319368078"/>
                    </a:ext>
                  </a:extLst>
                </a:gridCol>
                <a:gridCol w="4403666">
                  <a:extLst>
                    <a:ext uri="{9D8B030D-6E8A-4147-A177-3AD203B41FA5}">
                      <a16:colId xmlns:a16="http://schemas.microsoft.com/office/drawing/2014/main" val="535392165"/>
                    </a:ext>
                  </a:extLst>
                </a:gridCol>
              </a:tblGrid>
              <a:tr h="180230">
                <a:tc>
                  <a:txBody>
                    <a:bodyPr/>
                    <a:lstStyle/>
                    <a:p>
                      <a:pPr algn="ctr"/>
                      <a:r>
                        <a:rPr lang="en-US" sz="1800" b="1" dirty="0">
                          <a:solidFill>
                            <a:srgbClr val="FFFFFF"/>
                          </a:solidFill>
                          <a:effectLst/>
                          <a:latin typeface="Helvetica" panose="020B0604020202020204" pitchFamily="34" charset="0"/>
                          <a:cs typeface="Helvetica" panose="020B0604020202020204" pitchFamily="34" charset="0"/>
                        </a:rPr>
                        <a:t>Characteristics</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chemeClr val="tx2">
                        <a:lumMod val="75000"/>
                      </a:schemeClr>
                    </a:solidFill>
                  </a:tcPr>
                </a:tc>
                <a:tc>
                  <a:txBody>
                    <a:bodyPr/>
                    <a:lstStyle/>
                    <a:p>
                      <a:pPr algn="ctr"/>
                      <a:r>
                        <a:rPr lang="en-US" sz="1800" b="1" dirty="0">
                          <a:solidFill>
                            <a:srgbClr val="FFFFFF"/>
                          </a:solidFill>
                          <a:effectLst/>
                          <a:latin typeface="Helvetica" panose="020B0604020202020204" pitchFamily="34" charset="0"/>
                          <a:cs typeface="Helvetica" panose="020B0604020202020204" pitchFamily="34" charset="0"/>
                        </a:rPr>
                        <a:t>Data warehouse</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chemeClr val="tx2">
                        <a:lumMod val="75000"/>
                      </a:schemeClr>
                    </a:solidFill>
                  </a:tcPr>
                </a:tc>
                <a:tc>
                  <a:txBody>
                    <a:bodyPr/>
                    <a:lstStyle/>
                    <a:p>
                      <a:pPr algn="ctr"/>
                      <a:r>
                        <a:rPr lang="en-US" sz="1800" b="1" dirty="0">
                          <a:solidFill>
                            <a:srgbClr val="FFFFFF"/>
                          </a:solidFill>
                          <a:effectLst/>
                          <a:latin typeface="Helvetica" panose="020B0604020202020204" pitchFamily="34" charset="0"/>
                          <a:cs typeface="Helvetica" panose="020B0604020202020204" pitchFamily="34" charset="0"/>
                        </a:rPr>
                        <a:t>Data lake</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chemeClr val="tx2">
                        <a:lumMod val="75000"/>
                      </a:schemeClr>
                    </a:solidFill>
                  </a:tcPr>
                </a:tc>
                <a:extLst>
                  <a:ext uri="{0D108BD9-81ED-4DB2-BD59-A6C34878D82A}">
                    <a16:rowId xmlns:a16="http://schemas.microsoft.com/office/drawing/2014/main" val="938290501"/>
                  </a:ext>
                </a:extLst>
              </a:tr>
              <a:tr h="450574">
                <a:tc>
                  <a:txBody>
                    <a:bodyPr/>
                    <a:lstStyle/>
                    <a:p>
                      <a:pPr algn="ctr"/>
                      <a:r>
                        <a:rPr lang="en-US" sz="1800" b="1" dirty="0">
                          <a:effectLst/>
                          <a:latin typeface="Helvetica" panose="020B0604020202020204" pitchFamily="34" charset="0"/>
                          <a:cs typeface="Helvetica" panose="020B0604020202020204" pitchFamily="34" charset="0"/>
                        </a:rPr>
                        <a:t>Data</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Relational</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Non-relational and relational</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tcPr>
                </a:tc>
                <a:extLst>
                  <a:ext uri="{0D108BD9-81ED-4DB2-BD59-A6C34878D82A}">
                    <a16:rowId xmlns:a16="http://schemas.microsoft.com/office/drawing/2014/main" val="3017295030"/>
                  </a:ext>
                </a:extLst>
              </a:tr>
              <a:tr h="315402">
                <a:tc>
                  <a:txBody>
                    <a:bodyPr/>
                    <a:lstStyle/>
                    <a:p>
                      <a:pPr algn="ctr"/>
                      <a:r>
                        <a:rPr lang="en-US" sz="1800" b="1" dirty="0">
                          <a:effectLst/>
                          <a:latin typeface="Helvetica" panose="020B0604020202020204" pitchFamily="34" charset="0"/>
                          <a:cs typeface="Helvetica" panose="020B0604020202020204" pitchFamily="34" charset="0"/>
                        </a:rPr>
                        <a:t>Schema</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dirty="0">
                          <a:effectLst/>
                          <a:latin typeface="Helvetica" panose="020B0604020202020204" pitchFamily="34" charset="0"/>
                          <a:cs typeface="Helvetica" panose="020B0604020202020204" pitchFamily="34" charset="0"/>
                        </a:rPr>
                        <a:t>Designed prior to implementation </a:t>
                      </a:r>
                      <a:r>
                        <a:rPr lang="en-US" sz="1800" dirty="0">
                          <a:solidFill>
                            <a:srgbClr val="FF5050"/>
                          </a:solidFill>
                          <a:effectLst/>
                          <a:latin typeface="Helvetica" panose="020B0604020202020204" pitchFamily="34" charset="0"/>
                          <a:cs typeface="Helvetica" panose="020B0604020202020204" pitchFamily="34" charset="0"/>
                        </a:rPr>
                        <a:t>(schema-on-write)</a:t>
                      </a:r>
                    </a:p>
                  </a:txBody>
                  <a:tcPr marL="33793" marR="33793" marT="22529" marB="22529" anchor="ctr">
                    <a:lnL>
                      <a:noFill/>
                    </a:lnL>
                    <a:lnR>
                      <a:noFill/>
                    </a:lnR>
                    <a:lnT>
                      <a:noFill/>
                    </a:lnT>
                    <a:lnB>
                      <a:noFill/>
                    </a:lnB>
                  </a:tcPr>
                </a:tc>
                <a:tc>
                  <a:txBody>
                    <a:bodyPr/>
                    <a:lstStyle/>
                    <a:p>
                      <a:pPr algn="ctr"/>
                      <a:r>
                        <a:rPr lang="en-US" sz="1800" dirty="0">
                          <a:effectLst/>
                          <a:latin typeface="Helvetica" panose="020B0604020202020204" pitchFamily="34" charset="0"/>
                          <a:cs typeface="Helvetica" panose="020B0604020202020204" pitchFamily="34" charset="0"/>
                        </a:rPr>
                        <a:t>Written at the time of analysis </a:t>
                      </a:r>
                      <a:br>
                        <a:rPr lang="en-US" sz="1800" dirty="0">
                          <a:effectLst/>
                          <a:latin typeface="Helvetica" panose="020B0604020202020204" pitchFamily="34" charset="0"/>
                          <a:cs typeface="Helvetica" panose="020B0604020202020204" pitchFamily="34" charset="0"/>
                        </a:rPr>
                      </a:br>
                      <a:r>
                        <a:rPr lang="en-US" sz="1800" dirty="0">
                          <a:solidFill>
                            <a:srgbClr val="FF5050"/>
                          </a:solidFill>
                          <a:effectLst/>
                          <a:latin typeface="Helvetica" panose="020B0604020202020204" pitchFamily="34" charset="0"/>
                          <a:cs typeface="Helvetica" panose="020B0604020202020204" pitchFamily="34" charset="0"/>
                        </a:rPr>
                        <a:t>(schema-on-read)</a:t>
                      </a:r>
                    </a:p>
                  </a:txBody>
                  <a:tcPr marL="33793" marR="33793" marT="22529" marB="22529" anchor="ctr">
                    <a:lnL>
                      <a:noFill/>
                    </a:lnL>
                    <a:lnR>
                      <a:noFill/>
                    </a:lnR>
                    <a:lnT>
                      <a:noFill/>
                    </a:lnT>
                    <a:lnB>
                      <a:noFill/>
                    </a:lnB>
                  </a:tcPr>
                </a:tc>
                <a:extLst>
                  <a:ext uri="{0D108BD9-81ED-4DB2-BD59-A6C34878D82A}">
                    <a16:rowId xmlns:a16="http://schemas.microsoft.com/office/drawing/2014/main" val="1411851035"/>
                  </a:ext>
                </a:extLst>
              </a:tr>
              <a:tr h="315402">
                <a:tc>
                  <a:txBody>
                    <a:bodyPr/>
                    <a:lstStyle/>
                    <a:p>
                      <a:pPr algn="ctr"/>
                      <a:r>
                        <a:rPr lang="en-US" sz="1800" b="1" dirty="0">
                          <a:effectLst/>
                          <a:latin typeface="Helvetica" panose="020B0604020202020204" pitchFamily="34" charset="0"/>
                          <a:cs typeface="Helvetica" panose="020B0604020202020204" pitchFamily="34" charset="0"/>
                        </a:rPr>
                        <a:t>Price/</a:t>
                      </a:r>
                      <a:br>
                        <a:rPr lang="en-US" sz="1800" b="1" dirty="0">
                          <a:effectLst/>
                          <a:latin typeface="Helvetica" panose="020B0604020202020204" pitchFamily="34" charset="0"/>
                          <a:cs typeface="Helvetica" panose="020B0604020202020204" pitchFamily="34" charset="0"/>
                        </a:rPr>
                      </a:br>
                      <a:r>
                        <a:rPr lang="en-US" sz="1800" b="1" dirty="0">
                          <a:effectLst/>
                          <a:latin typeface="Helvetica" panose="020B0604020202020204" pitchFamily="34" charset="0"/>
                          <a:cs typeface="Helvetica" panose="020B0604020202020204" pitchFamily="34" charset="0"/>
                        </a:rPr>
                        <a:t>performance</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dirty="0">
                          <a:effectLst/>
                          <a:latin typeface="Helvetica" panose="020B0604020202020204" pitchFamily="34" charset="0"/>
                          <a:cs typeface="Helvetica" panose="020B0604020202020204" pitchFamily="34" charset="0"/>
                        </a:rPr>
                        <a:t>Fastest query results using higher cost storage</a:t>
                      </a:r>
                    </a:p>
                  </a:txBody>
                  <a:tcPr marL="33793" marR="33793" marT="22529" marB="22529" anchor="ctr">
                    <a:lnL>
                      <a:noFill/>
                    </a:lnL>
                    <a:lnR>
                      <a:noFill/>
                    </a:lnR>
                    <a:lnT>
                      <a:noFill/>
                    </a:lnT>
                    <a:lnB>
                      <a:noFill/>
                    </a:lnB>
                  </a:tcPr>
                </a:tc>
                <a:tc>
                  <a:txBody>
                    <a:bodyPr/>
                    <a:lstStyle/>
                    <a:p>
                      <a:pPr algn="ctr"/>
                      <a:r>
                        <a:rPr lang="en-US" sz="1800" dirty="0">
                          <a:effectLst/>
                          <a:latin typeface="Helvetica" panose="020B0604020202020204" pitchFamily="34" charset="0"/>
                          <a:cs typeface="Helvetica" panose="020B0604020202020204" pitchFamily="34" charset="0"/>
                        </a:rPr>
                        <a:t>Query results getting faster using </a:t>
                      </a:r>
                      <a:br>
                        <a:rPr lang="en-US" sz="1800" dirty="0">
                          <a:effectLst/>
                          <a:latin typeface="Helvetica" panose="020B0604020202020204" pitchFamily="34" charset="0"/>
                          <a:cs typeface="Helvetica" panose="020B0604020202020204" pitchFamily="34" charset="0"/>
                        </a:rPr>
                      </a:br>
                      <a:r>
                        <a:rPr lang="en-US" sz="1800" dirty="0">
                          <a:effectLst/>
                          <a:latin typeface="Helvetica" panose="020B0604020202020204" pitchFamily="34" charset="0"/>
                          <a:cs typeface="Helvetica" panose="020B0604020202020204" pitchFamily="34" charset="0"/>
                        </a:rPr>
                        <a:t>low-cost storage</a:t>
                      </a:r>
                    </a:p>
                  </a:txBody>
                  <a:tcPr marL="33793" marR="33793" marT="22529" marB="22529" anchor="ctr">
                    <a:lnL>
                      <a:noFill/>
                    </a:lnL>
                    <a:lnR>
                      <a:noFill/>
                    </a:lnR>
                    <a:lnT>
                      <a:noFill/>
                    </a:lnT>
                    <a:lnB>
                      <a:noFill/>
                    </a:lnB>
                  </a:tcPr>
                </a:tc>
                <a:extLst>
                  <a:ext uri="{0D108BD9-81ED-4DB2-BD59-A6C34878D82A}">
                    <a16:rowId xmlns:a16="http://schemas.microsoft.com/office/drawing/2014/main" val="2928540297"/>
                  </a:ext>
                </a:extLst>
              </a:tr>
              <a:tr h="315402">
                <a:tc>
                  <a:txBody>
                    <a:bodyPr/>
                    <a:lstStyle/>
                    <a:p>
                      <a:pPr algn="ctr"/>
                      <a:r>
                        <a:rPr lang="en-US" sz="1800" b="1" dirty="0">
                          <a:effectLst/>
                          <a:latin typeface="Helvetica" panose="020B0604020202020204" pitchFamily="34" charset="0"/>
                          <a:cs typeface="Helvetica" panose="020B0604020202020204" pitchFamily="34" charset="0"/>
                        </a:rPr>
                        <a:t>Data quality</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Highly curated data</a:t>
                      </a:r>
                      <a:r>
                        <a:rPr lang="en-US" sz="1800" dirty="0">
                          <a:effectLst/>
                          <a:latin typeface="Helvetica" panose="020B0604020202020204" pitchFamily="34" charset="0"/>
                          <a:cs typeface="Helvetica" panose="020B0604020202020204" pitchFamily="34" charset="0"/>
                        </a:rPr>
                        <a:t> that serves as the </a:t>
                      </a:r>
                      <a:r>
                        <a:rPr lang="en-US" sz="1800" dirty="0">
                          <a:solidFill>
                            <a:srgbClr val="FF5050"/>
                          </a:solidFill>
                          <a:effectLst/>
                          <a:latin typeface="Helvetica" panose="020B0604020202020204" pitchFamily="34" charset="0"/>
                          <a:cs typeface="Helvetica" panose="020B0604020202020204" pitchFamily="34" charset="0"/>
                        </a:rPr>
                        <a:t>central version of the truth</a:t>
                      </a:r>
                    </a:p>
                  </a:txBody>
                  <a:tcPr marL="33793" marR="33793" marT="22529" marB="22529" anchor="ctr">
                    <a:lnL>
                      <a:noFill/>
                    </a:lnL>
                    <a:lnR>
                      <a:noFill/>
                    </a:lnR>
                    <a:lnT>
                      <a:noFill/>
                    </a:lnT>
                    <a:lnB>
                      <a:noFill/>
                    </a:lnB>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Any data</a:t>
                      </a:r>
                      <a:r>
                        <a:rPr lang="en-US" sz="1800" dirty="0">
                          <a:effectLst/>
                          <a:latin typeface="Helvetica" panose="020B0604020202020204" pitchFamily="34" charset="0"/>
                          <a:cs typeface="Helvetica" panose="020B0604020202020204" pitchFamily="34" charset="0"/>
                        </a:rPr>
                        <a:t>, which may or may not be curated (e.g., raw data)</a:t>
                      </a:r>
                    </a:p>
                  </a:txBody>
                  <a:tcPr marL="33793" marR="33793" marT="22529" marB="22529" anchor="ctr">
                    <a:lnL>
                      <a:noFill/>
                    </a:lnL>
                    <a:lnR>
                      <a:noFill/>
                    </a:lnR>
                    <a:lnT>
                      <a:noFill/>
                    </a:lnT>
                    <a:lnB>
                      <a:noFill/>
                    </a:lnB>
                  </a:tcPr>
                </a:tc>
                <a:extLst>
                  <a:ext uri="{0D108BD9-81ED-4DB2-BD59-A6C34878D82A}">
                    <a16:rowId xmlns:a16="http://schemas.microsoft.com/office/drawing/2014/main" val="3282670672"/>
                  </a:ext>
                </a:extLst>
              </a:tr>
              <a:tr h="315402">
                <a:tc>
                  <a:txBody>
                    <a:bodyPr/>
                    <a:lstStyle/>
                    <a:p>
                      <a:pPr algn="ctr"/>
                      <a:r>
                        <a:rPr lang="en-US" sz="1800" b="1" dirty="0">
                          <a:effectLst/>
                          <a:latin typeface="Helvetica" panose="020B0604020202020204" pitchFamily="34" charset="0"/>
                          <a:cs typeface="Helvetica" panose="020B0604020202020204" pitchFamily="34" charset="0"/>
                        </a:rPr>
                        <a:t>Users</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Business analysts</a:t>
                      </a:r>
                    </a:p>
                  </a:txBody>
                  <a:tcPr marL="33793" marR="33793" marT="22529" marB="22529" anchor="ctr">
                    <a:lnL>
                      <a:noFill/>
                    </a:lnL>
                    <a:lnR>
                      <a:noFill/>
                    </a:lnR>
                    <a:lnT>
                      <a:noFill/>
                    </a:lnT>
                    <a:lnB>
                      <a:noFill/>
                    </a:lnB>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Data scientists</a:t>
                      </a:r>
                      <a:r>
                        <a:rPr lang="en-US" sz="1800" dirty="0">
                          <a:effectLst/>
                          <a:latin typeface="Helvetica" panose="020B0604020202020204" pitchFamily="34" charset="0"/>
                          <a:cs typeface="Helvetica" panose="020B0604020202020204" pitchFamily="34" charset="0"/>
                        </a:rPr>
                        <a:t>, data developers, and business analysts (using curated data)</a:t>
                      </a:r>
                    </a:p>
                  </a:txBody>
                  <a:tcPr marL="33793" marR="33793" marT="22529" marB="22529" anchor="ctr">
                    <a:lnL>
                      <a:noFill/>
                    </a:lnL>
                    <a:lnR>
                      <a:noFill/>
                    </a:lnR>
                    <a:lnT>
                      <a:noFill/>
                    </a:lnT>
                    <a:lnB>
                      <a:noFill/>
                    </a:lnB>
                  </a:tcPr>
                </a:tc>
                <a:extLst>
                  <a:ext uri="{0D108BD9-81ED-4DB2-BD59-A6C34878D82A}">
                    <a16:rowId xmlns:a16="http://schemas.microsoft.com/office/drawing/2014/main" val="2238056502"/>
                  </a:ext>
                </a:extLst>
              </a:tr>
              <a:tr h="315402">
                <a:tc>
                  <a:txBody>
                    <a:bodyPr/>
                    <a:lstStyle/>
                    <a:p>
                      <a:pPr algn="ctr"/>
                      <a:r>
                        <a:rPr lang="en-US" sz="1800" b="1" dirty="0">
                          <a:effectLst/>
                          <a:latin typeface="Helvetica" panose="020B0604020202020204" pitchFamily="34" charset="0"/>
                          <a:cs typeface="Helvetica" panose="020B0604020202020204" pitchFamily="34" charset="0"/>
                        </a:rPr>
                        <a:t>Analytics</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Batch reporting</a:t>
                      </a:r>
                      <a:r>
                        <a:rPr lang="en-US" sz="1800" dirty="0">
                          <a:effectLst/>
                          <a:latin typeface="Helvetica" panose="020B0604020202020204" pitchFamily="34" charset="0"/>
                          <a:cs typeface="Helvetica" panose="020B0604020202020204" pitchFamily="34" charset="0"/>
                        </a:rPr>
                        <a:t>, BI, and visualizations</a:t>
                      </a:r>
                    </a:p>
                  </a:txBody>
                  <a:tcPr marL="33793" marR="33793" marT="22529" marB="22529" anchor="ctr">
                    <a:lnL>
                      <a:noFill/>
                    </a:lnL>
                    <a:lnR>
                      <a:noFill/>
                    </a:lnR>
                    <a:lnT>
                      <a:noFill/>
                    </a:lnT>
                    <a:lnB>
                      <a:noFill/>
                    </a:lnB>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Machine learning</a:t>
                      </a:r>
                      <a:r>
                        <a:rPr lang="en-US" sz="1800" dirty="0">
                          <a:effectLst/>
                          <a:latin typeface="Helvetica" panose="020B0604020202020204" pitchFamily="34" charset="0"/>
                          <a:cs typeface="Helvetica" panose="020B0604020202020204" pitchFamily="34" charset="0"/>
                        </a:rPr>
                        <a:t>, predictive analytics, data discovery, and profiling.</a:t>
                      </a:r>
                    </a:p>
                  </a:txBody>
                  <a:tcPr marL="33793" marR="33793" marT="22529" marB="22529" anchor="ctr">
                    <a:lnL>
                      <a:noFill/>
                    </a:lnL>
                    <a:lnR>
                      <a:noFill/>
                    </a:lnR>
                    <a:lnT>
                      <a:noFill/>
                    </a:lnT>
                    <a:lnB>
                      <a:noFill/>
                    </a:lnB>
                  </a:tcPr>
                </a:tc>
                <a:extLst>
                  <a:ext uri="{0D108BD9-81ED-4DB2-BD59-A6C34878D82A}">
                    <a16:rowId xmlns:a16="http://schemas.microsoft.com/office/drawing/2014/main" val="2408687282"/>
                  </a:ext>
                </a:extLst>
              </a:tr>
            </a:tbl>
          </a:graphicData>
        </a:graphic>
      </p:graphicFrame>
      <p:sp>
        <p:nvSpPr>
          <p:cNvPr id="5" name="Segnaposto piè di pagina 4">
            <a:extLst>
              <a:ext uri="{FF2B5EF4-FFF2-40B4-BE49-F238E27FC236}">
                <a16:creationId xmlns:a16="http://schemas.microsoft.com/office/drawing/2014/main" id="{2F2168D3-F3F6-2957-5F8D-76940376E4AD}"/>
              </a:ext>
            </a:extLst>
          </p:cNvPr>
          <p:cNvSpPr>
            <a:spLocks noGrp="1"/>
          </p:cNvSpPr>
          <p:nvPr>
            <p:ph type="ftr" sz="quarter" idx="11"/>
          </p:nvPr>
        </p:nvSpPr>
        <p:spPr/>
        <p:txBody>
          <a:bodyPr/>
          <a:lstStyle/>
          <a:p>
            <a:r>
              <a:rPr lang="it-IT" dirty="0"/>
              <a:t>Matteo Francia – University of Bologna</a:t>
            </a:r>
          </a:p>
        </p:txBody>
      </p:sp>
      <p:sp>
        <p:nvSpPr>
          <p:cNvPr id="6" name="Segnaposto numero diapositiva 5">
            <a:extLst>
              <a:ext uri="{FF2B5EF4-FFF2-40B4-BE49-F238E27FC236}">
                <a16:creationId xmlns:a16="http://schemas.microsoft.com/office/drawing/2014/main" id="{5703CFDC-8821-7851-B8BC-5A65B00AC2B3}"/>
              </a:ext>
            </a:extLst>
          </p:cNvPr>
          <p:cNvSpPr>
            <a:spLocks noGrp="1"/>
          </p:cNvSpPr>
          <p:nvPr>
            <p:ph type="sldNum" sz="quarter" idx="12"/>
          </p:nvPr>
        </p:nvSpPr>
        <p:spPr/>
        <p:txBody>
          <a:bodyPr/>
          <a:lstStyle/>
          <a:p>
            <a:fld id="{5DD6F1BA-2510-46FC-9346-AB1F3CA1593B}" type="slidenum">
              <a:rPr lang="it-IT" smtClean="0"/>
              <a:t>24</a:t>
            </a:fld>
            <a:endParaRPr lang="it-IT" dirty="0"/>
          </a:p>
        </p:txBody>
      </p:sp>
      <p:sp>
        <p:nvSpPr>
          <p:cNvPr id="7" name="Segnaposto contenuto 6">
            <a:extLst>
              <a:ext uri="{FF2B5EF4-FFF2-40B4-BE49-F238E27FC236}">
                <a16:creationId xmlns:a16="http://schemas.microsoft.com/office/drawing/2014/main" id="{DD93604F-73CF-C52F-B7F9-8F5617DAA6AB}"/>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016967571"/>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563576-7D1D-3BDB-F232-0B0D09B38FEA}"/>
              </a:ext>
            </a:extLst>
          </p:cNvPr>
          <p:cNvSpPr>
            <a:spLocks noGrp="1"/>
          </p:cNvSpPr>
          <p:nvPr>
            <p:ph type="title"/>
          </p:nvPr>
        </p:nvSpPr>
        <p:spPr/>
        <p:txBody>
          <a:bodyPr/>
          <a:lstStyle/>
          <a:p>
            <a:r>
              <a:rPr lang="en-US" noProof="0" dirty="0"/>
              <a:t>Workload</a:t>
            </a:r>
          </a:p>
        </p:txBody>
      </p:sp>
      <p:sp>
        <p:nvSpPr>
          <p:cNvPr id="3" name="Content Placeholder 2">
            <a:extLst>
              <a:ext uri="{FF2B5EF4-FFF2-40B4-BE49-F238E27FC236}">
                <a16:creationId xmlns:a16="http://schemas.microsoft.com/office/drawing/2014/main" id="{4037B2EF-0C8E-3FA1-42C6-CDEBBD0A0B17}"/>
              </a:ext>
            </a:extLst>
          </p:cNvPr>
          <p:cNvSpPr>
            <a:spLocks noGrp="1"/>
          </p:cNvSpPr>
          <p:nvPr>
            <p:ph idx="1"/>
          </p:nvPr>
        </p:nvSpPr>
        <p:spPr/>
        <p:txBody>
          <a:bodyPr/>
          <a:lstStyle/>
          <a:p>
            <a:r>
              <a:rPr lang="en-US" noProof="0" dirty="0"/>
              <a:t>Nothing special</a:t>
            </a:r>
          </a:p>
          <a:p>
            <a:pPr lvl="1"/>
            <a:r>
              <a:rPr lang="en-US" noProof="0" dirty="0"/>
              <a:t>Every night compute aggregated indexes on the collected data (2h/day)</a:t>
            </a:r>
          </a:p>
          <a:p>
            <a:endParaRPr lang="en-US" noProof="0" dirty="0"/>
          </a:p>
          <a:p>
            <a:r>
              <a:rPr lang="en-US" noProof="0" dirty="0"/>
              <a:t>On-premises (HDFS cluster)</a:t>
            </a:r>
          </a:p>
          <a:p>
            <a:pPr lvl="1"/>
            <a:r>
              <a:rPr lang="en-US" noProof="0" dirty="0"/>
              <a:t>How many machines do we need?</a:t>
            </a:r>
          </a:p>
          <a:p>
            <a:pPr lvl="1"/>
            <a:r>
              <a:rPr lang="en-US" noProof="0" dirty="0"/>
              <a:t>With which resources?</a:t>
            </a:r>
          </a:p>
        </p:txBody>
      </p:sp>
      <p:sp>
        <p:nvSpPr>
          <p:cNvPr id="4" name="Footer Placeholder 3">
            <a:extLst>
              <a:ext uri="{FF2B5EF4-FFF2-40B4-BE49-F238E27FC236}">
                <a16:creationId xmlns:a16="http://schemas.microsoft.com/office/drawing/2014/main" id="{5D219140-27AC-5CD4-859C-312F2383ACD9}"/>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57223FD6-3F43-59CD-F64A-F3633C9220C0}"/>
              </a:ext>
            </a:extLst>
          </p:cNvPr>
          <p:cNvSpPr>
            <a:spLocks noGrp="1"/>
          </p:cNvSpPr>
          <p:nvPr>
            <p:ph type="sldNum" sz="quarter" idx="12"/>
          </p:nvPr>
        </p:nvSpPr>
        <p:spPr/>
        <p:txBody>
          <a:bodyPr/>
          <a:lstStyle/>
          <a:p>
            <a:fld id="{5DD6F1BA-2510-46FC-9346-AB1F3CA1593B}" type="slidenum">
              <a:rPr lang="it-IT" smtClean="0"/>
              <a:t>240</a:t>
            </a:fld>
            <a:endParaRPr lang="it-IT" dirty="0"/>
          </a:p>
        </p:txBody>
      </p:sp>
      <p:sp>
        <p:nvSpPr>
          <p:cNvPr id="7" name="Content Placeholder 6">
            <a:extLst>
              <a:ext uri="{FF2B5EF4-FFF2-40B4-BE49-F238E27FC236}">
                <a16:creationId xmlns:a16="http://schemas.microsoft.com/office/drawing/2014/main" id="{BB76F83D-A375-ECEC-C886-F2A6A459B9F2}"/>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710483562"/>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BE127B9B-5C53-3B25-24B2-C80FD76597AF}"/>
              </a:ext>
            </a:extLst>
          </p:cNvPr>
          <p:cNvPicPr>
            <a:picLocks noChangeAspect="1"/>
          </p:cNvPicPr>
          <p:nvPr/>
        </p:nvPicPr>
        <p:blipFill>
          <a:blip r:embed="rId2"/>
          <a:stretch>
            <a:fillRect/>
          </a:stretch>
        </p:blipFill>
        <p:spPr>
          <a:xfrm>
            <a:off x="8456024" y="3718091"/>
            <a:ext cx="3627751" cy="3061532"/>
          </a:xfrm>
          <a:prstGeom prst="rect">
            <a:avLst/>
          </a:prstGeom>
          <a:ln>
            <a:noFill/>
          </a:ln>
          <a:effectLst>
            <a:outerShdw blurRad="292100" dist="139700" dir="2700000" algn="tl" rotWithShape="0">
              <a:srgbClr val="333333">
                <a:alpha val="65000"/>
              </a:srgbClr>
            </a:outerShdw>
          </a:effectLst>
        </p:spPr>
      </p:pic>
      <p:sp>
        <p:nvSpPr>
          <p:cNvPr id="2" name="Title 1">
            <a:extLst>
              <a:ext uri="{FF2B5EF4-FFF2-40B4-BE49-F238E27FC236}">
                <a16:creationId xmlns:a16="http://schemas.microsoft.com/office/drawing/2014/main" id="{97510211-B9C7-7676-CC0E-CE2FAFA8AE9B}"/>
              </a:ext>
            </a:extLst>
          </p:cNvPr>
          <p:cNvSpPr>
            <a:spLocks noGrp="1"/>
          </p:cNvSpPr>
          <p:nvPr>
            <p:ph type="title"/>
          </p:nvPr>
        </p:nvSpPr>
        <p:spPr/>
        <p:txBody>
          <a:bodyPr/>
          <a:lstStyle/>
          <a:p>
            <a:r>
              <a:rPr lang="en-US" noProof="0" dirty="0"/>
              <a:t>On-premises</a:t>
            </a:r>
          </a:p>
        </p:txBody>
      </p:sp>
      <p:sp>
        <p:nvSpPr>
          <p:cNvPr id="3" name="Content Placeholder 2">
            <a:extLst>
              <a:ext uri="{FF2B5EF4-FFF2-40B4-BE49-F238E27FC236}">
                <a16:creationId xmlns:a16="http://schemas.microsoft.com/office/drawing/2014/main" id="{D8FA3C82-73D5-9290-6BD7-4228827FBC1F}"/>
              </a:ext>
            </a:extLst>
          </p:cNvPr>
          <p:cNvSpPr>
            <a:spLocks noGrp="1"/>
          </p:cNvSpPr>
          <p:nvPr>
            <p:ph sz="half" idx="1"/>
          </p:nvPr>
        </p:nvSpPr>
        <p:spPr/>
        <p:txBody>
          <a:bodyPr/>
          <a:lstStyle/>
          <a:p>
            <a:r>
              <a:rPr lang="en-US" noProof="0" dirty="0"/>
              <a:t>On-premises</a:t>
            </a:r>
          </a:p>
          <a:p>
            <a:pPr lvl="1"/>
            <a:r>
              <a:rPr lang="en-US" noProof="0" dirty="0"/>
              <a:t>How many machines do we need?</a:t>
            </a:r>
          </a:p>
          <a:p>
            <a:pPr lvl="2"/>
            <a:r>
              <a:rPr lang="en-US" noProof="0" dirty="0">
                <a:solidFill>
                  <a:srgbClr val="FF5050"/>
                </a:solidFill>
              </a:rPr>
              <a:t>4</a:t>
            </a:r>
            <a:r>
              <a:rPr lang="en-US" noProof="0" dirty="0"/>
              <a:t>: </a:t>
            </a:r>
            <a:r>
              <a:rPr lang="en-US" noProof="0" dirty="0">
                <a:solidFill>
                  <a:srgbClr val="0070C0"/>
                </a:solidFill>
              </a:rPr>
              <a:t>1 master node</a:t>
            </a:r>
            <a:r>
              <a:rPr lang="en-US" noProof="0" dirty="0"/>
              <a:t> + </a:t>
            </a:r>
            <a:r>
              <a:rPr lang="en-US" noProof="0" dirty="0">
                <a:solidFill>
                  <a:srgbClr val="00B050"/>
                </a:solidFill>
              </a:rPr>
              <a:t>3 HDFS data nodes</a:t>
            </a:r>
          </a:p>
          <a:p>
            <a:pPr lvl="1"/>
            <a:r>
              <a:rPr lang="en-US" noProof="0" dirty="0"/>
              <a:t>With which resources?</a:t>
            </a:r>
          </a:p>
          <a:p>
            <a:pPr lvl="2"/>
            <a:r>
              <a:rPr lang="en-US" noProof="0" dirty="0"/>
              <a:t>Assuming a HDFS replication factor of 3, we need at least 1TB of disk overall (not that much)</a:t>
            </a:r>
          </a:p>
          <a:p>
            <a:pPr lvl="2"/>
            <a:r>
              <a:rPr lang="en-US" noProof="0" dirty="0"/>
              <a:t>Think bigger: at least 8 cores, 64GB RAM, 500GB SSD + 4TB HDD, no GPU</a:t>
            </a:r>
          </a:p>
          <a:p>
            <a:pPr lvl="1"/>
            <a:r>
              <a:rPr lang="en-US" noProof="0" dirty="0"/>
              <a:t>8700€ / 3 years = 2900€ </a:t>
            </a:r>
          </a:p>
        </p:txBody>
      </p:sp>
      <p:pic>
        <p:nvPicPr>
          <p:cNvPr id="9" name="Content Placeholder 8">
            <a:extLst>
              <a:ext uri="{FF2B5EF4-FFF2-40B4-BE49-F238E27FC236}">
                <a16:creationId xmlns:a16="http://schemas.microsoft.com/office/drawing/2014/main" id="{1D17232F-DC44-0C68-79E7-384179274A61}"/>
              </a:ext>
            </a:extLst>
          </p:cNvPr>
          <p:cNvPicPr>
            <a:picLocks noGrp="1" noChangeAspect="1"/>
          </p:cNvPicPr>
          <p:nvPr>
            <p:ph sz="half" idx="2"/>
          </p:nvPr>
        </p:nvPicPr>
        <p:blipFill>
          <a:blip r:embed="rId3"/>
          <a:stretch>
            <a:fillRect/>
          </a:stretch>
        </p:blipFill>
        <p:spPr>
          <a:xfrm>
            <a:off x="6172202" y="1922519"/>
            <a:ext cx="2543175" cy="3895725"/>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F0F079C6-671F-5EDD-D64B-DC3859595493}"/>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B838C6E5-A6A0-F632-DD52-1001506B01B6}"/>
              </a:ext>
            </a:extLst>
          </p:cNvPr>
          <p:cNvSpPr>
            <a:spLocks noGrp="1"/>
          </p:cNvSpPr>
          <p:nvPr>
            <p:ph type="sldNum" sz="quarter" idx="12"/>
          </p:nvPr>
        </p:nvSpPr>
        <p:spPr/>
        <p:txBody>
          <a:bodyPr/>
          <a:lstStyle/>
          <a:p>
            <a:fld id="{5DD6F1BA-2510-46FC-9346-AB1F3CA1593B}" type="slidenum">
              <a:rPr lang="it-IT" smtClean="0"/>
              <a:pPr/>
              <a:t>241</a:t>
            </a:fld>
            <a:endParaRPr lang="it-IT" dirty="0"/>
          </a:p>
        </p:txBody>
      </p:sp>
      <p:sp>
        <p:nvSpPr>
          <p:cNvPr id="6" name="Content Placeholder 5">
            <a:extLst>
              <a:ext uri="{FF2B5EF4-FFF2-40B4-BE49-F238E27FC236}">
                <a16:creationId xmlns:a16="http://schemas.microsoft.com/office/drawing/2014/main" id="{11EBB118-A818-A4DE-2932-0B24A3AA21C2}"/>
              </a:ext>
            </a:extLst>
          </p:cNvPr>
          <p:cNvSpPr>
            <a:spLocks noGrp="1"/>
          </p:cNvSpPr>
          <p:nvPr>
            <p:ph idx="13"/>
          </p:nvPr>
        </p:nvSpPr>
        <p:spPr/>
        <p:txBody>
          <a:bodyPr/>
          <a:lstStyle/>
          <a:p>
            <a:r>
              <a:rPr lang="en-US" noProof="0" dirty="0">
                <a:hlinkClick r:id="rId4"/>
              </a:rPr>
              <a:t>https://www.rect.coreto-europe.com/en</a:t>
            </a:r>
            <a:r>
              <a:rPr lang="en-US" noProof="0" dirty="0"/>
              <a:t> (accessed 2022-09-01)</a:t>
            </a:r>
            <a:br>
              <a:rPr lang="en-US" noProof="0" dirty="0"/>
            </a:br>
            <a:r>
              <a:rPr lang="en-US" noProof="0" dirty="0">
                <a:hlinkClick r:id="rId5"/>
              </a:rPr>
              <a:t>https://www.cloudera.com/products/pricing.html</a:t>
            </a:r>
            <a:r>
              <a:rPr lang="en-US" noProof="0" dirty="0"/>
              <a:t> (accessed 2022-09-01)</a:t>
            </a:r>
          </a:p>
        </p:txBody>
      </p:sp>
      <p:graphicFrame>
        <p:nvGraphicFramePr>
          <p:cNvPr id="10" name="Tabella 6">
            <a:extLst>
              <a:ext uri="{FF2B5EF4-FFF2-40B4-BE49-F238E27FC236}">
                <a16:creationId xmlns:a16="http://schemas.microsoft.com/office/drawing/2014/main" id="{4ACD06D1-BD6B-871C-DD3B-44F260D98160}"/>
              </a:ext>
            </a:extLst>
          </p:cNvPr>
          <p:cNvGraphicFramePr>
            <a:graphicFrameLocks noGrp="1"/>
          </p:cNvGraphicFramePr>
          <p:nvPr>
            <p:extLst>
              <p:ext uri="{D42A27DB-BD31-4B8C-83A1-F6EECF244321}">
                <p14:modId xmlns:p14="http://schemas.microsoft.com/office/powerpoint/2010/main" val="1440793795"/>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pPr algn="ctr"/>
                      <a:endParaRPr lang="en-US" sz="1600" baseline="-250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On-premises</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 cloud</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Hardware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dirty="0">
                          <a:solidFill>
                            <a:schemeClr val="tx1"/>
                          </a:solidFill>
                          <a:latin typeface="Helvetica" panose="020B0604020202020204" pitchFamily="34" charset="0"/>
                          <a:cs typeface="Helvetica" panose="020B0604020202020204" pitchFamily="34" charset="0"/>
                        </a:rPr>
                        <a:t>2900€/year</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rowSpan="2">
                  <a:txBody>
                    <a:bodyPr/>
                    <a:lstStyle/>
                    <a:p>
                      <a:pPr algn="ctr"/>
                      <a:r>
                        <a:rPr lang="en-US" sz="1600" b="0" i="0" u="none" strike="noStrike" kern="1200" baseline="0" dirty="0">
                          <a:solidFill>
                            <a:srgbClr val="FF0000"/>
                          </a:solidFill>
                          <a:latin typeface="Helvetica" panose="020B0604020202020204" pitchFamily="34" charset="0"/>
                          <a:ea typeface="+mn-ea"/>
                          <a:cs typeface="Helvetica" panose="020B0604020202020204" pitchFamily="34" charset="0"/>
                        </a:rPr>
                        <a:t>?</a:t>
                      </a:r>
                      <a:endParaRPr lang="en-US" sz="1600" dirty="0">
                        <a:solidFill>
                          <a:srgbClr val="FF0000"/>
                        </a:solidFill>
                        <a:latin typeface="Helvetica" panose="020B0604020202020204" pitchFamily="34" charset="0"/>
                        <a:cs typeface="Helvetica"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Software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40000</a:t>
                      </a:r>
                      <a:r>
                        <a:rPr lang="en-US" sz="1600" dirty="0">
                          <a:solidFill>
                            <a:schemeClr val="tx1"/>
                          </a:solidFill>
                          <a:latin typeface="Helvetica" panose="020B0604020202020204" pitchFamily="34" charset="0"/>
                          <a:cs typeface="Helvetica" panose="020B0604020202020204" pitchFamily="34" charset="0"/>
                        </a:rPr>
                        <a:t>€</a:t>
                      </a:r>
                      <a:r>
                        <a:rPr lang="it-IT" sz="1600" dirty="0">
                          <a:solidFill>
                            <a:schemeClr val="tx1"/>
                          </a:solidFill>
                          <a:latin typeface="Helvetica" panose="020B0604020202020204" pitchFamily="34" charset="0"/>
                          <a:cs typeface="Helvetica" panose="020B0604020202020204" pitchFamily="34" charset="0"/>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ctr"/>
                      <a:r>
                        <a:rPr lang="it-IT" sz="1600" dirty="0">
                          <a:solidFill>
                            <a:schemeClr val="tx1"/>
                          </a:solidFill>
                          <a:latin typeface="Helvetica" panose="020B0604020202020204" pitchFamily="34" charset="0"/>
                          <a:cs typeface="Helvetica" panose="020B0604020202020204" pitchFamily="34" charset="0"/>
                        </a:rPr>
                        <a:t>?</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1436180695"/>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C4638-77D3-1521-83A5-DD3CA0B44CF1}"/>
              </a:ext>
            </a:extLst>
          </p:cNvPr>
          <p:cNvSpPr>
            <a:spLocks noGrp="1"/>
          </p:cNvSpPr>
          <p:nvPr>
            <p:ph type="title"/>
          </p:nvPr>
        </p:nvSpPr>
        <p:spPr/>
        <p:txBody>
          <a:bodyPr/>
          <a:lstStyle/>
          <a:p>
            <a:r>
              <a:rPr lang="en-US" noProof="0" dirty="0"/>
              <a:t>On cloud v1</a:t>
            </a:r>
          </a:p>
        </p:txBody>
      </p:sp>
      <p:sp>
        <p:nvSpPr>
          <p:cNvPr id="3" name="Content Placeholder 2">
            <a:extLst>
              <a:ext uri="{FF2B5EF4-FFF2-40B4-BE49-F238E27FC236}">
                <a16:creationId xmlns:a16="http://schemas.microsoft.com/office/drawing/2014/main" id="{CD75CD4E-9B95-6844-6557-C904977E6B82}"/>
              </a:ext>
            </a:extLst>
          </p:cNvPr>
          <p:cNvSpPr>
            <a:spLocks noGrp="1"/>
          </p:cNvSpPr>
          <p:nvPr>
            <p:ph sz="half" idx="1"/>
          </p:nvPr>
        </p:nvSpPr>
        <p:spPr/>
        <p:txBody>
          <a:bodyPr/>
          <a:lstStyle/>
          <a:p>
            <a:r>
              <a:rPr lang="en-US" sz="2000" noProof="0" dirty="0"/>
              <a:t>Moving the Hadoop cluster as IAAS</a:t>
            </a:r>
          </a:p>
          <a:p>
            <a:r>
              <a:rPr lang="en-US" sz="2000" noProof="0" dirty="0"/>
              <a:t>EC2</a:t>
            </a:r>
          </a:p>
          <a:p>
            <a:pPr lvl="1"/>
            <a:r>
              <a:rPr lang="en-US" sz="1600" noProof="0" dirty="0"/>
              <a:t>Quantity (4), Pricing strategy (EC2 Instance Savings Plans 3 Year No Upfront), </a:t>
            </a:r>
            <a:r>
              <a:rPr lang="en-US" sz="1600" noProof="0" dirty="0">
                <a:solidFill>
                  <a:srgbClr val="FF5050"/>
                </a:solidFill>
              </a:rPr>
              <a:t>Storage amount (4 TB), </a:t>
            </a:r>
            <a:r>
              <a:rPr lang="en-US" sz="1600" noProof="0" dirty="0"/>
              <a:t>Instance type (r6g.2xlarge)</a:t>
            </a:r>
          </a:p>
          <a:p>
            <a:r>
              <a:rPr lang="en-US" sz="2000" noProof="0" dirty="0"/>
              <a:t>EMR</a:t>
            </a:r>
          </a:p>
          <a:p>
            <a:pPr lvl="1"/>
            <a:r>
              <a:rPr lang="en-US" sz="1600" noProof="0" dirty="0"/>
              <a:t>Number of master EMR nodes (1), EC2 instance (r5.2xlarge), Utilization (100 %Utilized/Month) Number of core EMR nodes (3), EC2 instance (r5d.2xlarge), </a:t>
            </a:r>
            <a:r>
              <a:rPr lang="en-US" sz="1600" noProof="0" dirty="0">
                <a:solidFill>
                  <a:srgbClr val="FF5050"/>
                </a:solidFill>
              </a:rPr>
              <a:t>Utilization (100 %Utilized/Month)</a:t>
            </a:r>
          </a:p>
          <a:p>
            <a:r>
              <a:rPr lang="en-US" sz="2000" noProof="0" dirty="0">
                <a:solidFill>
                  <a:srgbClr val="FF5050"/>
                </a:solidFill>
              </a:rPr>
              <a:t>MKS (KAFKA)</a:t>
            </a:r>
          </a:p>
          <a:p>
            <a:pPr lvl="1"/>
            <a:r>
              <a:rPr lang="en-US" sz="1600" noProof="0" dirty="0"/>
              <a:t>Storage per Broker (10 GB), Number of Kafka broker nodes (3), Compute Family (m5.2xlarge)</a:t>
            </a:r>
          </a:p>
        </p:txBody>
      </p:sp>
      <p:sp>
        <p:nvSpPr>
          <p:cNvPr id="5" name="Footer Placeholder 4">
            <a:extLst>
              <a:ext uri="{FF2B5EF4-FFF2-40B4-BE49-F238E27FC236}">
                <a16:creationId xmlns:a16="http://schemas.microsoft.com/office/drawing/2014/main" id="{7BB6FA86-6444-FCC2-69AE-9E9A90FDF0F9}"/>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D9F5D910-3C4C-08DB-E5B4-2FB0AD72F40F}"/>
              </a:ext>
            </a:extLst>
          </p:cNvPr>
          <p:cNvSpPr>
            <a:spLocks noGrp="1"/>
          </p:cNvSpPr>
          <p:nvPr>
            <p:ph type="sldNum" sz="quarter" idx="12"/>
          </p:nvPr>
        </p:nvSpPr>
        <p:spPr/>
        <p:txBody>
          <a:bodyPr/>
          <a:lstStyle/>
          <a:p>
            <a:fld id="{5DD6F1BA-2510-46FC-9346-AB1F3CA1593B}" type="slidenum">
              <a:rPr lang="it-IT" smtClean="0"/>
              <a:t>242</a:t>
            </a:fld>
            <a:endParaRPr lang="it-IT" dirty="0"/>
          </a:p>
        </p:txBody>
      </p:sp>
      <p:sp>
        <p:nvSpPr>
          <p:cNvPr id="7" name="Content Placeholder 6">
            <a:extLst>
              <a:ext uri="{FF2B5EF4-FFF2-40B4-BE49-F238E27FC236}">
                <a16:creationId xmlns:a16="http://schemas.microsoft.com/office/drawing/2014/main" id="{5EDDB6DD-3109-A0AC-3F3D-4A0C9A2E1BD4}"/>
              </a:ext>
            </a:extLst>
          </p:cNvPr>
          <p:cNvSpPr>
            <a:spLocks noGrp="1"/>
          </p:cNvSpPr>
          <p:nvPr>
            <p:ph idx="13"/>
          </p:nvPr>
        </p:nvSpPr>
        <p:spPr/>
        <p:txBody>
          <a:bodyPr/>
          <a:lstStyle/>
          <a:p>
            <a:r>
              <a:rPr lang="en-US" noProof="0" dirty="0">
                <a:effectLst/>
                <a:hlinkClick r:id="rId2"/>
              </a:rPr>
              <a:t>https://calculator.aws/#/estimate?id=05965ca7de23fd9e7d2ab2cd0175fe8c01822c9c</a:t>
            </a:r>
            <a:r>
              <a:rPr lang="en-US" noProof="0" dirty="0">
                <a:effectLst/>
              </a:rPr>
              <a:t> (accessed 2022-09-01)</a:t>
            </a:r>
            <a:endParaRPr lang="en-US" noProof="0" dirty="0"/>
          </a:p>
        </p:txBody>
      </p:sp>
      <p:graphicFrame>
        <p:nvGraphicFramePr>
          <p:cNvPr id="10" name="Tabella 6">
            <a:extLst>
              <a:ext uri="{FF2B5EF4-FFF2-40B4-BE49-F238E27FC236}">
                <a16:creationId xmlns:a16="http://schemas.microsoft.com/office/drawing/2014/main" id="{BBCC0809-D181-8EF5-B437-52AC95838307}"/>
              </a:ext>
            </a:extLst>
          </p:cNvPr>
          <p:cNvGraphicFramePr>
            <a:graphicFrameLocks noGrp="1"/>
          </p:cNvGraphicFramePr>
          <p:nvPr>
            <p:extLst>
              <p:ext uri="{D42A27DB-BD31-4B8C-83A1-F6EECF244321}">
                <p14:modId xmlns:p14="http://schemas.microsoft.com/office/powerpoint/2010/main" val="3324294465"/>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pPr algn="ctr"/>
                      <a:endParaRPr lang="en-US" sz="1600" baseline="-250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On-premises</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 cloud</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Hardware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dirty="0">
                          <a:solidFill>
                            <a:schemeClr val="tx1"/>
                          </a:solidFill>
                          <a:latin typeface="Helvetica" panose="020B0604020202020204" pitchFamily="34" charset="0"/>
                          <a:cs typeface="Helvetica" panose="020B0604020202020204" pitchFamily="34" charset="0"/>
                        </a:rPr>
                        <a:t>2900€/year</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rowSpan="2">
                  <a:txBody>
                    <a:bodyPr/>
                    <a:lstStyle/>
                    <a:p>
                      <a:pPr algn="ctr"/>
                      <a:r>
                        <a:rPr lang="en-US" sz="1600" b="0" i="0" u="none" strike="noStrike" kern="1200" baseline="0" dirty="0">
                          <a:solidFill>
                            <a:srgbClr val="FF0000"/>
                          </a:solidFill>
                          <a:latin typeface="Helvetica" panose="020B0604020202020204" pitchFamily="34" charset="0"/>
                          <a:ea typeface="+mn-ea"/>
                          <a:cs typeface="Helvetica" panose="020B0604020202020204" pitchFamily="34" charset="0"/>
                        </a:rPr>
                        <a:t>~40000$/year</a:t>
                      </a:r>
                      <a:endParaRPr lang="en-US" sz="1600" dirty="0">
                        <a:solidFill>
                          <a:srgbClr val="FF0000"/>
                        </a:solidFill>
                        <a:latin typeface="Helvetica" panose="020B0604020202020204" pitchFamily="34" charset="0"/>
                        <a:cs typeface="Helvetica"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Software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40000</a:t>
                      </a:r>
                      <a:r>
                        <a:rPr lang="en-US" sz="1600" dirty="0">
                          <a:solidFill>
                            <a:schemeClr val="tx1"/>
                          </a:solidFill>
                          <a:latin typeface="Helvetica" panose="020B0604020202020204" pitchFamily="34" charset="0"/>
                          <a:cs typeface="Helvetica" panose="020B0604020202020204" pitchFamily="34" charset="0"/>
                        </a:rPr>
                        <a:t>€</a:t>
                      </a:r>
                      <a:r>
                        <a:rPr lang="it-IT" sz="1600" dirty="0">
                          <a:solidFill>
                            <a:schemeClr val="tx1"/>
                          </a:solidFill>
                          <a:latin typeface="Helvetica" panose="020B0604020202020204" pitchFamily="34" charset="0"/>
                          <a:cs typeface="Helvetica" panose="020B0604020202020204" pitchFamily="34" charset="0"/>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ctr"/>
                      <a:r>
                        <a:rPr lang="it-IT" sz="1600" dirty="0">
                          <a:solidFill>
                            <a:schemeClr val="tx1"/>
                          </a:solidFill>
                          <a:latin typeface="Helvetica" panose="020B0604020202020204" pitchFamily="34" charset="0"/>
                          <a:cs typeface="Helvetica" panose="020B0604020202020204" pitchFamily="34" charset="0"/>
                        </a:rPr>
                        <a:t>?</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pic>
        <p:nvPicPr>
          <p:cNvPr id="11" name="Content Placeholder 10">
            <a:extLst>
              <a:ext uri="{FF2B5EF4-FFF2-40B4-BE49-F238E27FC236}">
                <a16:creationId xmlns:a16="http://schemas.microsoft.com/office/drawing/2014/main" id="{31DFC21F-3730-E214-5457-73F50AEB6928}"/>
              </a:ext>
            </a:extLst>
          </p:cNvPr>
          <p:cNvPicPr>
            <a:picLocks noGrp="1" noChangeAspect="1"/>
          </p:cNvPicPr>
          <p:nvPr>
            <p:ph sz="half" idx="2"/>
          </p:nvPr>
        </p:nvPicPr>
        <p:blipFill>
          <a:blip r:embed="rId3"/>
          <a:stretch>
            <a:fillRect/>
          </a:stretch>
        </p:blipFill>
        <p:spPr>
          <a:xfrm>
            <a:off x="6172200" y="2585972"/>
            <a:ext cx="5181600" cy="283064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428342628"/>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C4638-77D3-1521-83A5-DD3CA0B44CF1}"/>
              </a:ext>
            </a:extLst>
          </p:cNvPr>
          <p:cNvSpPr>
            <a:spLocks noGrp="1"/>
          </p:cNvSpPr>
          <p:nvPr>
            <p:ph type="title"/>
          </p:nvPr>
        </p:nvSpPr>
        <p:spPr/>
        <p:txBody>
          <a:bodyPr/>
          <a:lstStyle/>
          <a:p>
            <a:r>
              <a:rPr lang="en-US" noProof="0" dirty="0"/>
              <a:t>On cloud v2</a:t>
            </a:r>
          </a:p>
        </p:txBody>
      </p:sp>
      <p:sp>
        <p:nvSpPr>
          <p:cNvPr id="3" name="Content Placeholder 2">
            <a:extLst>
              <a:ext uri="{FF2B5EF4-FFF2-40B4-BE49-F238E27FC236}">
                <a16:creationId xmlns:a16="http://schemas.microsoft.com/office/drawing/2014/main" id="{CD75CD4E-9B95-6844-6557-C904977E6B82}"/>
              </a:ext>
            </a:extLst>
          </p:cNvPr>
          <p:cNvSpPr>
            <a:spLocks noGrp="1"/>
          </p:cNvSpPr>
          <p:nvPr>
            <p:ph sz="half" idx="1"/>
          </p:nvPr>
        </p:nvSpPr>
        <p:spPr/>
        <p:txBody>
          <a:bodyPr/>
          <a:lstStyle/>
          <a:p>
            <a:r>
              <a:rPr lang="en-US" sz="2000" noProof="0" dirty="0"/>
              <a:t>Moving the Hadoop cluster as PAAS</a:t>
            </a:r>
          </a:p>
          <a:p>
            <a:r>
              <a:rPr lang="en-US" sz="2000" noProof="0" dirty="0"/>
              <a:t>EC2</a:t>
            </a:r>
          </a:p>
          <a:p>
            <a:pPr lvl="1"/>
            <a:r>
              <a:rPr lang="en-US" sz="1600" noProof="0" dirty="0"/>
              <a:t>Quantity (4), Pricing strategy (</a:t>
            </a:r>
            <a:r>
              <a:rPr lang="en-US" sz="1600" noProof="0" dirty="0">
                <a:solidFill>
                  <a:srgbClr val="FF5050"/>
                </a:solidFill>
              </a:rPr>
              <a:t>On-Demand Instances</a:t>
            </a:r>
            <a:r>
              <a:rPr lang="en-US" sz="1600" noProof="0" dirty="0"/>
              <a:t>), Storage amount (30 GB), Instance type (r6g.2xlarge)</a:t>
            </a:r>
          </a:p>
          <a:p>
            <a:r>
              <a:rPr lang="en-US" sz="2000" noProof="0" dirty="0"/>
              <a:t>EMR</a:t>
            </a:r>
          </a:p>
          <a:p>
            <a:pPr lvl="1"/>
            <a:r>
              <a:rPr lang="en-US" sz="1600" noProof="0" dirty="0"/>
              <a:t>Number of master EMR nodes (1), EC2 instance (r5.2xlarge), Utilization (2 Hours/Day) Number of core EMR nodes (3), EC2 instance (r5d.2xlarge), </a:t>
            </a:r>
            <a:r>
              <a:rPr lang="en-US" sz="1600" noProof="0" dirty="0">
                <a:solidFill>
                  <a:srgbClr val="FF5050"/>
                </a:solidFill>
              </a:rPr>
              <a:t>Utilization (2 Hours/Day)</a:t>
            </a:r>
          </a:p>
          <a:p>
            <a:r>
              <a:rPr lang="en-US" sz="2000" noProof="0" dirty="0">
                <a:solidFill>
                  <a:srgbClr val="FF5050"/>
                </a:solidFill>
              </a:rPr>
              <a:t>S3</a:t>
            </a:r>
          </a:p>
          <a:p>
            <a:pPr lvl="1"/>
            <a:r>
              <a:rPr lang="en-US" sz="1600" noProof="0" dirty="0"/>
              <a:t>Standard storage (60 GB per month)</a:t>
            </a:r>
          </a:p>
          <a:p>
            <a:r>
              <a:rPr lang="en-US" sz="2200" noProof="0" dirty="0">
                <a:solidFill>
                  <a:srgbClr val="FF5050"/>
                </a:solidFill>
              </a:rPr>
              <a:t>Kinesis</a:t>
            </a:r>
          </a:p>
          <a:p>
            <a:pPr lvl="1"/>
            <a:r>
              <a:rPr lang="en-US" sz="1600" noProof="0" dirty="0"/>
              <a:t>Days for data retention (1 days), Records (100 per second), Consumer Applications (3)</a:t>
            </a:r>
          </a:p>
        </p:txBody>
      </p:sp>
      <p:sp>
        <p:nvSpPr>
          <p:cNvPr id="5" name="Footer Placeholder 4">
            <a:extLst>
              <a:ext uri="{FF2B5EF4-FFF2-40B4-BE49-F238E27FC236}">
                <a16:creationId xmlns:a16="http://schemas.microsoft.com/office/drawing/2014/main" id="{7BB6FA86-6444-FCC2-69AE-9E9A90FDF0F9}"/>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D9F5D910-3C4C-08DB-E5B4-2FB0AD72F40F}"/>
              </a:ext>
            </a:extLst>
          </p:cNvPr>
          <p:cNvSpPr>
            <a:spLocks noGrp="1"/>
          </p:cNvSpPr>
          <p:nvPr>
            <p:ph type="sldNum" sz="quarter" idx="12"/>
          </p:nvPr>
        </p:nvSpPr>
        <p:spPr/>
        <p:txBody>
          <a:bodyPr/>
          <a:lstStyle/>
          <a:p>
            <a:fld id="{5DD6F1BA-2510-46FC-9346-AB1F3CA1593B}" type="slidenum">
              <a:rPr lang="it-IT" smtClean="0"/>
              <a:t>243</a:t>
            </a:fld>
            <a:endParaRPr lang="it-IT" dirty="0"/>
          </a:p>
        </p:txBody>
      </p:sp>
      <p:sp>
        <p:nvSpPr>
          <p:cNvPr id="7" name="Content Placeholder 6">
            <a:extLst>
              <a:ext uri="{FF2B5EF4-FFF2-40B4-BE49-F238E27FC236}">
                <a16:creationId xmlns:a16="http://schemas.microsoft.com/office/drawing/2014/main" id="{5EDDB6DD-3109-A0AC-3F3D-4A0C9A2E1BD4}"/>
              </a:ext>
            </a:extLst>
          </p:cNvPr>
          <p:cNvSpPr>
            <a:spLocks noGrp="1"/>
          </p:cNvSpPr>
          <p:nvPr>
            <p:ph idx="13"/>
          </p:nvPr>
        </p:nvSpPr>
        <p:spPr/>
        <p:txBody>
          <a:bodyPr/>
          <a:lstStyle/>
          <a:p>
            <a:r>
              <a:rPr lang="en-US" noProof="0" dirty="0">
                <a:effectLst/>
                <a:hlinkClick r:id="rId2"/>
              </a:rPr>
              <a:t>https://calculator.aws/#/estimate?id=53f60ff0412a18877dc8e1274f7d9875aa3bf665</a:t>
            </a:r>
            <a:r>
              <a:rPr lang="en-US" noProof="0" dirty="0">
                <a:effectLst/>
              </a:rPr>
              <a:t> (accessed 2022-09-01)</a:t>
            </a:r>
            <a:endParaRPr lang="en-US" noProof="0" dirty="0"/>
          </a:p>
        </p:txBody>
      </p:sp>
      <p:graphicFrame>
        <p:nvGraphicFramePr>
          <p:cNvPr id="10" name="Tabella 6">
            <a:extLst>
              <a:ext uri="{FF2B5EF4-FFF2-40B4-BE49-F238E27FC236}">
                <a16:creationId xmlns:a16="http://schemas.microsoft.com/office/drawing/2014/main" id="{BBCC0809-D181-8EF5-B437-52AC95838307}"/>
              </a:ext>
            </a:extLst>
          </p:cNvPr>
          <p:cNvGraphicFramePr>
            <a:graphicFrameLocks noGrp="1"/>
          </p:cNvGraphicFramePr>
          <p:nvPr>
            <p:extLst>
              <p:ext uri="{D42A27DB-BD31-4B8C-83A1-F6EECF244321}">
                <p14:modId xmlns:p14="http://schemas.microsoft.com/office/powerpoint/2010/main" val="1584323179"/>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pPr algn="ctr"/>
                      <a:endParaRPr lang="en-US" sz="1600" baseline="-250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On-premises</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 cloud</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Hardware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dirty="0">
                          <a:solidFill>
                            <a:schemeClr val="tx1"/>
                          </a:solidFill>
                          <a:latin typeface="Helvetica" panose="020B0604020202020204" pitchFamily="34" charset="0"/>
                          <a:cs typeface="Helvetica" panose="020B0604020202020204" pitchFamily="34" charset="0"/>
                        </a:rPr>
                        <a:t>2900€/year</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rowSpan="2">
                  <a:txBody>
                    <a:bodyPr/>
                    <a:lstStyle/>
                    <a:p>
                      <a:pPr algn="ctr"/>
                      <a:r>
                        <a:rPr lang="en-US" sz="1600" b="0" i="0" u="none" strike="noStrike" kern="1200" baseline="0" dirty="0">
                          <a:solidFill>
                            <a:srgbClr val="FF0000"/>
                          </a:solidFill>
                          <a:latin typeface="Helvetica" panose="020B0604020202020204" pitchFamily="34" charset="0"/>
                          <a:ea typeface="+mn-ea"/>
                          <a:cs typeface="Helvetica" panose="020B0604020202020204" pitchFamily="34" charset="0"/>
                        </a:rPr>
                        <a:t>~4000$/year</a:t>
                      </a:r>
                      <a:endParaRPr lang="en-US" sz="1600" dirty="0">
                        <a:solidFill>
                          <a:srgbClr val="FF0000"/>
                        </a:solidFill>
                        <a:latin typeface="Helvetica" panose="020B0604020202020204" pitchFamily="34" charset="0"/>
                        <a:cs typeface="Helvetica"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Software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40000</a:t>
                      </a:r>
                      <a:r>
                        <a:rPr lang="en-US" sz="1600" dirty="0">
                          <a:solidFill>
                            <a:schemeClr val="tx1"/>
                          </a:solidFill>
                          <a:latin typeface="Helvetica" panose="020B0604020202020204" pitchFamily="34" charset="0"/>
                          <a:cs typeface="Helvetica" panose="020B0604020202020204" pitchFamily="34" charset="0"/>
                        </a:rPr>
                        <a:t>€</a:t>
                      </a:r>
                      <a:r>
                        <a:rPr lang="it-IT" sz="1600" dirty="0">
                          <a:solidFill>
                            <a:schemeClr val="tx1"/>
                          </a:solidFill>
                          <a:latin typeface="Helvetica" panose="020B0604020202020204" pitchFamily="34" charset="0"/>
                          <a:cs typeface="Helvetica" panose="020B0604020202020204" pitchFamily="34" charset="0"/>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ctr"/>
                      <a:r>
                        <a:rPr lang="it-IT" sz="1600" dirty="0">
                          <a:solidFill>
                            <a:schemeClr val="tx1"/>
                          </a:solidFill>
                          <a:latin typeface="Helvetica" panose="020B0604020202020204" pitchFamily="34" charset="0"/>
                          <a:cs typeface="Helvetica" panose="020B0604020202020204" pitchFamily="34" charset="0"/>
                        </a:rPr>
                        <a:t>?</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pic>
        <p:nvPicPr>
          <p:cNvPr id="22" name="Content Placeholder 21">
            <a:extLst>
              <a:ext uri="{FF2B5EF4-FFF2-40B4-BE49-F238E27FC236}">
                <a16:creationId xmlns:a16="http://schemas.microsoft.com/office/drawing/2014/main" id="{DAD4A469-B719-5326-F707-9101C5FD049C}"/>
              </a:ext>
            </a:extLst>
          </p:cNvPr>
          <p:cNvPicPr>
            <a:picLocks noGrp="1" noChangeAspect="1"/>
          </p:cNvPicPr>
          <p:nvPr>
            <p:ph sz="half" idx="2"/>
          </p:nvPr>
        </p:nvPicPr>
        <p:blipFill>
          <a:blip r:embed="rId3"/>
          <a:stretch>
            <a:fillRect/>
          </a:stretch>
        </p:blipFill>
        <p:spPr>
          <a:xfrm>
            <a:off x="6172200" y="2474487"/>
            <a:ext cx="5181600" cy="305361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246395728"/>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510211-B9C7-7676-CC0E-CE2FAFA8AE9B}"/>
              </a:ext>
            </a:extLst>
          </p:cNvPr>
          <p:cNvSpPr>
            <a:spLocks noGrp="1"/>
          </p:cNvSpPr>
          <p:nvPr>
            <p:ph type="title"/>
          </p:nvPr>
        </p:nvSpPr>
        <p:spPr/>
        <p:txBody>
          <a:bodyPr/>
          <a:lstStyle/>
          <a:p>
            <a:r>
              <a:rPr lang="en-US" noProof="0" dirty="0"/>
              <a:t>Cost vs price</a:t>
            </a:r>
          </a:p>
        </p:txBody>
      </p:sp>
      <p:sp>
        <p:nvSpPr>
          <p:cNvPr id="3" name="Content Placeholder 2">
            <a:extLst>
              <a:ext uri="{FF2B5EF4-FFF2-40B4-BE49-F238E27FC236}">
                <a16:creationId xmlns:a16="http://schemas.microsoft.com/office/drawing/2014/main" id="{D8FA3C82-73D5-9290-6BD7-4228827FBC1F}"/>
              </a:ext>
            </a:extLst>
          </p:cNvPr>
          <p:cNvSpPr>
            <a:spLocks noGrp="1"/>
          </p:cNvSpPr>
          <p:nvPr>
            <p:ph idx="1"/>
          </p:nvPr>
        </p:nvSpPr>
        <p:spPr/>
        <p:txBody>
          <a:bodyPr/>
          <a:lstStyle/>
          <a:p>
            <a:r>
              <a:rPr lang="en-US" noProof="0" dirty="0"/>
              <a:t>How would you evaluate the cost and the price?</a:t>
            </a:r>
          </a:p>
        </p:txBody>
      </p:sp>
      <p:sp>
        <p:nvSpPr>
          <p:cNvPr id="4" name="Footer Placeholder 3">
            <a:extLst>
              <a:ext uri="{FF2B5EF4-FFF2-40B4-BE49-F238E27FC236}">
                <a16:creationId xmlns:a16="http://schemas.microsoft.com/office/drawing/2014/main" id="{F0F079C6-671F-5EDD-D64B-DC3859595493}"/>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B838C6E5-A6A0-F632-DD52-1001506B01B6}"/>
              </a:ext>
            </a:extLst>
          </p:cNvPr>
          <p:cNvSpPr>
            <a:spLocks noGrp="1"/>
          </p:cNvSpPr>
          <p:nvPr>
            <p:ph type="sldNum" sz="quarter" idx="12"/>
          </p:nvPr>
        </p:nvSpPr>
        <p:spPr/>
        <p:txBody>
          <a:bodyPr/>
          <a:lstStyle/>
          <a:p>
            <a:fld id="{5DD6F1BA-2510-46FC-9346-AB1F3CA1593B}" type="slidenum">
              <a:rPr lang="it-IT" smtClean="0"/>
              <a:t>244</a:t>
            </a:fld>
            <a:endParaRPr lang="it-IT" dirty="0"/>
          </a:p>
        </p:txBody>
      </p:sp>
      <p:sp>
        <p:nvSpPr>
          <p:cNvPr id="7" name="Content Placeholder 6">
            <a:extLst>
              <a:ext uri="{FF2B5EF4-FFF2-40B4-BE49-F238E27FC236}">
                <a16:creationId xmlns:a16="http://schemas.microsoft.com/office/drawing/2014/main" id="{97838C5D-1B4A-7D80-D05A-EF4611A4DE48}"/>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1930200810"/>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85624D-653A-B368-FABF-B7742144A2B4}"/>
              </a:ext>
            </a:extLst>
          </p:cNvPr>
          <p:cNvSpPr>
            <a:spLocks noGrp="1"/>
          </p:cNvSpPr>
          <p:nvPr>
            <p:ph type="title"/>
          </p:nvPr>
        </p:nvSpPr>
        <p:spPr/>
        <p:txBody>
          <a:bodyPr/>
          <a:lstStyle/>
          <a:p>
            <a:r>
              <a:rPr lang="en-US" noProof="0" dirty="0"/>
              <a:t>Cost vs price</a:t>
            </a:r>
          </a:p>
        </p:txBody>
      </p:sp>
      <p:sp>
        <p:nvSpPr>
          <p:cNvPr id="7" name="Content Placeholder 6">
            <a:extLst>
              <a:ext uri="{FF2B5EF4-FFF2-40B4-BE49-F238E27FC236}">
                <a16:creationId xmlns:a16="http://schemas.microsoft.com/office/drawing/2014/main" id="{76E19D55-59D5-A7DE-9A42-CC50BC289758}"/>
              </a:ext>
            </a:extLst>
          </p:cNvPr>
          <p:cNvSpPr>
            <a:spLocks noGrp="1"/>
          </p:cNvSpPr>
          <p:nvPr>
            <p:ph idx="1"/>
          </p:nvPr>
        </p:nvSpPr>
        <p:spPr/>
        <p:txBody>
          <a:bodyPr/>
          <a:lstStyle/>
          <a:p>
            <a:r>
              <a:rPr lang="en-US" noProof="0" dirty="0">
                <a:solidFill>
                  <a:srgbClr val="FF5050"/>
                </a:solidFill>
              </a:rPr>
              <a:t>Price</a:t>
            </a:r>
            <a:r>
              <a:rPr lang="en-US" noProof="0" dirty="0"/>
              <a:t> is the amount a customer is willing to pay for a product or service</a:t>
            </a:r>
          </a:p>
          <a:p>
            <a:r>
              <a:rPr lang="en-US" noProof="0" dirty="0">
                <a:solidFill>
                  <a:srgbClr val="FF5050"/>
                </a:solidFill>
              </a:rPr>
              <a:t>Cost</a:t>
            </a:r>
            <a:r>
              <a:rPr lang="en-US" noProof="0" dirty="0"/>
              <a:t> is the expense incurred for creating a product or service</a:t>
            </a:r>
          </a:p>
          <a:p>
            <a:pPr lvl="1"/>
            <a:r>
              <a:rPr lang="en-US" noProof="0" dirty="0"/>
              <a:t>Hardware</a:t>
            </a:r>
          </a:p>
          <a:p>
            <a:pPr lvl="1"/>
            <a:r>
              <a:rPr lang="en-US" noProof="0" dirty="0"/>
              <a:t>Development</a:t>
            </a:r>
          </a:p>
          <a:p>
            <a:pPr lvl="1"/>
            <a:r>
              <a:rPr lang="en-US" noProof="0" dirty="0"/>
              <a:t>Maintenance</a:t>
            </a:r>
          </a:p>
          <a:p>
            <a:r>
              <a:rPr lang="en-US" noProof="0" dirty="0">
                <a:solidFill>
                  <a:srgbClr val="FF5050"/>
                </a:solidFill>
              </a:rPr>
              <a:t>Profit</a:t>
            </a:r>
            <a:r>
              <a:rPr lang="en-US" noProof="0" dirty="0"/>
              <a:t> is the difference between price paid and costs incurred is profit</a:t>
            </a:r>
          </a:p>
          <a:p>
            <a:pPr lvl="1"/>
            <a:r>
              <a:rPr lang="en-US" noProof="0" dirty="0"/>
              <a:t>If a customer pays $10 for a product that costs $6 to make and sell, the company earns $4</a:t>
            </a:r>
          </a:p>
        </p:txBody>
      </p:sp>
      <p:sp>
        <p:nvSpPr>
          <p:cNvPr id="4" name="Footer Placeholder 3">
            <a:extLst>
              <a:ext uri="{FF2B5EF4-FFF2-40B4-BE49-F238E27FC236}">
                <a16:creationId xmlns:a16="http://schemas.microsoft.com/office/drawing/2014/main" id="{0249F40D-D476-6129-33D2-37E7A1D4ACA6}"/>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B1148B23-556F-C9E0-F0B3-A3E295093A79}"/>
              </a:ext>
            </a:extLst>
          </p:cNvPr>
          <p:cNvSpPr>
            <a:spLocks noGrp="1"/>
          </p:cNvSpPr>
          <p:nvPr>
            <p:ph type="sldNum" sz="quarter" idx="12"/>
          </p:nvPr>
        </p:nvSpPr>
        <p:spPr/>
        <p:txBody>
          <a:bodyPr/>
          <a:lstStyle/>
          <a:p>
            <a:fld id="{5DD6F1BA-2510-46FC-9346-AB1F3CA1593B}" type="slidenum">
              <a:rPr lang="it-IT" smtClean="0"/>
              <a:t>245</a:t>
            </a:fld>
            <a:endParaRPr lang="it-IT" dirty="0"/>
          </a:p>
        </p:txBody>
      </p:sp>
      <p:sp>
        <p:nvSpPr>
          <p:cNvPr id="8" name="Content Placeholder 7">
            <a:extLst>
              <a:ext uri="{FF2B5EF4-FFF2-40B4-BE49-F238E27FC236}">
                <a16:creationId xmlns:a16="http://schemas.microsoft.com/office/drawing/2014/main" id="{D381FFC5-5F23-BE64-0F16-15C4B28676EC}"/>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2868192483"/>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D9EE52-B95E-423B-AE03-23C71055F0F0}"/>
              </a:ext>
            </a:extLst>
          </p:cNvPr>
          <p:cNvSpPr>
            <a:spLocks noGrp="1"/>
          </p:cNvSpPr>
          <p:nvPr>
            <p:ph type="ctrTitle"/>
          </p:nvPr>
        </p:nvSpPr>
        <p:spPr>
          <a:xfrm>
            <a:off x="1533728" y="1209297"/>
            <a:ext cx="9144000" cy="2387600"/>
          </a:xfrm>
        </p:spPr>
        <p:txBody>
          <a:bodyPr>
            <a:normAutofit/>
          </a:bodyPr>
          <a:lstStyle/>
          <a:p>
            <a:r>
              <a:rPr lang="en-US" noProof="0" dirty="0"/>
              <a:t>BIG DATA AND </a:t>
            </a:r>
            <a:br>
              <a:rPr lang="en-US" noProof="0" dirty="0"/>
            </a:br>
            <a:r>
              <a:rPr lang="en-US" noProof="0" dirty="0"/>
              <a:t>CLOUD PLATFORMS</a:t>
            </a:r>
          </a:p>
        </p:txBody>
      </p:sp>
      <p:sp>
        <p:nvSpPr>
          <p:cNvPr id="3" name="Sottotitolo 2">
            <a:extLst>
              <a:ext uri="{FF2B5EF4-FFF2-40B4-BE49-F238E27FC236}">
                <a16:creationId xmlns:a16="http://schemas.microsoft.com/office/drawing/2014/main" id="{4164D072-9735-45BF-8907-85B0B2612D0C}"/>
              </a:ext>
            </a:extLst>
          </p:cNvPr>
          <p:cNvSpPr>
            <a:spLocks noGrp="1"/>
          </p:cNvSpPr>
          <p:nvPr>
            <p:ph type="subTitle" idx="1"/>
          </p:nvPr>
        </p:nvSpPr>
        <p:spPr>
          <a:xfrm>
            <a:off x="1524000" y="3612590"/>
            <a:ext cx="9144000" cy="1655762"/>
          </a:xfrm>
        </p:spPr>
        <p:txBody>
          <a:bodyPr>
            <a:noAutofit/>
          </a:bodyPr>
          <a:lstStyle/>
          <a:p>
            <a:r>
              <a:rPr lang="en-US" noProof="0" dirty="0"/>
              <a:t>Amazon EMR</a:t>
            </a:r>
          </a:p>
        </p:txBody>
      </p:sp>
    </p:spTree>
    <p:extLst>
      <p:ext uri="{BB962C8B-B14F-4D97-AF65-F5344CB8AC3E}">
        <p14:creationId xmlns:p14="http://schemas.microsoft.com/office/powerpoint/2010/main" val="2650682834"/>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DF519-8F5E-40DF-ADF7-69A18D4C8438}"/>
              </a:ext>
            </a:extLst>
          </p:cNvPr>
          <p:cNvSpPr>
            <a:spLocks noGrp="1"/>
          </p:cNvSpPr>
          <p:nvPr>
            <p:ph type="title"/>
          </p:nvPr>
        </p:nvSpPr>
        <p:spPr>
          <a:xfrm>
            <a:off x="838200" y="365125"/>
            <a:ext cx="10515600" cy="1325563"/>
          </a:xfrm>
        </p:spPr>
        <p:txBody>
          <a:bodyPr/>
          <a:lstStyle/>
          <a:p>
            <a:r>
              <a:rPr lang="en-US" noProof="0" dirty="0"/>
              <a:t>EC2</a:t>
            </a:r>
          </a:p>
        </p:txBody>
      </p:sp>
      <p:sp>
        <p:nvSpPr>
          <p:cNvPr id="6" name="Content Placeholder 5">
            <a:extLst>
              <a:ext uri="{FF2B5EF4-FFF2-40B4-BE49-F238E27FC236}">
                <a16:creationId xmlns:a16="http://schemas.microsoft.com/office/drawing/2014/main" id="{3862D670-DB74-4C7A-BE5A-14C62CF9369E}"/>
              </a:ext>
            </a:extLst>
          </p:cNvPr>
          <p:cNvSpPr>
            <a:spLocks noGrp="1"/>
          </p:cNvSpPr>
          <p:nvPr>
            <p:ph idx="1"/>
          </p:nvPr>
        </p:nvSpPr>
        <p:spPr>
          <a:xfrm>
            <a:off x="838200" y="1700499"/>
            <a:ext cx="10515600" cy="4351338"/>
          </a:xfrm>
        </p:spPr>
        <p:txBody>
          <a:bodyPr/>
          <a:lstStyle/>
          <a:p>
            <a:r>
              <a:rPr lang="en-US" noProof="0" dirty="0"/>
              <a:t>AWS uses public-key cryptography to secure the login </a:t>
            </a:r>
          </a:p>
          <a:p>
            <a:endParaRPr lang="en-US" noProof="0" dirty="0"/>
          </a:p>
          <a:p>
            <a:r>
              <a:rPr lang="en-US" noProof="0" dirty="0"/>
              <a:t>You can create one using the Amazon EC2 console</a:t>
            </a:r>
          </a:p>
          <a:p>
            <a:pPr lvl="1"/>
            <a:r>
              <a:rPr lang="en-US" noProof="0" dirty="0"/>
              <a:t>Open the Amazon EC2 console at </a:t>
            </a:r>
            <a:r>
              <a:rPr lang="en-US" noProof="0" dirty="0">
                <a:hlinkClick r:id="rId2"/>
              </a:rPr>
              <a:t>https://console.aws.amazon.com/ec2/</a:t>
            </a:r>
            <a:r>
              <a:rPr lang="en-US" noProof="0" dirty="0"/>
              <a:t> </a:t>
            </a:r>
          </a:p>
          <a:p>
            <a:pPr lvl="1"/>
            <a:r>
              <a:rPr lang="en-US" noProof="0" dirty="0"/>
              <a:t>In the navigation pane, choose `Key Pairs`</a:t>
            </a:r>
          </a:p>
          <a:p>
            <a:pPr lvl="1"/>
            <a:r>
              <a:rPr lang="en-US" noProof="0" dirty="0"/>
              <a:t>Choose `Create key pair`</a:t>
            </a:r>
          </a:p>
          <a:p>
            <a:pPr lvl="1"/>
            <a:r>
              <a:rPr lang="en-US" noProof="0" dirty="0"/>
              <a:t>For `Name`, enter a descriptive name for the key pair</a:t>
            </a:r>
          </a:p>
          <a:p>
            <a:pPr lvl="1"/>
            <a:r>
              <a:rPr lang="en-US" noProof="0" dirty="0"/>
              <a:t>For `File format`, choose the format in which to save the private key</a:t>
            </a:r>
          </a:p>
          <a:p>
            <a:pPr lvl="2"/>
            <a:r>
              <a:rPr lang="en-US" noProof="0" dirty="0"/>
              <a:t>OpenSSH, choose `pem` (`</a:t>
            </a:r>
            <a:r>
              <a:rPr lang="en-US" sz="1800" i="0" u="none" strike="noStrike" baseline="0" noProof="0" dirty="0">
                <a:solidFill>
                  <a:srgbClr val="000000"/>
                </a:solidFill>
                <a:latin typeface="CourierPrime"/>
              </a:rPr>
              <a:t>chmod 400 </a:t>
            </a:r>
            <a:r>
              <a:rPr lang="en-US" sz="1800" i="1" u="none" strike="noStrike" baseline="0" noProof="0" dirty="0">
                <a:solidFill>
                  <a:srgbClr val="FF0000"/>
                </a:solidFill>
                <a:latin typeface="CourierPrime"/>
              </a:rPr>
              <a:t>my-key-pair</a:t>
            </a:r>
            <a:r>
              <a:rPr lang="en-US" sz="1800" i="0" u="none" strike="noStrike" baseline="0" noProof="0" dirty="0">
                <a:solidFill>
                  <a:srgbClr val="000000"/>
                </a:solidFill>
                <a:latin typeface="CourierPrime"/>
              </a:rPr>
              <a:t>.pe</a:t>
            </a:r>
            <a:r>
              <a:rPr lang="en-US" sz="1800" noProof="0" dirty="0">
                <a:solidFill>
                  <a:srgbClr val="000000"/>
                </a:solidFill>
                <a:latin typeface="CourierPrime"/>
              </a:rPr>
              <a:t>m`</a:t>
            </a:r>
            <a:r>
              <a:rPr lang="en-US" sz="1800" noProof="0" dirty="0">
                <a:solidFill>
                  <a:srgbClr val="000000"/>
                </a:solidFill>
              </a:rPr>
              <a:t>)</a:t>
            </a:r>
          </a:p>
          <a:p>
            <a:pPr lvl="2"/>
            <a:r>
              <a:rPr lang="en-US" noProof="0" dirty="0"/>
              <a:t>PuTTY, choose `ppk`</a:t>
            </a:r>
          </a:p>
          <a:p>
            <a:pPr lvl="1"/>
            <a:r>
              <a:rPr lang="en-US" noProof="0" dirty="0"/>
              <a:t>Choose `Create key pair`</a:t>
            </a:r>
          </a:p>
          <a:p>
            <a:pPr lvl="1"/>
            <a:r>
              <a:rPr lang="en-US" noProof="0" dirty="0"/>
              <a:t>The private key file is automatically downloaded by your browser</a:t>
            </a:r>
          </a:p>
        </p:txBody>
      </p:sp>
      <p:sp>
        <p:nvSpPr>
          <p:cNvPr id="4" name="Footer Placeholder 3">
            <a:extLst>
              <a:ext uri="{FF2B5EF4-FFF2-40B4-BE49-F238E27FC236}">
                <a16:creationId xmlns:a16="http://schemas.microsoft.com/office/drawing/2014/main" id="{261C5EDD-5095-4812-AF9C-7F7A88EC9888}"/>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ABD2754D-9453-40FD-B8BC-B7ACB99D4066}"/>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247</a:t>
            </a:fld>
            <a:endParaRPr lang="it-IT" dirty="0"/>
          </a:p>
        </p:txBody>
      </p:sp>
    </p:spTree>
    <p:extLst>
      <p:ext uri="{BB962C8B-B14F-4D97-AF65-F5344CB8AC3E}">
        <p14:creationId xmlns:p14="http://schemas.microsoft.com/office/powerpoint/2010/main" val="3797521095"/>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C722D0-F5CF-4E43-8AB5-D09465A9A6D7}"/>
              </a:ext>
            </a:extLst>
          </p:cNvPr>
          <p:cNvSpPr>
            <a:spLocks noGrp="1"/>
          </p:cNvSpPr>
          <p:nvPr>
            <p:ph type="title"/>
          </p:nvPr>
        </p:nvSpPr>
        <p:spPr>
          <a:xfrm>
            <a:off x="838200" y="365125"/>
            <a:ext cx="10515600" cy="1325563"/>
          </a:xfrm>
        </p:spPr>
        <p:txBody>
          <a:bodyPr/>
          <a:lstStyle/>
          <a:p>
            <a:r>
              <a:rPr lang="en-US" noProof="0" dirty="0"/>
              <a:t>Creating the cluster</a:t>
            </a:r>
          </a:p>
        </p:txBody>
      </p:sp>
      <p:sp>
        <p:nvSpPr>
          <p:cNvPr id="3" name="Content Placeholder 2">
            <a:extLst>
              <a:ext uri="{FF2B5EF4-FFF2-40B4-BE49-F238E27FC236}">
                <a16:creationId xmlns:a16="http://schemas.microsoft.com/office/drawing/2014/main" id="{D6113698-56C1-4949-946C-01C146846FC5}"/>
              </a:ext>
            </a:extLst>
          </p:cNvPr>
          <p:cNvSpPr>
            <a:spLocks noGrp="1"/>
          </p:cNvSpPr>
          <p:nvPr>
            <p:ph idx="1"/>
          </p:nvPr>
        </p:nvSpPr>
        <p:spPr>
          <a:xfrm>
            <a:off x="838200" y="1700499"/>
            <a:ext cx="10515600" cy="4351338"/>
          </a:xfrm>
        </p:spPr>
        <p:txBody>
          <a:bodyPr/>
          <a:lstStyle/>
          <a:p>
            <a:r>
              <a:rPr lang="en-US" noProof="0" dirty="0"/>
              <a:t>Choose the frameworks and applications to install</a:t>
            </a:r>
          </a:p>
          <a:p>
            <a:r>
              <a:rPr lang="en-US" noProof="0" dirty="0"/>
              <a:t>Data process</a:t>
            </a:r>
          </a:p>
          <a:p>
            <a:pPr lvl="1"/>
            <a:r>
              <a:rPr lang="en-US" noProof="0" dirty="0"/>
              <a:t>Submit jobs or queries directly to installed applications</a:t>
            </a:r>
          </a:p>
          <a:p>
            <a:pPr lvl="1"/>
            <a:r>
              <a:rPr lang="en-US" noProof="0" dirty="0"/>
              <a:t>Run steps in the cluster</a:t>
            </a:r>
          </a:p>
          <a:p>
            <a:r>
              <a:rPr lang="en-US" noProof="0" dirty="0"/>
              <a:t>Submitting jobs </a:t>
            </a:r>
          </a:p>
          <a:p>
            <a:pPr lvl="1"/>
            <a:r>
              <a:rPr lang="en-US" noProof="0" dirty="0"/>
              <a:t>Connect to the master node over a secure connection</a:t>
            </a:r>
          </a:p>
          <a:p>
            <a:pPr lvl="1"/>
            <a:r>
              <a:rPr lang="en-US" noProof="0" dirty="0"/>
              <a:t>Access the interfaces and tools that are available on your cluster</a:t>
            </a:r>
          </a:p>
        </p:txBody>
      </p:sp>
      <p:sp>
        <p:nvSpPr>
          <p:cNvPr id="4" name="Footer Placeholder 3">
            <a:extLst>
              <a:ext uri="{FF2B5EF4-FFF2-40B4-BE49-F238E27FC236}">
                <a16:creationId xmlns:a16="http://schemas.microsoft.com/office/drawing/2014/main" id="{4860D944-ECC2-4966-B3D2-0AE1624A4AD1}"/>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5EFD4A10-0E22-4F24-9871-4067B00F5A78}"/>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248</a:t>
            </a:fld>
            <a:endParaRPr lang="it-IT" dirty="0"/>
          </a:p>
        </p:txBody>
      </p:sp>
    </p:spTree>
    <p:extLst>
      <p:ext uri="{BB962C8B-B14F-4D97-AF65-F5344CB8AC3E}">
        <p14:creationId xmlns:p14="http://schemas.microsoft.com/office/powerpoint/2010/main" val="566102709"/>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BA0ACBC8-CE27-4839-AE31-FEC70F5243B8}"/>
              </a:ext>
            </a:extLst>
          </p:cNvPr>
          <p:cNvSpPr>
            <a:spLocks noGrp="1"/>
          </p:cNvSpPr>
          <p:nvPr>
            <p:ph type="title"/>
          </p:nvPr>
        </p:nvSpPr>
        <p:spPr>
          <a:xfrm>
            <a:off x="838200" y="365125"/>
            <a:ext cx="10515600" cy="1325563"/>
          </a:xfrm>
        </p:spPr>
        <p:txBody>
          <a:bodyPr/>
          <a:lstStyle/>
          <a:p>
            <a:r>
              <a:rPr lang="en-US" noProof="0" dirty="0"/>
              <a:t>Creating the cluster</a:t>
            </a:r>
          </a:p>
        </p:txBody>
      </p:sp>
      <p:sp>
        <p:nvSpPr>
          <p:cNvPr id="10" name="Content Placeholder 9">
            <a:extLst>
              <a:ext uri="{FF2B5EF4-FFF2-40B4-BE49-F238E27FC236}">
                <a16:creationId xmlns:a16="http://schemas.microsoft.com/office/drawing/2014/main" id="{F6440BF3-41CB-4C26-ADBB-FBD01DE85D80}"/>
              </a:ext>
            </a:extLst>
          </p:cNvPr>
          <p:cNvSpPr>
            <a:spLocks noGrp="1"/>
          </p:cNvSpPr>
          <p:nvPr>
            <p:ph idx="1"/>
          </p:nvPr>
        </p:nvSpPr>
        <p:spPr>
          <a:xfrm>
            <a:off x="838200" y="1700499"/>
            <a:ext cx="10515600" cy="4351338"/>
          </a:xfrm>
        </p:spPr>
        <p:txBody>
          <a:bodyPr/>
          <a:lstStyle/>
          <a:p>
            <a:r>
              <a:rPr lang="en-US" noProof="0" dirty="0"/>
              <a:t>Using CLI (command line interface)</a:t>
            </a:r>
          </a:p>
          <a:p>
            <a:endParaRPr lang="en-US" noProof="0" dirty="0"/>
          </a:p>
          <a:p>
            <a:endParaRPr lang="en-US" noProof="0" dirty="0"/>
          </a:p>
          <a:p>
            <a:endParaRPr lang="en-US" noProof="0" dirty="0"/>
          </a:p>
          <a:p>
            <a:endParaRPr lang="en-US" noProof="0" dirty="0"/>
          </a:p>
          <a:p>
            <a:endParaRPr lang="en-US" noProof="0" dirty="0"/>
          </a:p>
          <a:p>
            <a:endParaRPr lang="en-US" noProof="0" dirty="0"/>
          </a:p>
          <a:p>
            <a:r>
              <a:rPr lang="en-US" noProof="0" dirty="0"/>
              <a:t>This is more pragmatic, but there are many options to explore</a:t>
            </a:r>
          </a:p>
          <a:p>
            <a:pPr lvl="1"/>
            <a:r>
              <a:rPr lang="en-US" noProof="0" dirty="0"/>
              <a:t>Let’s stick to AWS Console</a:t>
            </a:r>
          </a:p>
          <a:p>
            <a:pPr lvl="1"/>
            <a:r>
              <a:rPr lang="en-US" noProof="0" dirty="0">
                <a:hlinkClick r:id="rId2"/>
              </a:rPr>
              <a:t>https://console.aws.amazon.com/elasticmapreduce/</a:t>
            </a:r>
            <a:endParaRPr lang="en-US" noProof="0" dirty="0"/>
          </a:p>
        </p:txBody>
      </p:sp>
      <p:sp>
        <p:nvSpPr>
          <p:cNvPr id="4" name="Footer Placeholder 3">
            <a:extLst>
              <a:ext uri="{FF2B5EF4-FFF2-40B4-BE49-F238E27FC236}">
                <a16:creationId xmlns:a16="http://schemas.microsoft.com/office/drawing/2014/main" id="{638B90FD-A676-457C-871F-96EF86F61A5D}"/>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1CAC7881-3E4E-41DE-8776-589DD40BB73D}"/>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249</a:t>
            </a:fld>
            <a:endParaRPr lang="it-IT" dirty="0"/>
          </a:p>
        </p:txBody>
      </p:sp>
      <p:sp>
        <p:nvSpPr>
          <p:cNvPr id="6" name="TextBox 5">
            <a:extLst>
              <a:ext uri="{FF2B5EF4-FFF2-40B4-BE49-F238E27FC236}">
                <a16:creationId xmlns:a16="http://schemas.microsoft.com/office/drawing/2014/main" id="{9BF73B2E-2C4D-42E6-874D-9DDDC34E3D7A}"/>
              </a:ext>
            </a:extLst>
          </p:cNvPr>
          <p:cNvSpPr txBox="1"/>
          <p:nvPr/>
        </p:nvSpPr>
        <p:spPr>
          <a:xfrm>
            <a:off x="838200" y="2376773"/>
            <a:ext cx="10515600" cy="1815882"/>
          </a:xfrm>
          <a:prstGeom prst="rect">
            <a:avLst/>
          </a:prstGeom>
          <a:noFill/>
          <a:ln>
            <a:solidFill>
              <a:schemeClr val="tx1"/>
            </a:solidFill>
          </a:ln>
        </p:spPr>
        <p:txBody>
          <a:bodyPr wrap="square" rtlCol="0">
            <a:spAutoFit/>
          </a:bodyPr>
          <a:lstStyle/>
          <a:p>
            <a:pPr algn="l"/>
            <a:r>
              <a:rPr lang="en-US" sz="1400" b="0" i="0" u="none" strike="noStrike" baseline="0" dirty="0">
                <a:solidFill>
                  <a:srgbClr val="000000"/>
                </a:solidFill>
                <a:latin typeface="CourierPrime"/>
              </a:rPr>
              <a:t>aws emr create-cluster \</a:t>
            </a:r>
          </a:p>
          <a:p>
            <a:pPr lvl="1"/>
            <a:r>
              <a:rPr lang="en-US" sz="1400" b="0" i="0" u="none" strike="noStrike" baseline="0" dirty="0">
                <a:solidFill>
                  <a:srgbClr val="000000"/>
                </a:solidFill>
                <a:latin typeface="CourierPrime"/>
              </a:rPr>
              <a:t>--name </a:t>
            </a:r>
            <a:r>
              <a:rPr lang="en-US" sz="1400" b="0" i="1" u="none" strike="noStrike" baseline="0" dirty="0">
                <a:solidFill>
                  <a:srgbClr val="FF0000"/>
                </a:solidFill>
                <a:latin typeface="CourierPrime-Italic"/>
              </a:rPr>
              <a:t>"My First EMR Cluster" </a:t>
            </a:r>
            <a:r>
              <a:rPr lang="en-US" sz="1400" b="0" i="0" u="none" strike="noStrike" baseline="0" dirty="0">
                <a:solidFill>
                  <a:srgbClr val="000000"/>
                </a:solidFill>
                <a:latin typeface="CourierPrime"/>
              </a:rPr>
              <a:t>\</a:t>
            </a:r>
          </a:p>
          <a:p>
            <a:pPr lvl="1"/>
            <a:r>
              <a:rPr lang="en-US" sz="1400" b="0" i="0" u="none" strike="noStrike" baseline="0" dirty="0">
                <a:solidFill>
                  <a:srgbClr val="000000"/>
                </a:solidFill>
                <a:latin typeface="CourierPrime"/>
              </a:rPr>
              <a:t>--release-label </a:t>
            </a:r>
            <a:r>
              <a:rPr lang="en-US" sz="1400" b="0" i="1" u="none" strike="noStrike" baseline="0" dirty="0">
                <a:solidFill>
                  <a:srgbClr val="FF0000"/>
                </a:solidFill>
                <a:latin typeface="CourierPrime-Italic"/>
              </a:rPr>
              <a:t>emr-5.32.0 </a:t>
            </a:r>
            <a:r>
              <a:rPr lang="en-US" sz="1400" b="0" i="0" u="none" strike="noStrike" baseline="0" dirty="0">
                <a:solidFill>
                  <a:srgbClr val="000000"/>
                </a:solidFill>
                <a:latin typeface="CourierPrime"/>
              </a:rPr>
              <a:t>\</a:t>
            </a:r>
          </a:p>
          <a:p>
            <a:pPr lvl="1"/>
            <a:r>
              <a:rPr lang="en-US" sz="1400" b="0" i="0" u="none" strike="noStrike" baseline="0" dirty="0">
                <a:solidFill>
                  <a:srgbClr val="000000"/>
                </a:solidFill>
                <a:latin typeface="CourierPrime"/>
              </a:rPr>
              <a:t>--applications Name=Spark \</a:t>
            </a:r>
          </a:p>
          <a:p>
            <a:pPr lvl="1"/>
            <a:r>
              <a:rPr lang="en-US" sz="1400" b="0" i="0" u="none" strike="noStrike" baseline="0" dirty="0">
                <a:solidFill>
                  <a:srgbClr val="000000"/>
                </a:solidFill>
                <a:latin typeface="CourierPrime"/>
              </a:rPr>
              <a:t>--ec2-attributes KeyName=</a:t>
            </a:r>
            <a:r>
              <a:rPr lang="en-US" sz="1400" b="0" i="1" u="none" strike="noStrike" baseline="0" dirty="0">
                <a:solidFill>
                  <a:srgbClr val="FF0000"/>
                </a:solidFill>
                <a:latin typeface="CourierPrime-Italic"/>
              </a:rPr>
              <a:t>myEMRKeyPairName </a:t>
            </a:r>
            <a:r>
              <a:rPr lang="en-US" sz="1400" b="0" i="0" u="none" strike="noStrike" baseline="0" dirty="0">
                <a:solidFill>
                  <a:srgbClr val="000000"/>
                </a:solidFill>
                <a:latin typeface="CourierPrime"/>
              </a:rPr>
              <a:t>\</a:t>
            </a:r>
          </a:p>
          <a:p>
            <a:pPr lvl="1"/>
            <a:r>
              <a:rPr lang="en-US" sz="1400" b="0" i="0" u="none" strike="noStrike" baseline="0" dirty="0">
                <a:solidFill>
                  <a:srgbClr val="000000"/>
                </a:solidFill>
                <a:latin typeface="CourierPrime"/>
              </a:rPr>
              <a:t>--instance-type m5.xlarge \</a:t>
            </a:r>
          </a:p>
          <a:p>
            <a:pPr lvl="1"/>
            <a:r>
              <a:rPr lang="en-US" sz="1400" b="0" i="0" u="none" strike="noStrike" baseline="0" dirty="0">
                <a:solidFill>
                  <a:srgbClr val="000000"/>
                </a:solidFill>
                <a:latin typeface="CourierPrime"/>
              </a:rPr>
              <a:t>--instance-count 3 \</a:t>
            </a:r>
          </a:p>
          <a:p>
            <a:pPr lvl="1"/>
            <a:r>
              <a:rPr lang="en-US" sz="1400" b="0" i="0" u="none" strike="noStrike" baseline="0" dirty="0">
                <a:solidFill>
                  <a:srgbClr val="000000"/>
                </a:solidFill>
                <a:latin typeface="CourierPrime"/>
              </a:rPr>
              <a:t>--use-default-roles</a:t>
            </a:r>
            <a:endParaRPr lang="en-US" sz="1400" dirty="0"/>
          </a:p>
        </p:txBody>
      </p:sp>
    </p:spTree>
    <p:extLst>
      <p:ext uri="{BB962C8B-B14F-4D97-AF65-F5344CB8AC3E}">
        <p14:creationId xmlns:p14="http://schemas.microsoft.com/office/powerpoint/2010/main" val="22764387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23796A8-E8C2-795E-06A6-E21B7FC0BAC5}"/>
              </a:ext>
            </a:extLst>
          </p:cNvPr>
          <p:cNvSpPr>
            <a:spLocks noGrp="1"/>
          </p:cNvSpPr>
          <p:nvPr>
            <p:ph type="title"/>
          </p:nvPr>
        </p:nvSpPr>
        <p:spPr/>
        <p:txBody>
          <a:bodyPr/>
          <a:lstStyle/>
          <a:p>
            <a:r>
              <a:rPr lang="en-US" noProof="0" dirty="0"/>
              <a:t>Data platform: DWH</a:t>
            </a:r>
          </a:p>
        </p:txBody>
      </p:sp>
      <p:sp>
        <p:nvSpPr>
          <p:cNvPr id="3" name="Segnaposto contenuto 2">
            <a:extLst>
              <a:ext uri="{FF2B5EF4-FFF2-40B4-BE49-F238E27FC236}">
                <a16:creationId xmlns:a16="http://schemas.microsoft.com/office/drawing/2014/main" id="{6FBF6A97-5BB9-8BF5-511F-8BD9C059DBC4}"/>
              </a:ext>
            </a:extLst>
          </p:cNvPr>
          <p:cNvSpPr>
            <a:spLocks noGrp="1"/>
          </p:cNvSpPr>
          <p:nvPr>
            <p:ph sz="half" idx="1"/>
          </p:nvPr>
        </p:nvSpPr>
        <p:spPr/>
        <p:txBody>
          <a:bodyPr/>
          <a:lstStyle/>
          <a:p>
            <a:pPr lvl="1"/>
            <a:r>
              <a:rPr lang="en-US" noProof="0" dirty="0"/>
              <a:t>Reduce stress on operational systems</a:t>
            </a:r>
          </a:p>
          <a:p>
            <a:pPr lvl="1"/>
            <a:r>
              <a:rPr lang="en-US" noProof="0" dirty="0"/>
              <a:t>Integrate data sources</a:t>
            </a:r>
          </a:p>
          <a:p>
            <a:pPr lvl="1"/>
            <a:r>
              <a:rPr lang="en-US" noProof="0" dirty="0"/>
              <a:t>No IT involvement to create reports</a:t>
            </a:r>
          </a:p>
          <a:p>
            <a:pPr lvl="1"/>
            <a:r>
              <a:rPr lang="en-US" noProof="0" dirty="0"/>
              <a:t>One version of the truth</a:t>
            </a:r>
          </a:p>
          <a:p>
            <a:pPr lvl="1"/>
            <a:r>
              <a:rPr lang="en-US" noProof="0" dirty="0"/>
              <a:t>Make better business decisions</a:t>
            </a:r>
          </a:p>
        </p:txBody>
      </p:sp>
      <p:sp>
        <p:nvSpPr>
          <p:cNvPr id="4" name="Segnaposto contenuto 3">
            <a:extLst>
              <a:ext uri="{FF2B5EF4-FFF2-40B4-BE49-F238E27FC236}">
                <a16:creationId xmlns:a16="http://schemas.microsoft.com/office/drawing/2014/main" id="{34C725F8-AF7D-E12C-C2AF-59C8ED3F8982}"/>
              </a:ext>
            </a:extLst>
          </p:cNvPr>
          <p:cNvSpPr>
            <a:spLocks noGrp="1"/>
          </p:cNvSpPr>
          <p:nvPr>
            <p:ph sz="half" idx="2"/>
          </p:nvPr>
        </p:nvSpPr>
        <p:spPr/>
        <p:txBody>
          <a:bodyPr/>
          <a:lstStyle/>
          <a:p>
            <a:endParaRPr lang="en-US" dirty="0"/>
          </a:p>
        </p:txBody>
      </p:sp>
      <p:sp>
        <p:nvSpPr>
          <p:cNvPr id="5" name="Segnaposto piè di pagina 4">
            <a:extLst>
              <a:ext uri="{FF2B5EF4-FFF2-40B4-BE49-F238E27FC236}">
                <a16:creationId xmlns:a16="http://schemas.microsoft.com/office/drawing/2014/main" id="{35069068-0115-AFDC-2003-518E7F8518EE}"/>
              </a:ext>
            </a:extLst>
          </p:cNvPr>
          <p:cNvSpPr>
            <a:spLocks noGrp="1"/>
          </p:cNvSpPr>
          <p:nvPr>
            <p:ph type="ftr" sz="quarter" idx="11"/>
          </p:nvPr>
        </p:nvSpPr>
        <p:spPr/>
        <p:txBody>
          <a:bodyPr/>
          <a:lstStyle/>
          <a:p>
            <a:r>
              <a:rPr lang="en-US" dirty="0"/>
              <a:t>Matteo Francia – University of Bologna</a:t>
            </a:r>
          </a:p>
        </p:txBody>
      </p:sp>
      <p:sp>
        <p:nvSpPr>
          <p:cNvPr id="6" name="Segnaposto numero diapositiva 5">
            <a:extLst>
              <a:ext uri="{FF2B5EF4-FFF2-40B4-BE49-F238E27FC236}">
                <a16:creationId xmlns:a16="http://schemas.microsoft.com/office/drawing/2014/main" id="{AC951D23-8C99-636C-F5BE-42A30E99B3F1}"/>
              </a:ext>
            </a:extLst>
          </p:cNvPr>
          <p:cNvSpPr>
            <a:spLocks noGrp="1"/>
          </p:cNvSpPr>
          <p:nvPr>
            <p:ph type="sldNum" sz="quarter" idx="12"/>
          </p:nvPr>
        </p:nvSpPr>
        <p:spPr/>
        <p:txBody>
          <a:bodyPr/>
          <a:lstStyle/>
          <a:p>
            <a:fld id="{5DD6F1BA-2510-46FC-9346-AB1F3CA1593B}" type="slidenum">
              <a:rPr lang="en-US" smtClean="0"/>
              <a:t>25</a:t>
            </a:fld>
            <a:endParaRPr lang="en-US" dirty="0"/>
          </a:p>
        </p:txBody>
      </p:sp>
      <p:sp>
        <p:nvSpPr>
          <p:cNvPr id="7" name="Segnaposto contenuto 6">
            <a:extLst>
              <a:ext uri="{FF2B5EF4-FFF2-40B4-BE49-F238E27FC236}">
                <a16:creationId xmlns:a16="http://schemas.microsoft.com/office/drawing/2014/main" id="{B7F05824-5CCA-7F9E-3F7E-55A98EDED7DB}"/>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674477085"/>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C81859-861C-43E8-AF69-3318DE36873C}"/>
              </a:ext>
            </a:extLst>
          </p:cNvPr>
          <p:cNvSpPr>
            <a:spLocks noGrp="1"/>
          </p:cNvSpPr>
          <p:nvPr>
            <p:ph type="title"/>
          </p:nvPr>
        </p:nvSpPr>
        <p:spPr/>
        <p:txBody>
          <a:bodyPr/>
          <a:lstStyle/>
          <a:p>
            <a:r>
              <a:rPr lang="en-US" noProof="0" dirty="0"/>
              <a:t>Creating the cluster</a:t>
            </a:r>
          </a:p>
        </p:txBody>
      </p:sp>
      <p:pic>
        <p:nvPicPr>
          <p:cNvPr id="9" name="Content Placeholder 8">
            <a:extLst>
              <a:ext uri="{FF2B5EF4-FFF2-40B4-BE49-F238E27FC236}">
                <a16:creationId xmlns:a16="http://schemas.microsoft.com/office/drawing/2014/main" id="{0E2822FB-93D1-4A62-9ED4-3C02D8D5FF6E}"/>
              </a:ext>
            </a:extLst>
          </p:cNvPr>
          <p:cNvPicPr>
            <a:picLocks noGrp="1" noChangeAspect="1"/>
          </p:cNvPicPr>
          <p:nvPr>
            <p:ph idx="1"/>
          </p:nvPr>
        </p:nvPicPr>
        <p:blipFill>
          <a:blip r:embed="rId2"/>
          <a:stretch>
            <a:fillRect/>
          </a:stretch>
        </p:blipFill>
        <p:spPr>
          <a:xfrm>
            <a:off x="2990318" y="1700213"/>
            <a:ext cx="6211364" cy="435133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E69659A7-56C2-4185-9768-364FB9776114}"/>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5EBC2B8C-A1C1-4053-A6D1-E731FC372DA9}"/>
              </a:ext>
            </a:extLst>
          </p:cNvPr>
          <p:cNvSpPr>
            <a:spLocks noGrp="1"/>
          </p:cNvSpPr>
          <p:nvPr>
            <p:ph type="sldNum" sz="quarter" idx="12"/>
          </p:nvPr>
        </p:nvSpPr>
        <p:spPr/>
        <p:txBody>
          <a:bodyPr/>
          <a:lstStyle/>
          <a:p>
            <a:fld id="{5DD6F1BA-2510-46FC-9346-AB1F3CA1593B}" type="slidenum">
              <a:rPr lang="it-IT" smtClean="0"/>
              <a:t>250</a:t>
            </a:fld>
            <a:endParaRPr lang="it-IT" dirty="0"/>
          </a:p>
        </p:txBody>
      </p:sp>
    </p:spTree>
    <p:extLst>
      <p:ext uri="{BB962C8B-B14F-4D97-AF65-F5344CB8AC3E}">
        <p14:creationId xmlns:p14="http://schemas.microsoft.com/office/powerpoint/2010/main" val="3490297813"/>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50830-E48C-4D85-BA5C-E18CA414B2B3}"/>
              </a:ext>
            </a:extLst>
          </p:cNvPr>
          <p:cNvSpPr>
            <a:spLocks noGrp="1"/>
          </p:cNvSpPr>
          <p:nvPr>
            <p:ph type="title"/>
          </p:nvPr>
        </p:nvSpPr>
        <p:spPr/>
        <p:txBody>
          <a:bodyPr/>
          <a:lstStyle/>
          <a:p>
            <a:r>
              <a:rPr lang="en-US" noProof="0" dirty="0"/>
              <a:t>Creating the cluster</a:t>
            </a:r>
          </a:p>
        </p:txBody>
      </p:sp>
      <p:sp>
        <p:nvSpPr>
          <p:cNvPr id="4" name="Footer Placeholder 3">
            <a:extLst>
              <a:ext uri="{FF2B5EF4-FFF2-40B4-BE49-F238E27FC236}">
                <a16:creationId xmlns:a16="http://schemas.microsoft.com/office/drawing/2014/main" id="{6AF1AA30-6F17-4385-BC45-F5CD845C9058}"/>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166AD590-85D5-45C2-8027-4744F334203B}"/>
              </a:ext>
            </a:extLst>
          </p:cNvPr>
          <p:cNvSpPr>
            <a:spLocks noGrp="1"/>
          </p:cNvSpPr>
          <p:nvPr>
            <p:ph type="sldNum" sz="quarter" idx="12"/>
          </p:nvPr>
        </p:nvSpPr>
        <p:spPr/>
        <p:txBody>
          <a:bodyPr/>
          <a:lstStyle/>
          <a:p>
            <a:fld id="{5DD6F1BA-2510-46FC-9346-AB1F3CA1593B}" type="slidenum">
              <a:rPr lang="it-IT" smtClean="0"/>
              <a:t>251</a:t>
            </a:fld>
            <a:endParaRPr lang="it-IT" dirty="0"/>
          </a:p>
        </p:txBody>
      </p:sp>
      <p:sp>
        <p:nvSpPr>
          <p:cNvPr id="6" name="Content Placeholder 5">
            <a:extLst>
              <a:ext uri="{FF2B5EF4-FFF2-40B4-BE49-F238E27FC236}">
                <a16:creationId xmlns:a16="http://schemas.microsoft.com/office/drawing/2014/main" id="{52B6247A-4C8B-4E95-9A1D-AD36BEC2A05D}"/>
              </a:ext>
            </a:extLst>
          </p:cNvPr>
          <p:cNvSpPr>
            <a:spLocks noGrp="1"/>
          </p:cNvSpPr>
          <p:nvPr>
            <p:ph idx="13"/>
          </p:nvPr>
        </p:nvSpPr>
        <p:spPr/>
        <p:txBody>
          <a:bodyPr/>
          <a:lstStyle/>
          <a:p>
            <a:endParaRPr lang="en-US" dirty="0"/>
          </a:p>
        </p:txBody>
      </p:sp>
      <p:pic>
        <p:nvPicPr>
          <p:cNvPr id="7" name="Content Placeholder 6">
            <a:extLst>
              <a:ext uri="{FF2B5EF4-FFF2-40B4-BE49-F238E27FC236}">
                <a16:creationId xmlns:a16="http://schemas.microsoft.com/office/drawing/2014/main" id="{90658FD5-3312-4EE8-8639-EA2A908CC535}"/>
              </a:ext>
            </a:extLst>
          </p:cNvPr>
          <p:cNvPicPr>
            <a:picLocks noGrp="1" noChangeAspect="1"/>
          </p:cNvPicPr>
          <p:nvPr>
            <p:ph idx="1"/>
          </p:nvPr>
        </p:nvPicPr>
        <p:blipFill rotWithShape="1">
          <a:blip r:embed="rId2"/>
          <a:srcRect l="6875" t="14293" r="67250" b="47050"/>
          <a:stretch/>
        </p:blipFill>
        <p:spPr>
          <a:xfrm>
            <a:off x="1363980" y="1887558"/>
            <a:ext cx="9464040" cy="397664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155992921"/>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21A213-0500-43EF-AD74-7D81AAE8A6DA}"/>
              </a:ext>
            </a:extLst>
          </p:cNvPr>
          <p:cNvSpPr>
            <a:spLocks noGrp="1"/>
          </p:cNvSpPr>
          <p:nvPr>
            <p:ph type="title"/>
          </p:nvPr>
        </p:nvSpPr>
        <p:spPr/>
        <p:txBody>
          <a:bodyPr/>
          <a:lstStyle/>
          <a:p>
            <a:r>
              <a:rPr lang="en-US" noProof="0" dirty="0"/>
              <a:t>Creating the cluster</a:t>
            </a:r>
          </a:p>
        </p:txBody>
      </p:sp>
      <p:pic>
        <p:nvPicPr>
          <p:cNvPr id="7" name="Content Placeholder 6">
            <a:extLst>
              <a:ext uri="{FF2B5EF4-FFF2-40B4-BE49-F238E27FC236}">
                <a16:creationId xmlns:a16="http://schemas.microsoft.com/office/drawing/2014/main" id="{0B6DD236-933B-4E70-A899-72A2ED78EDAB}"/>
              </a:ext>
            </a:extLst>
          </p:cNvPr>
          <p:cNvPicPr>
            <a:picLocks noGrp="1" noChangeAspect="1"/>
          </p:cNvPicPr>
          <p:nvPr>
            <p:ph idx="1"/>
          </p:nvPr>
        </p:nvPicPr>
        <p:blipFill>
          <a:blip r:embed="rId2"/>
          <a:stretch>
            <a:fillRect/>
          </a:stretch>
        </p:blipFill>
        <p:spPr>
          <a:xfrm>
            <a:off x="2433292" y="1700213"/>
            <a:ext cx="7325415" cy="435133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C62A0128-8A10-45C2-8874-127C8D72B0BB}"/>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6BE35600-F8A3-40E5-9A44-0C3CDA425381}"/>
              </a:ext>
            </a:extLst>
          </p:cNvPr>
          <p:cNvSpPr>
            <a:spLocks noGrp="1"/>
          </p:cNvSpPr>
          <p:nvPr>
            <p:ph type="sldNum" sz="quarter" idx="12"/>
          </p:nvPr>
        </p:nvSpPr>
        <p:spPr/>
        <p:txBody>
          <a:bodyPr/>
          <a:lstStyle/>
          <a:p>
            <a:fld id="{5DD6F1BA-2510-46FC-9346-AB1F3CA1593B}" type="slidenum">
              <a:rPr lang="it-IT" smtClean="0"/>
              <a:t>252</a:t>
            </a:fld>
            <a:endParaRPr lang="it-IT" dirty="0"/>
          </a:p>
        </p:txBody>
      </p:sp>
    </p:spTree>
    <p:extLst>
      <p:ext uri="{BB962C8B-B14F-4D97-AF65-F5344CB8AC3E}">
        <p14:creationId xmlns:p14="http://schemas.microsoft.com/office/powerpoint/2010/main" val="3351298941"/>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21A213-0500-43EF-AD74-7D81AAE8A6DA}"/>
              </a:ext>
            </a:extLst>
          </p:cNvPr>
          <p:cNvSpPr>
            <a:spLocks noGrp="1"/>
          </p:cNvSpPr>
          <p:nvPr>
            <p:ph type="title"/>
          </p:nvPr>
        </p:nvSpPr>
        <p:spPr/>
        <p:txBody>
          <a:bodyPr/>
          <a:lstStyle/>
          <a:p>
            <a:r>
              <a:rPr lang="en-US" noProof="0" dirty="0"/>
              <a:t>Creating the cluster</a:t>
            </a:r>
          </a:p>
        </p:txBody>
      </p:sp>
      <p:sp>
        <p:nvSpPr>
          <p:cNvPr id="4" name="Footer Placeholder 3">
            <a:extLst>
              <a:ext uri="{FF2B5EF4-FFF2-40B4-BE49-F238E27FC236}">
                <a16:creationId xmlns:a16="http://schemas.microsoft.com/office/drawing/2014/main" id="{C62A0128-8A10-45C2-8874-127C8D72B0BB}"/>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6BE35600-F8A3-40E5-9A44-0C3CDA425381}"/>
              </a:ext>
            </a:extLst>
          </p:cNvPr>
          <p:cNvSpPr>
            <a:spLocks noGrp="1"/>
          </p:cNvSpPr>
          <p:nvPr>
            <p:ph type="sldNum" sz="quarter" idx="12"/>
          </p:nvPr>
        </p:nvSpPr>
        <p:spPr/>
        <p:txBody>
          <a:bodyPr/>
          <a:lstStyle/>
          <a:p>
            <a:fld id="{5DD6F1BA-2510-46FC-9346-AB1F3CA1593B}" type="slidenum">
              <a:rPr lang="it-IT" smtClean="0"/>
              <a:t>253</a:t>
            </a:fld>
            <a:endParaRPr lang="it-IT" dirty="0"/>
          </a:p>
        </p:txBody>
      </p:sp>
      <p:pic>
        <p:nvPicPr>
          <p:cNvPr id="9" name="Content Placeholder 8">
            <a:extLst>
              <a:ext uri="{FF2B5EF4-FFF2-40B4-BE49-F238E27FC236}">
                <a16:creationId xmlns:a16="http://schemas.microsoft.com/office/drawing/2014/main" id="{0868B975-1698-46FE-B08C-F082F327087E}"/>
              </a:ext>
            </a:extLst>
          </p:cNvPr>
          <p:cNvPicPr>
            <a:picLocks noGrp="1" noChangeAspect="1"/>
          </p:cNvPicPr>
          <p:nvPr>
            <p:ph idx="1"/>
          </p:nvPr>
        </p:nvPicPr>
        <p:blipFill>
          <a:blip r:embed="rId2"/>
          <a:stretch>
            <a:fillRect/>
          </a:stretch>
        </p:blipFill>
        <p:spPr>
          <a:xfrm>
            <a:off x="1131357" y="1700213"/>
            <a:ext cx="9929285" cy="4351337"/>
          </a:xfrm>
          <a:prstGeom prst="rect">
            <a:avLst/>
          </a:prstGeom>
          <a:ln>
            <a:noFill/>
          </a:ln>
          <a:effectLst>
            <a:outerShdw blurRad="292100" dist="139700" dir="2700000" algn="tl" rotWithShape="0">
              <a:srgbClr val="333333">
                <a:alpha val="65000"/>
              </a:srgbClr>
            </a:outerShdw>
          </a:effectLst>
        </p:spPr>
      </p:pic>
      <p:sp>
        <p:nvSpPr>
          <p:cNvPr id="10" name="Speech Bubble: Rectangle 9">
            <a:extLst>
              <a:ext uri="{FF2B5EF4-FFF2-40B4-BE49-F238E27FC236}">
                <a16:creationId xmlns:a16="http://schemas.microsoft.com/office/drawing/2014/main" id="{099B8397-2F82-4458-B048-AB152F26B927}"/>
              </a:ext>
            </a:extLst>
          </p:cNvPr>
          <p:cNvSpPr/>
          <p:nvPr/>
        </p:nvSpPr>
        <p:spPr>
          <a:xfrm>
            <a:off x="123825" y="3659979"/>
            <a:ext cx="3147355" cy="365125"/>
          </a:xfrm>
          <a:prstGeom prst="wedgeRectCallout">
            <a:avLst>
              <a:gd name="adj1" fmla="val 57613"/>
              <a:gd name="adj2" fmla="val 37990"/>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latin typeface="Helvetica" panose="020B0604020202020204" pitchFamily="34" charset="0"/>
                <a:cs typeface="Helvetica" panose="020B0604020202020204" pitchFamily="34" charset="0"/>
              </a:rPr>
              <a:t>Allows EMR to call other AWS Services such as EC2 on your behalf.</a:t>
            </a:r>
          </a:p>
        </p:txBody>
      </p:sp>
      <p:sp>
        <p:nvSpPr>
          <p:cNvPr id="11" name="Speech Bubble: Rectangle 10">
            <a:extLst>
              <a:ext uri="{FF2B5EF4-FFF2-40B4-BE49-F238E27FC236}">
                <a16:creationId xmlns:a16="http://schemas.microsoft.com/office/drawing/2014/main" id="{A665F06E-1D2D-4CE3-93CE-3F317B87F356}"/>
              </a:ext>
            </a:extLst>
          </p:cNvPr>
          <p:cNvSpPr/>
          <p:nvPr/>
        </p:nvSpPr>
        <p:spPr>
          <a:xfrm>
            <a:off x="123825" y="4082254"/>
            <a:ext cx="3147355" cy="365125"/>
          </a:xfrm>
          <a:prstGeom prst="wedgeRectCallout">
            <a:avLst>
              <a:gd name="adj1" fmla="val 57310"/>
              <a:gd name="adj2" fmla="val -8967"/>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latin typeface="Helvetica" panose="020B0604020202020204" pitchFamily="34" charset="0"/>
                <a:cs typeface="Helvetica" panose="020B0604020202020204" pitchFamily="34" charset="0"/>
              </a:rPr>
              <a:t>Provides access to other AWS services such as S3, DynamoDB from EC2 instances that are launched by EMR.</a:t>
            </a:r>
          </a:p>
        </p:txBody>
      </p:sp>
    </p:spTree>
    <p:extLst>
      <p:ext uri="{BB962C8B-B14F-4D97-AF65-F5344CB8AC3E}">
        <p14:creationId xmlns:p14="http://schemas.microsoft.com/office/powerpoint/2010/main" val="411269056"/>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393D15EC-0504-4864-8AB0-A2ED98EDF752}"/>
              </a:ext>
            </a:extLst>
          </p:cNvPr>
          <p:cNvSpPr>
            <a:spLocks noGrp="1"/>
          </p:cNvSpPr>
          <p:nvPr>
            <p:ph idx="13"/>
          </p:nvPr>
        </p:nvSpPr>
        <p:spPr>
          <a:xfrm>
            <a:off x="838200" y="3283131"/>
            <a:ext cx="10515600" cy="2768419"/>
          </a:xfrm>
        </p:spPr>
        <p:txBody>
          <a:bodyPr/>
          <a:lstStyle/>
          <a:p>
            <a:r>
              <a:rPr lang="en-US" noProof="0" dirty="0"/>
              <a:t>aws emr create-cluster --auto-scaling-role EMR_AutoScaling_DefaultRole --termination-protected --applications Name=Hadoop Name=Hive Name=Hue Name=JupyterEnterpriseGateway Name=Spark --ebs-root-volume-size 10 --ec2-attributes '{"KeyName":"bigdata","InstanceProfile":"EMR_EC2_DefaultRole","SubnetId":"subnet-5fa2f912","EmrManagedSlaveSecurityGroup":"sg-07818b5690a50b3f1","EmrManagedMasterSecurityGroup":"sg-0e2f5550a2cb98f79"}' --service-role EMR_DefaultRole --enable-debugging --release-label emr-6.2.0 --log-uri 's3n://aws-logs-604905954159-us-east-1/elasticmapreduce/' --name 'BigData' --instance-groups '[{"InstanceCount":1,"BidPrice":"OnDemandPrice","EbsConfiguration":{"EbsBlockDeviceConfigs":[{"VolumeSpecification":{"SizeInGB":32,"VolumeType":"gp2"},"VolumesPerInstance":2}]},"InstanceGroupType":"MASTER","InstanceType":"m4.xlarge","Name":"Master - 1"},{"InstanceCount":1,"BidPrice":"OnDemandPrice","EbsConfiguration":{"EbsBlockDeviceConfigs":[{"VolumeSpecification":{"SizeInGB":32,"VolumeType":"gp2"},"VolumesPerInstance":2}]},"InstanceGroupType":"CORE","InstanceType":"m4.xlarge","Name":"Core - 2"}]' --scale-down-behavior TERMINATE_AT_TASK_COMPLETION --region us-east-1</a:t>
            </a:r>
          </a:p>
        </p:txBody>
      </p:sp>
      <p:sp>
        <p:nvSpPr>
          <p:cNvPr id="2" name="Title 1">
            <a:extLst>
              <a:ext uri="{FF2B5EF4-FFF2-40B4-BE49-F238E27FC236}">
                <a16:creationId xmlns:a16="http://schemas.microsoft.com/office/drawing/2014/main" id="{D52FE7AF-56A8-4BD6-B5EC-517B345B14CB}"/>
              </a:ext>
            </a:extLst>
          </p:cNvPr>
          <p:cNvSpPr>
            <a:spLocks noGrp="1"/>
          </p:cNvSpPr>
          <p:nvPr>
            <p:ph type="title"/>
          </p:nvPr>
        </p:nvSpPr>
        <p:spPr>
          <a:xfrm>
            <a:off x="838200" y="365125"/>
            <a:ext cx="10515600" cy="1325563"/>
          </a:xfrm>
        </p:spPr>
        <p:txBody>
          <a:bodyPr/>
          <a:lstStyle/>
          <a:p>
            <a:r>
              <a:rPr lang="en-US" noProof="0" dirty="0"/>
              <a:t>Creating the cluster</a:t>
            </a:r>
          </a:p>
        </p:txBody>
      </p:sp>
      <p:sp>
        <p:nvSpPr>
          <p:cNvPr id="4" name="Footer Placeholder 3">
            <a:extLst>
              <a:ext uri="{FF2B5EF4-FFF2-40B4-BE49-F238E27FC236}">
                <a16:creationId xmlns:a16="http://schemas.microsoft.com/office/drawing/2014/main" id="{D79860FF-5F35-43CC-8CF0-16991F310089}"/>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D7CB03F5-69DE-4C7B-9826-C0ECA54174EA}"/>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254</a:t>
            </a:fld>
            <a:endParaRPr lang="it-IT" dirty="0"/>
          </a:p>
        </p:txBody>
      </p:sp>
      <p:sp>
        <p:nvSpPr>
          <p:cNvPr id="19" name="Content Placeholder 18">
            <a:extLst>
              <a:ext uri="{FF2B5EF4-FFF2-40B4-BE49-F238E27FC236}">
                <a16:creationId xmlns:a16="http://schemas.microsoft.com/office/drawing/2014/main" id="{76229F9B-69FD-4F17-B436-51473ED734DC}"/>
              </a:ext>
            </a:extLst>
          </p:cNvPr>
          <p:cNvSpPr>
            <a:spLocks noGrp="1"/>
          </p:cNvSpPr>
          <p:nvPr>
            <p:ph idx="1"/>
          </p:nvPr>
        </p:nvSpPr>
        <p:spPr/>
        <p:txBody>
          <a:bodyPr/>
          <a:lstStyle/>
          <a:p>
            <a:r>
              <a:rPr lang="en-US" noProof="0" dirty="0"/>
              <a:t>Using CLI (command line interface)</a:t>
            </a:r>
          </a:p>
        </p:txBody>
      </p:sp>
      <p:sp>
        <p:nvSpPr>
          <p:cNvPr id="20" name="Content Placeholder 19">
            <a:extLst>
              <a:ext uri="{FF2B5EF4-FFF2-40B4-BE49-F238E27FC236}">
                <a16:creationId xmlns:a16="http://schemas.microsoft.com/office/drawing/2014/main" id="{E052C360-54B9-4B7F-A4BF-8BA25E1F3A79}"/>
              </a:ext>
            </a:extLst>
          </p:cNvPr>
          <p:cNvSpPr>
            <a:spLocks noGrp="1"/>
          </p:cNvSpPr>
          <p:nvPr>
            <p:ph idx="14"/>
          </p:nvPr>
        </p:nvSpPr>
        <p:spPr/>
        <p:txBody>
          <a:bodyPr/>
          <a:lstStyle/>
          <a:p>
            <a:endParaRPr lang="en-US" dirty="0"/>
          </a:p>
        </p:txBody>
      </p:sp>
    </p:spTree>
    <p:extLst>
      <p:ext uri="{BB962C8B-B14F-4D97-AF65-F5344CB8AC3E}">
        <p14:creationId xmlns:p14="http://schemas.microsoft.com/office/powerpoint/2010/main" val="256290506"/>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99644B-C375-4F5F-9119-D572DA35417B}"/>
              </a:ext>
            </a:extLst>
          </p:cNvPr>
          <p:cNvSpPr>
            <a:spLocks noGrp="1"/>
          </p:cNvSpPr>
          <p:nvPr>
            <p:ph type="title"/>
          </p:nvPr>
        </p:nvSpPr>
        <p:spPr/>
        <p:txBody>
          <a:bodyPr/>
          <a:lstStyle/>
          <a:p>
            <a:r>
              <a:rPr lang="en-US" noProof="0" dirty="0"/>
              <a:t>Cluster lifecycle</a:t>
            </a:r>
          </a:p>
        </p:txBody>
      </p:sp>
      <p:sp>
        <p:nvSpPr>
          <p:cNvPr id="8" name="Content Placeholder 7">
            <a:extLst>
              <a:ext uri="{FF2B5EF4-FFF2-40B4-BE49-F238E27FC236}">
                <a16:creationId xmlns:a16="http://schemas.microsoft.com/office/drawing/2014/main" id="{2EDD20D7-CB8A-4DCC-B8A5-BD21A3297447}"/>
              </a:ext>
            </a:extLst>
          </p:cNvPr>
          <p:cNvSpPr>
            <a:spLocks noGrp="1"/>
          </p:cNvSpPr>
          <p:nvPr>
            <p:ph sz="half" idx="1"/>
          </p:nvPr>
        </p:nvSpPr>
        <p:spPr/>
        <p:txBody>
          <a:bodyPr/>
          <a:lstStyle/>
          <a:p>
            <a:r>
              <a:rPr lang="en-US" noProof="0" dirty="0"/>
              <a:t>Creating a cluster (it takes ~10 minutes)</a:t>
            </a:r>
          </a:p>
          <a:p>
            <a:pPr lvl="1"/>
            <a:r>
              <a:rPr lang="en-US" noProof="0" dirty="0"/>
              <a:t>A cluster cannot be stopped</a:t>
            </a:r>
          </a:p>
          <a:p>
            <a:pPr lvl="1"/>
            <a:r>
              <a:rPr lang="en-US" noProof="0" dirty="0"/>
              <a:t>It can only be terminated</a:t>
            </a:r>
          </a:p>
        </p:txBody>
      </p:sp>
      <p:sp>
        <p:nvSpPr>
          <p:cNvPr id="4" name="Footer Placeholder 3">
            <a:extLst>
              <a:ext uri="{FF2B5EF4-FFF2-40B4-BE49-F238E27FC236}">
                <a16:creationId xmlns:a16="http://schemas.microsoft.com/office/drawing/2014/main" id="{06F8C235-602B-449B-A378-984A2B5E6ABE}"/>
              </a:ext>
            </a:extLst>
          </p:cNvPr>
          <p:cNvSpPr>
            <a:spLocks noGrp="1"/>
          </p:cNvSpPr>
          <p:nvPr>
            <p:ph type="ftr" sz="quarter" idx="11"/>
          </p:nvPr>
        </p:nvSpPr>
        <p:spPr/>
        <p:txBody>
          <a:bodyPr/>
          <a:lstStyle/>
          <a:p>
            <a:pPr algn="l"/>
            <a:r>
              <a:rPr lang="en-US" dirty="0"/>
              <a:t>Matteo Francia – University of Bologna</a:t>
            </a:r>
          </a:p>
        </p:txBody>
      </p:sp>
      <p:sp>
        <p:nvSpPr>
          <p:cNvPr id="5" name="Slide Number Placeholder 4">
            <a:extLst>
              <a:ext uri="{FF2B5EF4-FFF2-40B4-BE49-F238E27FC236}">
                <a16:creationId xmlns:a16="http://schemas.microsoft.com/office/drawing/2014/main" id="{39553C21-F89B-4765-9D5E-63E22747A497}"/>
              </a:ext>
            </a:extLst>
          </p:cNvPr>
          <p:cNvSpPr>
            <a:spLocks noGrp="1"/>
          </p:cNvSpPr>
          <p:nvPr>
            <p:ph type="sldNum" sz="quarter" idx="12"/>
          </p:nvPr>
        </p:nvSpPr>
        <p:spPr/>
        <p:txBody>
          <a:bodyPr/>
          <a:lstStyle/>
          <a:p>
            <a:fld id="{5DD6F1BA-2510-46FC-9346-AB1F3CA1593B}" type="slidenum">
              <a:rPr lang="en-US" smtClean="0"/>
              <a:t>255</a:t>
            </a:fld>
            <a:endParaRPr lang="en-US" dirty="0"/>
          </a:p>
        </p:txBody>
      </p:sp>
      <p:sp>
        <p:nvSpPr>
          <p:cNvPr id="10" name="Content Placeholder 9">
            <a:extLst>
              <a:ext uri="{FF2B5EF4-FFF2-40B4-BE49-F238E27FC236}">
                <a16:creationId xmlns:a16="http://schemas.microsoft.com/office/drawing/2014/main" id="{132CDBAD-BDA3-422C-A69C-83DA8FC8BB00}"/>
              </a:ext>
            </a:extLst>
          </p:cNvPr>
          <p:cNvSpPr>
            <a:spLocks noGrp="1"/>
          </p:cNvSpPr>
          <p:nvPr>
            <p:ph idx="13"/>
          </p:nvPr>
        </p:nvSpPr>
        <p:spPr/>
        <p:txBody>
          <a:bodyPr/>
          <a:lstStyle/>
          <a:p>
            <a:endParaRPr lang="en-US" dirty="0"/>
          </a:p>
        </p:txBody>
      </p:sp>
      <p:pic>
        <p:nvPicPr>
          <p:cNvPr id="11" name="Content Placeholder 6">
            <a:extLst>
              <a:ext uri="{FF2B5EF4-FFF2-40B4-BE49-F238E27FC236}">
                <a16:creationId xmlns:a16="http://schemas.microsoft.com/office/drawing/2014/main" id="{BC0D8A99-4945-4D53-99A2-3BCBF7DF87CB}"/>
              </a:ext>
            </a:extLst>
          </p:cNvPr>
          <p:cNvPicPr>
            <a:picLocks noGrp="1" noChangeAspect="1"/>
          </p:cNvPicPr>
          <p:nvPr>
            <p:ph sz="half" idx="2"/>
          </p:nvPr>
        </p:nvPicPr>
        <p:blipFill>
          <a:blip r:embed="rId2"/>
          <a:stretch>
            <a:fillRect/>
          </a:stretch>
        </p:blipFill>
        <p:spPr>
          <a:xfrm>
            <a:off x="6172200" y="2122618"/>
            <a:ext cx="5181600" cy="3757352"/>
          </a:xfrm>
        </p:spPr>
      </p:pic>
    </p:spTree>
    <p:extLst>
      <p:ext uri="{BB962C8B-B14F-4D97-AF65-F5344CB8AC3E}">
        <p14:creationId xmlns:p14="http://schemas.microsoft.com/office/powerpoint/2010/main" val="920089462"/>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E679CD-1BCD-4CA7-AF9E-01DCCB49543D}"/>
              </a:ext>
            </a:extLst>
          </p:cNvPr>
          <p:cNvSpPr>
            <a:spLocks noGrp="1"/>
          </p:cNvSpPr>
          <p:nvPr>
            <p:ph type="title"/>
          </p:nvPr>
        </p:nvSpPr>
        <p:spPr>
          <a:xfrm>
            <a:off x="838200" y="365125"/>
            <a:ext cx="10515600" cy="1325563"/>
          </a:xfrm>
        </p:spPr>
        <p:txBody>
          <a:bodyPr/>
          <a:lstStyle/>
          <a:p>
            <a:r>
              <a:rPr lang="en-US" noProof="0" dirty="0"/>
              <a:t>Cluster lifecycle</a:t>
            </a:r>
          </a:p>
        </p:txBody>
      </p:sp>
      <p:sp>
        <p:nvSpPr>
          <p:cNvPr id="3" name="Content Placeholder 2">
            <a:extLst>
              <a:ext uri="{FF2B5EF4-FFF2-40B4-BE49-F238E27FC236}">
                <a16:creationId xmlns:a16="http://schemas.microsoft.com/office/drawing/2014/main" id="{DD8DBA38-990B-4A86-8686-4D0D7B9F4B84}"/>
              </a:ext>
            </a:extLst>
          </p:cNvPr>
          <p:cNvSpPr>
            <a:spLocks noGrp="1"/>
          </p:cNvSpPr>
          <p:nvPr>
            <p:ph idx="1"/>
          </p:nvPr>
        </p:nvSpPr>
        <p:spPr>
          <a:xfrm>
            <a:off x="838200" y="1700499"/>
            <a:ext cx="10515600" cy="4351338"/>
          </a:xfrm>
        </p:spPr>
        <p:txBody>
          <a:bodyPr/>
          <a:lstStyle/>
          <a:p>
            <a:r>
              <a:rPr lang="en-US" noProof="0" dirty="0">
                <a:latin typeface="CourierPrime"/>
              </a:rPr>
              <a:t>STARTING</a:t>
            </a:r>
            <a:r>
              <a:rPr lang="en-US" noProof="0" dirty="0"/>
              <a:t>: EMR provisions EC2 instances for each required instance </a:t>
            </a:r>
          </a:p>
          <a:p>
            <a:r>
              <a:rPr lang="en-US" noProof="0" dirty="0">
                <a:latin typeface="CourierPrime"/>
              </a:rPr>
              <a:t>BOOTSTRAPPING</a:t>
            </a:r>
            <a:r>
              <a:rPr lang="en-US" noProof="0" dirty="0"/>
              <a:t>: EMR runs actions that you specify on each instance</a:t>
            </a:r>
          </a:p>
          <a:p>
            <a:pPr lvl="1"/>
            <a:r>
              <a:rPr lang="en-US" noProof="0" dirty="0"/>
              <a:t>E.g., install custom applications and perform customizations</a:t>
            </a:r>
          </a:p>
          <a:p>
            <a:r>
              <a:rPr lang="en-US" noProof="0" dirty="0"/>
              <a:t>Amazon EMR installs the native applications</a:t>
            </a:r>
          </a:p>
          <a:p>
            <a:pPr lvl="1"/>
            <a:r>
              <a:rPr lang="en-US" noProof="0" dirty="0"/>
              <a:t>E.g., Hive, Hadoop, Spark, and so on</a:t>
            </a:r>
          </a:p>
          <a:p>
            <a:r>
              <a:rPr lang="en-US" noProof="0" dirty="0">
                <a:latin typeface="CourierPrime"/>
              </a:rPr>
              <a:t>RUNNING</a:t>
            </a:r>
            <a:r>
              <a:rPr lang="en-US" noProof="0" dirty="0"/>
              <a:t>: a step for the cluster is currently being run</a:t>
            </a:r>
          </a:p>
          <a:p>
            <a:pPr lvl="1"/>
            <a:r>
              <a:rPr lang="en-US" noProof="0" dirty="0"/>
              <a:t>Cluster sequentially runs any steps that you specified when you created the cluster</a:t>
            </a:r>
          </a:p>
          <a:p>
            <a:r>
              <a:rPr lang="en-US" noProof="0" dirty="0">
                <a:latin typeface="CourierPrime"/>
              </a:rPr>
              <a:t>WAITING</a:t>
            </a:r>
            <a:r>
              <a:rPr lang="en-US" noProof="0" dirty="0"/>
              <a:t>: after steps run successfully</a:t>
            </a:r>
          </a:p>
          <a:p>
            <a:r>
              <a:rPr lang="en-US" noProof="0" dirty="0">
                <a:latin typeface="CourierPrime"/>
              </a:rPr>
              <a:t>TERMINATING</a:t>
            </a:r>
            <a:r>
              <a:rPr lang="en-US" noProof="0" dirty="0"/>
              <a:t>: after manual shut down</a:t>
            </a:r>
          </a:p>
          <a:p>
            <a:pPr lvl="1"/>
            <a:r>
              <a:rPr lang="en-US" noProof="0" dirty="0">
                <a:solidFill>
                  <a:srgbClr val="FF0000"/>
                </a:solidFill>
              </a:rPr>
              <a:t>Any data stored on the cluster is deleted</a:t>
            </a:r>
          </a:p>
        </p:txBody>
      </p:sp>
      <p:sp>
        <p:nvSpPr>
          <p:cNvPr id="4" name="Footer Placeholder 3">
            <a:extLst>
              <a:ext uri="{FF2B5EF4-FFF2-40B4-BE49-F238E27FC236}">
                <a16:creationId xmlns:a16="http://schemas.microsoft.com/office/drawing/2014/main" id="{C4A65487-511A-4B7D-B09D-0DBED5840D5A}"/>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00319DDA-59BD-4A1B-9F67-8795E9505580}"/>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256</a:t>
            </a:fld>
            <a:endParaRPr lang="it-IT" dirty="0"/>
          </a:p>
        </p:txBody>
      </p:sp>
    </p:spTree>
    <p:extLst>
      <p:ext uri="{BB962C8B-B14F-4D97-AF65-F5344CB8AC3E}">
        <p14:creationId xmlns:p14="http://schemas.microsoft.com/office/powerpoint/2010/main" val="309836667"/>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DF519-8F5E-40DF-ADF7-69A18D4C8438}"/>
              </a:ext>
            </a:extLst>
          </p:cNvPr>
          <p:cNvSpPr>
            <a:spLocks noGrp="1"/>
          </p:cNvSpPr>
          <p:nvPr>
            <p:ph type="title"/>
          </p:nvPr>
        </p:nvSpPr>
        <p:spPr>
          <a:xfrm>
            <a:off x="838200" y="365125"/>
            <a:ext cx="10515600" cy="1325563"/>
          </a:xfrm>
        </p:spPr>
        <p:txBody>
          <a:bodyPr/>
          <a:lstStyle/>
          <a:p>
            <a:r>
              <a:rPr lang="en-US" noProof="0" dirty="0"/>
              <a:t>Cluster: EMR</a:t>
            </a:r>
          </a:p>
        </p:txBody>
      </p:sp>
      <p:sp>
        <p:nvSpPr>
          <p:cNvPr id="10" name="Content Placeholder 9">
            <a:extLst>
              <a:ext uri="{FF2B5EF4-FFF2-40B4-BE49-F238E27FC236}">
                <a16:creationId xmlns:a16="http://schemas.microsoft.com/office/drawing/2014/main" id="{76CFFF83-4F03-4ADE-ACBB-A12EE6828A81}"/>
              </a:ext>
            </a:extLst>
          </p:cNvPr>
          <p:cNvSpPr>
            <a:spLocks noGrp="1"/>
          </p:cNvSpPr>
          <p:nvPr>
            <p:ph idx="1"/>
          </p:nvPr>
        </p:nvSpPr>
        <p:spPr>
          <a:xfrm>
            <a:off x="838200" y="1700499"/>
            <a:ext cx="10515600" cy="4351338"/>
          </a:xfrm>
        </p:spPr>
        <p:txBody>
          <a:bodyPr/>
          <a:lstStyle/>
          <a:p>
            <a:r>
              <a:rPr lang="en-US" noProof="0" dirty="0"/>
              <a:t>A </a:t>
            </a:r>
            <a:r>
              <a:rPr lang="en-US" b="1" noProof="0" dirty="0"/>
              <a:t>step</a:t>
            </a:r>
            <a:r>
              <a:rPr lang="en-US" noProof="0" dirty="0"/>
              <a:t> is a user-defined unit of processing</a:t>
            </a:r>
          </a:p>
          <a:p>
            <a:pPr lvl="1"/>
            <a:r>
              <a:rPr lang="en-US" noProof="0" dirty="0"/>
              <a:t>E.g., one algorithm that manipulates the data</a:t>
            </a:r>
          </a:p>
          <a:p>
            <a:r>
              <a:rPr lang="en-US" noProof="0" dirty="0"/>
              <a:t>Step states</a:t>
            </a:r>
          </a:p>
          <a:p>
            <a:pPr lvl="1"/>
            <a:r>
              <a:rPr lang="en-US" noProof="0" dirty="0">
                <a:latin typeface="CourierPrime"/>
              </a:rPr>
              <a:t>PENDING:</a:t>
            </a:r>
            <a:r>
              <a:rPr lang="en-US" noProof="0" dirty="0"/>
              <a:t> The step is waiting to be run</a:t>
            </a:r>
          </a:p>
          <a:p>
            <a:pPr lvl="1"/>
            <a:r>
              <a:rPr lang="en-US" noProof="0" dirty="0">
                <a:latin typeface="CourierPrime"/>
              </a:rPr>
              <a:t>RUNNING: </a:t>
            </a:r>
            <a:r>
              <a:rPr lang="en-US" noProof="0" dirty="0"/>
              <a:t>The step is currently running</a:t>
            </a:r>
          </a:p>
          <a:p>
            <a:pPr lvl="1"/>
            <a:r>
              <a:rPr lang="en-US" noProof="0" dirty="0">
                <a:latin typeface="CourierPrime"/>
              </a:rPr>
              <a:t>COMPLETED:</a:t>
            </a:r>
            <a:r>
              <a:rPr lang="en-US" noProof="0" dirty="0"/>
              <a:t> The step completed successfully</a:t>
            </a:r>
          </a:p>
          <a:p>
            <a:pPr lvl="1"/>
            <a:r>
              <a:rPr lang="en-US" noProof="0" dirty="0">
                <a:latin typeface="CourierPrime"/>
              </a:rPr>
              <a:t>CANCELLED: </a:t>
            </a:r>
            <a:r>
              <a:rPr lang="en-US" noProof="0" dirty="0"/>
              <a:t>The step was cancelled before running because an earlier step failed</a:t>
            </a:r>
          </a:p>
          <a:p>
            <a:pPr lvl="1"/>
            <a:r>
              <a:rPr lang="en-US" noProof="0" dirty="0">
                <a:latin typeface="CourierPrime"/>
              </a:rPr>
              <a:t>FAILED: </a:t>
            </a:r>
            <a:r>
              <a:rPr lang="en-US" noProof="0" dirty="0"/>
              <a:t>The step failed while running</a:t>
            </a:r>
          </a:p>
        </p:txBody>
      </p:sp>
      <p:sp>
        <p:nvSpPr>
          <p:cNvPr id="4" name="Footer Placeholder 3">
            <a:extLst>
              <a:ext uri="{FF2B5EF4-FFF2-40B4-BE49-F238E27FC236}">
                <a16:creationId xmlns:a16="http://schemas.microsoft.com/office/drawing/2014/main" id="{261C5EDD-5095-4812-AF9C-7F7A88EC9888}"/>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ABD2754D-9453-40FD-B8BC-B7ACB99D4066}"/>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257</a:t>
            </a:fld>
            <a:endParaRPr lang="it-IT" dirty="0"/>
          </a:p>
        </p:txBody>
      </p:sp>
    </p:spTree>
    <p:extLst>
      <p:ext uri="{BB962C8B-B14F-4D97-AF65-F5344CB8AC3E}">
        <p14:creationId xmlns:p14="http://schemas.microsoft.com/office/powerpoint/2010/main" val="3425624981"/>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26CB32-56B1-470F-A9D1-2D6AF9EF0A4A}"/>
              </a:ext>
            </a:extLst>
          </p:cNvPr>
          <p:cNvSpPr>
            <a:spLocks noGrp="1"/>
          </p:cNvSpPr>
          <p:nvPr>
            <p:ph type="title"/>
          </p:nvPr>
        </p:nvSpPr>
        <p:spPr/>
        <p:txBody>
          <a:bodyPr/>
          <a:lstStyle/>
          <a:p>
            <a:r>
              <a:rPr lang="en-US" noProof="0" dirty="0"/>
              <a:t>Running the cluster</a:t>
            </a:r>
          </a:p>
        </p:txBody>
      </p:sp>
      <p:pic>
        <p:nvPicPr>
          <p:cNvPr id="7" name="Content Placeholder 6">
            <a:extLst>
              <a:ext uri="{FF2B5EF4-FFF2-40B4-BE49-F238E27FC236}">
                <a16:creationId xmlns:a16="http://schemas.microsoft.com/office/drawing/2014/main" id="{8FD2BB3E-5BC1-493A-AFDA-60222101C4C9}"/>
              </a:ext>
            </a:extLst>
          </p:cNvPr>
          <p:cNvPicPr>
            <a:picLocks noGrp="1" noChangeAspect="1"/>
          </p:cNvPicPr>
          <p:nvPr>
            <p:ph idx="1"/>
          </p:nvPr>
        </p:nvPicPr>
        <p:blipFill>
          <a:blip r:embed="rId2"/>
          <a:stretch>
            <a:fillRect/>
          </a:stretch>
        </p:blipFill>
        <p:spPr>
          <a:xfrm>
            <a:off x="838200" y="1960619"/>
            <a:ext cx="10515600" cy="3830525"/>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BA65E35F-4120-4B95-8312-2E88A953B339}"/>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CE992542-481E-45EB-A347-5FF84D0635BC}"/>
              </a:ext>
            </a:extLst>
          </p:cNvPr>
          <p:cNvSpPr>
            <a:spLocks noGrp="1"/>
          </p:cNvSpPr>
          <p:nvPr>
            <p:ph type="sldNum" sz="quarter" idx="12"/>
          </p:nvPr>
        </p:nvSpPr>
        <p:spPr/>
        <p:txBody>
          <a:bodyPr/>
          <a:lstStyle/>
          <a:p>
            <a:fld id="{5DD6F1BA-2510-46FC-9346-AB1F3CA1593B}" type="slidenum">
              <a:rPr lang="it-IT" smtClean="0"/>
              <a:t>258</a:t>
            </a:fld>
            <a:endParaRPr lang="it-IT" dirty="0"/>
          </a:p>
        </p:txBody>
      </p:sp>
    </p:spTree>
    <p:extLst>
      <p:ext uri="{BB962C8B-B14F-4D97-AF65-F5344CB8AC3E}">
        <p14:creationId xmlns:p14="http://schemas.microsoft.com/office/powerpoint/2010/main" val="1691651170"/>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26CB32-56B1-470F-A9D1-2D6AF9EF0A4A}"/>
              </a:ext>
            </a:extLst>
          </p:cNvPr>
          <p:cNvSpPr>
            <a:spLocks noGrp="1"/>
          </p:cNvSpPr>
          <p:nvPr>
            <p:ph type="title"/>
          </p:nvPr>
        </p:nvSpPr>
        <p:spPr/>
        <p:txBody>
          <a:bodyPr/>
          <a:lstStyle/>
          <a:p>
            <a:r>
              <a:rPr lang="en-US" noProof="0" dirty="0"/>
              <a:t>Running the cluster</a:t>
            </a:r>
          </a:p>
        </p:txBody>
      </p:sp>
      <p:sp>
        <p:nvSpPr>
          <p:cNvPr id="4" name="Footer Placeholder 3">
            <a:extLst>
              <a:ext uri="{FF2B5EF4-FFF2-40B4-BE49-F238E27FC236}">
                <a16:creationId xmlns:a16="http://schemas.microsoft.com/office/drawing/2014/main" id="{BA65E35F-4120-4B95-8312-2E88A953B339}"/>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CE992542-481E-45EB-A347-5FF84D0635BC}"/>
              </a:ext>
            </a:extLst>
          </p:cNvPr>
          <p:cNvSpPr>
            <a:spLocks noGrp="1"/>
          </p:cNvSpPr>
          <p:nvPr>
            <p:ph type="sldNum" sz="quarter" idx="12"/>
          </p:nvPr>
        </p:nvSpPr>
        <p:spPr/>
        <p:txBody>
          <a:bodyPr/>
          <a:lstStyle/>
          <a:p>
            <a:fld id="{5DD6F1BA-2510-46FC-9346-AB1F3CA1593B}" type="slidenum">
              <a:rPr lang="it-IT" smtClean="0"/>
              <a:t>259</a:t>
            </a:fld>
            <a:endParaRPr lang="it-IT" dirty="0"/>
          </a:p>
        </p:txBody>
      </p:sp>
      <p:pic>
        <p:nvPicPr>
          <p:cNvPr id="11" name="Content Placeholder 10">
            <a:extLst>
              <a:ext uri="{FF2B5EF4-FFF2-40B4-BE49-F238E27FC236}">
                <a16:creationId xmlns:a16="http://schemas.microsoft.com/office/drawing/2014/main" id="{04DF8F1D-1F62-4313-8792-6E8464E4C2E9}"/>
              </a:ext>
            </a:extLst>
          </p:cNvPr>
          <p:cNvPicPr>
            <a:picLocks noGrp="1" noChangeAspect="1"/>
          </p:cNvPicPr>
          <p:nvPr>
            <p:ph idx="1"/>
          </p:nvPr>
        </p:nvPicPr>
        <p:blipFill>
          <a:blip r:embed="rId2"/>
          <a:stretch>
            <a:fillRect/>
          </a:stretch>
        </p:blipFill>
        <p:spPr>
          <a:xfrm>
            <a:off x="2200543" y="1508761"/>
            <a:ext cx="7790913" cy="4542790"/>
          </a:xfrm>
          <a:prstGeom prst="rect">
            <a:avLst/>
          </a:prstGeom>
          <a:ln>
            <a:noFill/>
          </a:ln>
          <a:effectLst>
            <a:outerShdw blurRad="292100" dist="139700" dir="2700000" algn="tl" rotWithShape="0">
              <a:srgbClr val="333333">
                <a:alpha val="65000"/>
              </a:srgbClr>
            </a:outerShdw>
          </a:effectLst>
        </p:spPr>
      </p:pic>
      <p:sp>
        <p:nvSpPr>
          <p:cNvPr id="12" name="Speech Bubble: Rectangle 11">
            <a:extLst>
              <a:ext uri="{FF2B5EF4-FFF2-40B4-BE49-F238E27FC236}">
                <a16:creationId xmlns:a16="http://schemas.microsoft.com/office/drawing/2014/main" id="{95E25C66-B082-486B-BA2E-386FFABAF942}"/>
              </a:ext>
            </a:extLst>
          </p:cNvPr>
          <p:cNvSpPr/>
          <p:nvPr/>
        </p:nvSpPr>
        <p:spPr>
          <a:xfrm>
            <a:off x="2819400" y="3209925"/>
            <a:ext cx="975655" cy="228600"/>
          </a:xfrm>
          <a:prstGeom prst="wedgeRectCallout">
            <a:avLst>
              <a:gd name="adj1" fmla="val 59566"/>
              <a:gd name="adj2" fmla="val 22338"/>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latin typeface="Helvetica" panose="020B0604020202020204" pitchFamily="34" charset="0"/>
                <a:cs typeface="Helvetica" panose="020B0604020202020204" pitchFamily="34" charset="0"/>
              </a:rPr>
              <a:t>DNS name</a:t>
            </a:r>
          </a:p>
        </p:txBody>
      </p:sp>
    </p:spTree>
    <p:extLst>
      <p:ext uri="{BB962C8B-B14F-4D97-AF65-F5344CB8AC3E}">
        <p14:creationId xmlns:p14="http://schemas.microsoft.com/office/powerpoint/2010/main" val="15437954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en-US" noProof="0" dirty="0"/>
              <a:t>Data platform</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p:txBody>
          <a:bodyPr/>
          <a:lstStyle/>
          <a:p>
            <a:r>
              <a:rPr lang="en-US" noProof="0" dirty="0"/>
              <a:t>Data lakes have increasingly taken the role of data hubs</a:t>
            </a:r>
          </a:p>
          <a:p>
            <a:pPr lvl="1"/>
            <a:r>
              <a:rPr lang="en-US" noProof="0" dirty="0"/>
              <a:t>Eliminate up-front costs of ingestion and ETL since data are stored in original format</a:t>
            </a:r>
          </a:p>
          <a:p>
            <a:pPr lvl="1"/>
            <a:r>
              <a:rPr lang="en-US" noProof="0" dirty="0"/>
              <a:t>Once in DL, data are available for analysis by everyone in the organization</a:t>
            </a:r>
          </a:p>
          <a:p>
            <a:r>
              <a:rPr lang="en-US" noProof="0" dirty="0"/>
              <a:t>Drawing a sharp line been storage/computation/analysis is hard</a:t>
            </a:r>
          </a:p>
          <a:p>
            <a:pPr lvl="1"/>
            <a:r>
              <a:rPr lang="en-US" noProof="0" dirty="0"/>
              <a:t>Is a database just storage?</a:t>
            </a:r>
          </a:p>
          <a:p>
            <a:pPr lvl="1"/>
            <a:r>
              <a:rPr lang="en-US" noProof="0" dirty="0"/>
              <a:t>What about SQL/OLAP?</a:t>
            </a:r>
          </a:p>
          <a:p>
            <a:r>
              <a:rPr lang="en-US" noProof="0" dirty="0"/>
              <a:t>Blurring of the architectural borderlines</a:t>
            </a:r>
          </a:p>
          <a:p>
            <a:pPr lvl="1"/>
            <a:r>
              <a:rPr lang="en-US" noProof="0" dirty="0"/>
              <a:t>DL is often replaced by “data platform” or “data ecosystem”</a:t>
            </a:r>
          </a:p>
          <a:p>
            <a:pPr lvl="1"/>
            <a:r>
              <a:rPr lang="en-US" noProof="0" dirty="0"/>
              <a:t>Encompass systems supporting data-intensive storage, computation, analysis</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26</a:t>
            </a:fld>
            <a:endParaRPr lang="it-IT" dirty="0"/>
          </a:p>
        </p:txBody>
      </p:sp>
      <p:sp>
        <p:nvSpPr>
          <p:cNvPr id="10" name="Content Placeholder 9">
            <a:extLst>
              <a:ext uri="{FF2B5EF4-FFF2-40B4-BE49-F238E27FC236}">
                <a16:creationId xmlns:a16="http://schemas.microsoft.com/office/drawing/2014/main" id="{9B043750-B45C-E6EB-84EE-AFC3BDD53DFA}"/>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1623133421"/>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E7E-981D-46EE-9697-9F9F2CF73139}"/>
              </a:ext>
            </a:extLst>
          </p:cNvPr>
          <p:cNvSpPr>
            <a:spLocks noGrp="1"/>
          </p:cNvSpPr>
          <p:nvPr>
            <p:ph type="title"/>
          </p:nvPr>
        </p:nvSpPr>
        <p:spPr/>
        <p:txBody>
          <a:bodyPr/>
          <a:lstStyle/>
          <a:p>
            <a:r>
              <a:rPr lang="en-US" noProof="0" dirty="0"/>
              <a:t>Creating a notebook</a:t>
            </a:r>
          </a:p>
        </p:txBody>
      </p:sp>
      <p:pic>
        <p:nvPicPr>
          <p:cNvPr id="7" name="Content Placeholder 6">
            <a:extLst>
              <a:ext uri="{FF2B5EF4-FFF2-40B4-BE49-F238E27FC236}">
                <a16:creationId xmlns:a16="http://schemas.microsoft.com/office/drawing/2014/main" id="{D8D1B79E-ABFA-4E52-A320-BE6FB42D6145}"/>
              </a:ext>
            </a:extLst>
          </p:cNvPr>
          <p:cNvPicPr>
            <a:picLocks noGrp="1" noChangeAspect="1"/>
          </p:cNvPicPr>
          <p:nvPr>
            <p:ph idx="1"/>
          </p:nvPr>
        </p:nvPicPr>
        <p:blipFill>
          <a:blip r:embed="rId2"/>
          <a:stretch>
            <a:fillRect/>
          </a:stretch>
        </p:blipFill>
        <p:spPr>
          <a:xfrm>
            <a:off x="3006440" y="1700213"/>
            <a:ext cx="6179119" cy="435133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DD493B82-04CC-44BD-B1AD-50DEC5716032}"/>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92EBD9C6-5854-4348-BBC7-63847BC0031C}"/>
              </a:ext>
            </a:extLst>
          </p:cNvPr>
          <p:cNvSpPr>
            <a:spLocks noGrp="1"/>
          </p:cNvSpPr>
          <p:nvPr>
            <p:ph type="sldNum" sz="quarter" idx="12"/>
          </p:nvPr>
        </p:nvSpPr>
        <p:spPr/>
        <p:txBody>
          <a:bodyPr/>
          <a:lstStyle/>
          <a:p>
            <a:fld id="{5DD6F1BA-2510-46FC-9346-AB1F3CA1593B}" type="slidenum">
              <a:rPr lang="it-IT" smtClean="0"/>
              <a:t>260</a:t>
            </a:fld>
            <a:endParaRPr lang="it-IT" dirty="0"/>
          </a:p>
        </p:txBody>
      </p:sp>
    </p:spTree>
    <p:extLst>
      <p:ext uri="{BB962C8B-B14F-4D97-AF65-F5344CB8AC3E}">
        <p14:creationId xmlns:p14="http://schemas.microsoft.com/office/powerpoint/2010/main" val="3821867186"/>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71E4F-691D-4A33-B451-290D9889B76D}"/>
              </a:ext>
            </a:extLst>
          </p:cNvPr>
          <p:cNvSpPr>
            <a:spLocks noGrp="1"/>
          </p:cNvSpPr>
          <p:nvPr>
            <p:ph type="title"/>
          </p:nvPr>
        </p:nvSpPr>
        <p:spPr/>
        <p:txBody>
          <a:bodyPr/>
          <a:lstStyle/>
          <a:p>
            <a:r>
              <a:rPr lang="en-US" noProof="0" dirty="0"/>
              <a:t>Hello, world!</a:t>
            </a:r>
          </a:p>
        </p:txBody>
      </p:sp>
      <p:pic>
        <p:nvPicPr>
          <p:cNvPr id="9" name="Content Placeholder 8">
            <a:extLst>
              <a:ext uri="{FF2B5EF4-FFF2-40B4-BE49-F238E27FC236}">
                <a16:creationId xmlns:a16="http://schemas.microsoft.com/office/drawing/2014/main" id="{7E61DEDB-CC38-490F-9993-E29F9413502B}"/>
              </a:ext>
            </a:extLst>
          </p:cNvPr>
          <p:cNvPicPr>
            <a:picLocks noGrp="1" noChangeAspect="1"/>
          </p:cNvPicPr>
          <p:nvPr>
            <p:ph idx="1"/>
          </p:nvPr>
        </p:nvPicPr>
        <p:blipFill>
          <a:blip r:embed="rId2"/>
          <a:stretch>
            <a:fillRect/>
          </a:stretch>
        </p:blipFill>
        <p:spPr>
          <a:xfrm>
            <a:off x="3132209" y="1494141"/>
            <a:ext cx="5927581" cy="4728859"/>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46D297E1-57F0-427E-8579-ABE727731F13}"/>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9444E26B-3DC0-4D24-BC9B-D0AAB45804B3}"/>
              </a:ext>
            </a:extLst>
          </p:cNvPr>
          <p:cNvSpPr>
            <a:spLocks noGrp="1"/>
          </p:cNvSpPr>
          <p:nvPr>
            <p:ph type="sldNum" sz="quarter" idx="12"/>
          </p:nvPr>
        </p:nvSpPr>
        <p:spPr/>
        <p:txBody>
          <a:bodyPr/>
          <a:lstStyle/>
          <a:p>
            <a:fld id="{5DD6F1BA-2510-46FC-9346-AB1F3CA1593B}" type="slidenum">
              <a:rPr lang="it-IT" smtClean="0"/>
              <a:t>261</a:t>
            </a:fld>
            <a:endParaRPr lang="it-IT" dirty="0"/>
          </a:p>
        </p:txBody>
      </p:sp>
    </p:spTree>
    <p:extLst>
      <p:ext uri="{BB962C8B-B14F-4D97-AF65-F5344CB8AC3E}">
        <p14:creationId xmlns:p14="http://schemas.microsoft.com/office/powerpoint/2010/main" val="1735154358"/>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F03660-A7FA-4EB9-816D-BEA2A4C7842C}"/>
              </a:ext>
            </a:extLst>
          </p:cNvPr>
          <p:cNvSpPr>
            <a:spLocks noGrp="1"/>
          </p:cNvSpPr>
          <p:nvPr>
            <p:ph type="title"/>
          </p:nvPr>
        </p:nvSpPr>
        <p:spPr/>
        <p:txBody>
          <a:bodyPr/>
          <a:lstStyle/>
          <a:p>
            <a:r>
              <a:rPr lang="en-US" noProof="0" dirty="0"/>
              <a:t>Add some storage</a:t>
            </a:r>
          </a:p>
        </p:txBody>
      </p:sp>
      <p:pic>
        <p:nvPicPr>
          <p:cNvPr id="7" name="Content Placeholder 6">
            <a:extLst>
              <a:ext uri="{FF2B5EF4-FFF2-40B4-BE49-F238E27FC236}">
                <a16:creationId xmlns:a16="http://schemas.microsoft.com/office/drawing/2014/main" id="{814B4F0C-C0B6-40ED-9B1D-1B04CF00719A}"/>
              </a:ext>
            </a:extLst>
          </p:cNvPr>
          <p:cNvPicPr>
            <a:picLocks noGrp="1" noChangeAspect="1"/>
          </p:cNvPicPr>
          <p:nvPr>
            <p:ph idx="1"/>
          </p:nvPr>
        </p:nvPicPr>
        <p:blipFill>
          <a:blip r:embed="rId2"/>
          <a:stretch>
            <a:fillRect/>
          </a:stretch>
        </p:blipFill>
        <p:spPr>
          <a:xfrm>
            <a:off x="2359722" y="1485901"/>
            <a:ext cx="7472556" cy="4546600"/>
          </a:xfrm>
        </p:spPr>
      </p:pic>
      <p:sp>
        <p:nvSpPr>
          <p:cNvPr id="4" name="Footer Placeholder 3">
            <a:extLst>
              <a:ext uri="{FF2B5EF4-FFF2-40B4-BE49-F238E27FC236}">
                <a16:creationId xmlns:a16="http://schemas.microsoft.com/office/drawing/2014/main" id="{55A4721C-F651-4B81-A483-941CE26814CC}"/>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9324580A-BCBD-4F1E-B044-C4939EC1A766}"/>
              </a:ext>
            </a:extLst>
          </p:cNvPr>
          <p:cNvSpPr>
            <a:spLocks noGrp="1"/>
          </p:cNvSpPr>
          <p:nvPr>
            <p:ph type="sldNum" sz="quarter" idx="12"/>
          </p:nvPr>
        </p:nvSpPr>
        <p:spPr/>
        <p:txBody>
          <a:bodyPr/>
          <a:lstStyle/>
          <a:p>
            <a:fld id="{5DD6F1BA-2510-46FC-9346-AB1F3CA1593B}" type="slidenum">
              <a:rPr lang="it-IT" smtClean="0"/>
              <a:t>262</a:t>
            </a:fld>
            <a:endParaRPr lang="it-IT" dirty="0"/>
          </a:p>
        </p:txBody>
      </p:sp>
    </p:spTree>
    <p:extLst>
      <p:ext uri="{BB962C8B-B14F-4D97-AF65-F5344CB8AC3E}">
        <p14:creationId xmlns:p14="http://schemas.microsoft.com/office/powerpoint/2010/main" val="1994900909"/>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58026463-10A1-4B07-A70B-C2E613F31208}"/>
              </a:ext>
            </a:extLst>
          </p:cNvPr>
          <p:cNvSpPr>
            <a:spLocks noGrp="1"/>
          </p:cNvSpPr>
          <p:nvPr>
            <p:ph idx="13"/>
          </p:nvPr>
        </p:nvSpPr>
        <p:spPr>
          <a:xfrm>
            <a:off x="838200" y="3446489"/>
            <a:ext cx="10515600" cy="2605348"/>
          </a:xfrm>
        </p:spPr>
        <p:txBody>
          <a:bodyPr/>
          <a:lstStyle/>
          <a:p>
            <a:r>
              <a:rPr lang="en-US" noProof="0" dirty="0"/>
              <a:t>ssh -i ~/bigdata.pem </a:t>
            </a:r>
            <a:r>
              <a:rPr lang="en-US" noProof="0" dirty="0">
                <a:hlinkClick r:id="rId2"/>
              </a:rPr>
              <a:t>hadoop@ec2-54-242-176-32.compute-1.amazonaws.com</a:t>
            </a:r>
            <a:endParaRPr lang="en-US" noProof="0" dirty="0"/>
          </a:p>
          <a:p>
            <a:r>
              <a:rPr lang="en-US" noProof="0" dirty="0"/>
              <a:t>sudo yum install git -y</a:t>
            </a:r>
          </a:p>
          <a:p>
            <a:r>
              <a:rPr lang="en-US" noProof="0" dirty="0"/>
              <a:t>git clone </a:t>
            </a:r>
            <a:r>
              <a:rPr lang="en-US" noProof="0" dirty="0">
                <a:hlinkClick r:id="rId3"/>
              </a:rPr>
              <a:t>https://github.com/w4bo/spark-word-count.git</a:t>
            </a:r>
            <a:endParaRPr lang="en-US" noProof="0" dirty="0"/>
          </a:p>
          <a:p>
            <a:r>
              <a:rPr lang="en-US" noProof="0" dirty="0"/>
              <a:t>cd spark-word-count</a:t>
            </a:r>
          </a:p>
          <a:p>
            <a:r>
              <a:rPr lang="en-US" noProof="0" dirty="0"/>
              <a:t>./gradlew</a:t>
            </a:r>
          </a:p>
          <a:p>
            <a:r>
              <a:rPr lang="en-US" noProof="0" dirty="0"/>
              <a:t>spark-submit --class it.unibo.big.WordCount build/libs/WordCount-all.jar</a:t>
            </a:r>
            <a:br>
              <a:rPr lang="en-US" noProof="0" dirty="0"/>
            </a:br>
            <a:r>
              <a:rPr lang="en-US" noProof="0" dirty="0"/>
              <a:t>                     s3://aws-bucket-bigdata2021/inferno.txt</a:t>
            </a:r>
            <a:endParaRPr lang="en-US" altLang="en-US" noProof="0" dirty="0"/>
          </a:p>
        </p:txBody>
      </p:sp>
      <p:sp>
        <p:nvSpPr>
          <p:cNvPr id="2" name="Title 1">
            <a:extLst>
              <a:ext uri="{FF2B5EF4-FFF2-40B4-BE49-F238E27FC236}">
                <a16:creationId xmlns:a16="http://schemas.microsoft.com/office/drawing/2014/main" id="{2FF97EB6-FDE4-49A3-A7F2-295642148463}"/>
              </a:ext>
            </a:extLst>
          </p:cNvPr>
          <p:cNvSpPr>
            <a:spLocks noGrp="1"/>
          </p:cNvSpPr>
          <p:nvPr>
            <p:ph type="title"/>
          </p:nvPr>
        </p:nvSpPr>
        <p:spPr>
          <a:xfrm>
            <a:off x="838200" y="365125"/>
            <a:ext cx="10515600" cy="1325563"/>
          </a:xfrm>
        </p:spPr>
        <p:txBody>
          <a:bodyPr/>
          <a:lstStyle/>
          <a:p>
            <a:r>
              <a:rPr lang="en-US" noProof="0" dirty="0"/>
              <a:t>Running a Spark Job</a:t>
            </a:r>
          </a:p>
        </p:txBody>
      </p:sp>
      <p:sp>
        <p:nvSpPr>
          <p:cNvPr id="4" name="Footer Placeholder 3">
            <a:extLst>
              <a:ext uri="{FF2B5EF4-FFF2-40B4-BE49-F238E27FC236}">
                <a16:creationId xmlns:a16="http://schemas.microsoft.com/office/drawing/2014/main" id="{887C47C1-E8EF-403D-9438-B87B01B9E079}"/>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4EA198C9-7C1D-4383-9833-FB3AF5FD0A12}"/>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263</a:t>
            </a:fld>
            <a:endParaRPr lang="it-IT" dirty="0"/>
          </a:p>
        </p:txBody>
      </p:sp>
      <p:sp>
        <p:nvSpPr>
          <p:cNvPr id="22" name="Content Placeholder 21">
            <a:extLst>
              <a:ext uri="{FF2B5EF4-FFF2-40B4-BE49-F238E27FC236}">
                <a16:creationId xmlns:a16="http://schemas.microsoft.com/office/drawing/2014/main" id="{F402E361-6199-473F-A147-15F79A5BC1E1}"/>
              </a:ext>
            </a:extLst>
          </p:cNvPr>
          <p:cNvSpPr>
            <a:spLocks noGrp="1"/>
          </p:cNvSpPr>
          <p:nvPr>
            <p:ph idx="1"/>
          </p:nvPr>
        </p:nvSpPr>
        <p:spPr/>
        <p:txBody>
          <a:bodyPr/>
          <a:lstStyle/>
          <a:p>
            <a:r>
              <a:rPr lang="en-US" noProof="0" dirty="0"/>
              <a:t>Connect using SSH</a:t>
            </a:r>
          </a:p>
          <a:p>
            <a:r>
              <a:rPr lang="en-US" noProof="0" dirty="0"/>
              <a:t>Install git</a:t>
            </a:r>
          </a:p>
          <a:p>
            <a:r>
              <a:rPr lang="en-US" noProof="0" dirty="0"/>
              <a:t>Clone &amp; build the project</a:t>
            </a:r>
          </a:p>
        </p:txBody>
      </p:sp>
      <p:sp>
        <p:nvSpPr>
          <p:cNvPr id="10" name="Rectangle 2">
            <a:extLst>
              <a:ext uri="{FF2B5EF4-FFF2-40B4-BE49-F238E27FC236}">
                <a16:creationId xmlns:a16="http://schemas.microsoft.com/office/drawing/2014/main" id="{8CA28E3B-96A5-4FAA-94A9-747B46487290}"/>
              </a:ext>
            </a:extLst>
          </p:cNvPr>
          <p:cNvSpPr>
            <a:spLocks noChangeArrowheads="1"/>
          </p:cNvSpPr>
          <p:nvPr/>
        </p:nvSpPr>
        <p:spPr bwMode="auto">
          <a:xfrm>
            <a:off x="0"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231685043"/>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712505-9D03-46C2-BC78-44DE18E20A41}"/>
              </a:ext>
            </a:extLst>
          </p:cNvPr>
          <p:cNvSpPr>
            <a:spLocks noGrp="1"/>
          </p:cNvSpPr>
          <p:nvPr>
            <p:ph type="title"/>
          </p:nvPr>
        </p:nvSpPr>
        <p:spPr>
          <a:xfrm>
            <a:off x="838200" y="365125"/>
            <a:ext cx="10515600" cy="1325563"/>
          </a:xfrm>
        </p:spPr>
        <p:txBody>
          <a:bodyPr/>
          <a:lstStyle/>
          <a:p>
            <a:r>
              <a:rPr lang="en-US" noProof="0" dirty="0"/>
              <a:t>Other services: HUE</a:t>
            </a:r>
          </a:p>
        </p:txBody>
      </p:sp>
      <p:sp>
        <p:nvSpPr>
          <p:cNvPr id="8" name="Content Placeholder 7">
            <a:extLst>
              <a:ext uri="{FF2B5EF4-FFF2-40B4-BE49-F238E27FC236}">
                <a16:creationId xmlns:a16="http://schemas.microsoft.com/office/drawing/2014/main" id="{5B85F633-5C6D-458C-A499-BE416A524978}"/>
              </a:ext>
            </a:extLst>
          </p:cNvPr>
          <p:cNvSpPr>
            <a:spLocks noGrp="1"/>
          </p:cNvSpPr>
          <p:nvPr>
            <p:ph idx="1"/>
          </p:nvPr>
        </p:nvSpPr>
        <p:spPr>
          <a:xfrm>
            <a:off x="838200" y="1700499"/>
            <a:ext cx="10515600" cy="4351338"/>
          </a:xfrm>
        </p:spPr>
        <p:txBody>
          <a:bodyPr/>
          <a:lstStyle/>
          <a:p>
            <a:pPr lvl="0"/>
            <a:r>
              <a:rPr lang="en-US" altLang="it-IT" noProof="0" dirty="0"/>
              <a:t>Connecting to Hue </a:t>
            </a:r>
          </a:p>
          <a:p>
            <a:pPr lvl="1"/>
            <a:r>
              <a:rPr lang="en-US" altLang="it-IT" noProof="0" dirty="0"/>
              <a:t>I.e., connecting to any HTTP interface hosted on the master node of a cluster</a:t>
            </a:r>
          </a:p>
          <a:p>
            <a:pPr lvl="0"/>
            <a:endParaRPr lang="en-US" altLang="it-IT" noProof="0" dirty="0"/>
          </a:p>
          <a:p>
            <a:pPr lvl="0"/>
            <a:r>
              <a:rPr lang="en-US" altLang="it-IT" noProof="0" dirty="0"/>
              <a:t>To view the Hue web user interface</a:t>
            </a:r>
          </a:p>
          <a:p>
            <a:pPr lvl="1"/>
            <a:r>
              <a:rPr lang="en-US" altLang="it-IT" noProof="0" dirty="0"/>
              <a:t>Set Up an SSH Tunnel to the Master Node Using Dynamic Port Forwarding</a:t>
            </a:r>
          </a:p>
          <a:p>
            <a:pPr lvl="1"/>
            <a:r>
              <a:rPr lang="en-US" altLang="it-IT" noProof="0" dirty="0"/>
              <a:t>Type the following address in your browser to open the Hue web interface</a:t>
            </a:r>
          </a:p>
          <a:p>
            <a:pPr lvl="2"/>
            <a:r>
              <a:rPr lang="en-US" altLang="it-IT" noProof="0" dirty="0">
                <a:hlinkClick r:id="rId2"/>
              </a:rPr>
              <a:t>http://master-public-DNS:8888</a:t>
            </a:r>
            <a:r>
              <a:rPr lang="en-US" altLang="it-IT" noProof="0" dirty="0"/>
              <a:t> </a:t>
            </a:r>
          </a:p>
          <a:p>
            <a:pPr lvl="2"/>
            <a:r>
              <a:rPr lang="en-US" altLang="it-IT" noProof="0" dirty="0"/>
              <a:t>Where master-public-DNS is the public DNS name of the master node</a:t>
            </a:r>
          </a:p>
          <a:p>
            <a:pPr lvl="1"/>
            <a:r>
              <a:rPr lang="en-US" altLang="it-IT" noProof="0" dirty="0"/>
              <a:t>If you are the administrator logging in for the first time</a:t>
            </a:r>
          </a:p>
          <a:p>
            <a:pPr lvl="2"/>
            <a:r>
              <a:rPr lang="en-US" altLang="it-IT" noProof="0" dirty="0"/>
              <a:t>Enter a username and password to create your Hue superuser account</a:t>
            </a:r>
          </a:p>
          <a:p>
            <a:pPr lvl="2"/>
            <a:r>
              <a:rPr lang="en-US" altLang="it-IT" noProof="0" dirty="0"/>
              <a:t>Otherwise, type your username and password and select Create account</a:t>
            </a:r>
          </a:p>
        </p:txBody>
      </p:sp>
      <p:sp>
        <p:nvSpPr>
          <p:cNvPr id="4" name="Footer Placeholder 3">
            <a:extLst>
              <a:ext uri="{FF2B5EF4-FFF2-40B4-BE49-F238E27FC236}">
                <a16:creationId xmlns:a16="http://schemas.microsoft.com/office/drawing/2014/main" id="{7E0CF02F-3BDA-449F-875C-42E9147D5CEF}"/>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7155691E-A5E1-41DD-8F73-89D40D6A7AC4}"/>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264</a:t>
            </a:fld>
            <a:endParaRPr lang="it-IT" dirty="0"/>
          </a:p>
        </p:txBody>
      </p:sp>
    </p:spTree>
    <p:extLst>
      <p:ext uri="{BB962C8B-B14F-4D97-AF65-F5344CB8AC3E}">
        <p14:creationId xmlns:p14="http://schemas.microsoft.com/office/powerpoint/2010/main" val="3602834229"/>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79903-DE40-415F-9A73-542CF796BA80}"/>
              </a:ext>
            </a:extLst>
          </p:cNvPr>
          <p:cNvSpPr>
            <a:spLocks noGrp="1"/>
          </p:cNvSpPr>
          <p:nvPr>
            <p:ph type="title"/>
          </p:nvPr>
        </p:nvSpPr>
        <p:spPr/>
        <p:txBody>
          <a:bodyPr/>
          <a:lstStyle/>
          <a:p>
            <a:r>
              <a:rPr lang="en-US" noProof="0" dirty="0"/>
              <a:t>Other services: HUE</a:t>
            </a:r>
          </a:p>
        </p:txBody>
      </p:sp>
      <p:pic>
        <p:nvPicPr>
          <p:cNvPr id="7" name="Content Placeholder 6">
            <a:extLst>
              <a:ext uri="{FF2B5EF4-FFF2-40B4-BE49-F238E27FC236}">
                <a16:creationId xmlns:a16="http://schemas.microsoft.com/office/drawing/2014/main" id="{C07BA386-D8FC-4A5E-96FE-1A560C5D0679}"/>
              </a:ext>
            </a:extLst>
          </p:cNvPr>
          <p:cNvPicPr>
            <a:picLocks noGrp="1" noChangeAspect="1"/>
          </p:cNvPicPr>
          <p:nvPr>
            <p:ph idx="1"/>
          </p:nvPr>
        </p:nvPicPr>
        <p:blipFill>
          <a:blip r:embed="rId2"/>
          <a:stretch>
            <a:fillRect/>
          </a:stretch>
        </p:blipFill>
        <p:spPr>
          <a:xfrm>
            <a:off x="838200" y="1898541"/>
            <a:ext cx="10515600" cy="3954681"/>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40C5DC34-F9B8-4CBD-8E1C-9D3272D35245}"/>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1B8FC0AB-CFE1-4A77-89E3-A52BAE8B84DF}"/>
              </a:ext>
            </a:extLst>
          </p:cNvPr>
          <p:cNvSpPr>
            <a:spLocks noGrp="1"/>
          </p:cNvSpPr>
          <p:nvPr>
            <p:ph type="sldNum" sz="quarter" idx="12"/>
          </p:nvPr>
        </p:nvSpPr>
        <p:spPr/>
        <p:txBody>
          <a:bodyPr/>
          <a:lstStyle/>
          <a:p>
            <a:fld id="{5DD6F1BA-2510-46FC-9346-AB1F3CA1593B}" type="slidenum">
              <a:rPr lang="it-IT" smtClean="0"/>
              <a:t>265</a:t>
            </a:fld>
            <a:endParaRPr lang="it-IT" dirty="0"/>
          </a:p>
        </p:txBody>
      </p:sp>
    </p:spTree>
    <p:extLst>
      <p:ext uri="{BB962C8B-B14F-4D97-AF65-F5344CB8AC3E}">
        <p14:creationId xmlns:p14="http://schemas.microsoft.com/office/powerpoint/2010/main" val="654334592"/>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9E40AF-5231-4F6E-BD8E-3709A32FAB3F}"/>
              </a:ext>
            </a:extLst>
          </p:cNvPr>
          <p:cNvSpPr>
            <a:spLocks noGrp="1"/>
          </p:cNvSpPr>
          <p:nvPr>
            <p:ph type="title"/>
          </p:nvPr>
        </p:nvSpPr>
        <p:spPr/>
        <p:txBody>
          <a:bodyPr/>
          <a:lstStyle/>
          <a:p>
            <a:r>
              <a:rPr lang="en-US" altLang="it-IT" noProof="0" dirty="0"/>
              <a:t>Set Up an SSH Tunnel</a:t>
            </a:r>
            <a:endParaRPr lang="en-US" noProof="0" dirty="0"/>
          </a:p>
        </p:txBody>
      </p:sp>
      <p:sp>
        <p:nvSpPr>
          <p:cNvPr id="3" name="Content Placeholder 2">
            <a:extLst>
              <a:ext uri="{FF2B5EF4-FFF2-40B4-BE49-F238E27FC236}">
                <a16:creationId xmlns:a16="http://schemas.microsoft.com/office/drawing/2014/main" id="{E36A2BC9-0682-4887-9562-C383D2DFBD5A}"/>
              </a:ext>
            </a:extLst>
          </p:cNvPr>
          <p:cNvSpPr>
            <a:spLocks noGrp="1"/>
          </p:cNvSpPr>
          <p:nvPr>
            <p:ph idx="1"/>
          </p:nvPr>
        </p:nvSpPr>
        <p:spPr/>
        <p:txBody>
          <a:bodyPr/>
          <a:lstStyle/>
          <a:p>
            <a:endParaRPr lang="en-US" dirty="0"/>
          </a:p>
        </p:txBody>
      </p:sp>
      <p:sp>
        <p:nvSpPr>
          <p:cNvPr id="4" name="Footer Placeholder 3">
            <a:extLst>
              <a:ext uri="{FF2B5EF4-FFF2-40B4-BE49-F238E27FC236}">
                <a16:creationId xmlns:a16="http://schemas.microsoft.com/office/drawing/2014/main" id="{5224598D-BEB1-4D1E-B5F0-5C9FFF1DA103}"/>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59135329-1021-4600-AD0E-9AE869FBF31C}"/>
              </a:ext>
            </a:extLst>
          </p:cNvPr>
          <p:cNvSpPr>
            <a:spLocks noGrp="1"/>
          </p:cNvSpPr>
          <p:nvPr>
            <p:ph type="sldNum" sz="quarter" idx="12"/>
          </p:nvPr>
        </p:nvSpPr>
        <p:spPr/>
        <p:txBody>
          <a:bodyPr/>
          <a:lstStyle/>
          <a:p>
            <a:fld id="{5DD6F1BA-2510-46FC-9346-AB1F3CA1593B}" type="slidenum">
              <a:rPr lang="it-IT" smtClean="0"/>
              <a:t>266</a:t>
            </a:fld>
            <a:endParaRPr lang="it-IT" dirty="0"/>
          </a:p>
        </p:txBody>
      </p:sp>
      <p:pic>
        <p:nvPicPr>
          <p:cNvPr id="7" name="Picture 6">
            <a:extLst>
              <a:ext uri="{FF2B5EF4-FFF2-40B4-BE49-F238E27FC236}">
                <a16:creationId xmlns:a16="http://schemas.microsoft.com/office/drawing/2014/main" id="{ED6D857B-D0B2-4930-84AB-294F6F522180}"/>
              </a:ext>
            </a:extLst>
          </p:cNvPr>
          <p:cNvPicPr>
            <a:picLocks noChangeAspect="1"/>
          </p:cNvPicPr>
          <p:nvPr/>
        </p:nvPicPr>
        <p:blipFill>
          <a:blip r:embed="rId2"/>
          <a:stretch>
            <a:fillRect/>
          </a:stretch>
        </p:blipFill>
        <p:spPr>
          <a:xfrm>
            <a:off x="390437" y="1350570"/>
            <a:ext cx="4441445" cy="1789023"/>
          </a:xfrm>
          <a:prstGeom prst="rect">
            <a:avLst/>
          </a:prstGeom>
          <a:ln>
            <a:noFill/>
          </a:ln>
          <a:effectLst>
            <a:outerShdw blurRad="292100" dist="139700" dir="2700000" algn="tl" rotWithShape="0">
              <a:srgbClr val="333333">
                <a:alpha val="65000"/>
              </a:srgbClr>
            </a:outerShdw>
          </a:effectLst>
        </p:spPr>
      </p:pic>
      <p:sp>
        <p:nvSpPr>
          <p:cNvPr id="12" name="Rectangle 11">
            <a:extLst>
              <a:ext uri="{FF2B5EF4-FFF2-40B4-BE49-F238E27FC236}">
                <a16:creationId xmlns:a16="http://schemas.microsoft.com/office/drawing/2014/main" id="{573ADB53-2865-43F2-8560-A1B0661E01DD}"/>
              </a:ext>
            </a:extLst>
          </p:cNvPr>
          <p:cNvSpPr/>
          <p:nvPr/>
        </p:nvSpPr>
        <p:spPr>
          <a:xfrm>
            <a:off x="2095907" y="2476455"/>
            <a:ext cx="1188720" cy="140760"/>
          </a:xfrm>
          <a:prstGeom prst="rect">
            <a:avLst/>
          </a:prstGeom>
          <a:solidFill>
            <a:srgbClr val="FFC00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a:extLst>
              <a:ext uri="{FF2B5EF4-FFF2-40B4-BE49-F238E27FC236}">
                <a16:creationId xmlns:a16="http://schemas.microsoft.com/office/drawing/2014/main" id="{E21E260B-7846-4C27-8FC4-A781746390D1}"/>
              </a:ext>
            </a:extLst>
          </p:cNvPr>
          <p:cNvPicPr>
            <a:picLocks noChangeAspect="1"/>
          </p:cNvPicPr>
          <p:nvPr/>
        </p:nvPicPr>
        <p:blipFill>
          <a:blip r:embed="rId3"/>
          <a:stretch>
            <a:fillRect/>
          </a:stretch>
        </p:blipFill>
        <p:spPr>
          <a:xfrm>
            <a:off x="3002309" y="3221681"/>
            <a:ext cx="7356640" cy="981426"/>
          </a:xfrm>
          <a:prstGeom prst="rect">
            <a:avLst/>
          </a:prstGeom>
          <a:ln>
            <a:noFill/>
          </a:ln>
          <a:effectLst>
            <a:outerShdw blurRad="292100" dist="139700" dir="2700000" algn="tl" rotWithShape="0">
              <a:srgbClr val="333333">
                <a:alpha val="65000"/>
              </a:srgbClr>
            </a:outerShdw>
          </a:effectLst>
        </p:spPr>
      </p:pic>
      <p:sp>
        <p:nvSpPr>
          <p:cNvPr id="13" name="Rectangle 12">
            <a:extLst>
              <a:ext uri="{FF2B5EF4-FFF2-40B4-BE49-F238E27FC236}">
                <a16:creationId xmlns:a16="http://schemas.microsoft.com/office/drawing/2014/main" id="{389E9E83-B3EA-4E78-9D27-54997B9C9792}"/>
              </a:ext>
            </a:extLst>
          </p:cNvPr>
          <p:cNvSpPr/>
          <p:nvPr/>
        </p:nvSpPr>
        <p:spPr>
          <a:xfrm>
            <a:off x="4227941" y="3889345"/>
            <a:ext cx="1554480" cy="182881"/>
          </a:xfrm>
          <a:prstGeom prst="rect">
            <a:avLst/>
          </a:prstGeom>
          <a:solidFill>
            <a:srgbClr val="FFC00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a:extLst>
              <a:ext uri="{FF2B5EF4-FFF2-40B4-BE49-F238E27FC236}">
                <a16:creationId xmlns:a16="http://schemas.microsoft.com/office/drawing/2014/main" id="{3849373D-324C-4B9A-A4CB-27509345324E}"/>
              </a:ext>
            </a:extLst>
          </p:cNvPr>
          <p:cNvPicPr>
            <a:picLocks noChangeAspect="1"/>
          </p:cNvPicPr>
          <p:nvPr/>
        </p:nvPicPr>
        <p:blipFill>
          <a:blip r:embed="rId4"/>
          <a:stretch>
            <a:fillRect/>
          </a:stretch>
        </p:blipFill>
        <p:spPr>
          <a:xfrm>
            <a:off x="5505651" y="4309911"/>
            <a:ext cx="6169772" cy="2368318"/>
          </a:xfrm>
          <a:prstGeom prst="rect">
            <a:avLst/>
          </a:prstGeom>
          <a:ln>
            <a:noFill/>
          </a:ln>
          <a:effectLst>
            <a:outerShdw blurRad="292100" dist="139700" dir="2700000" algn="tl" rotWithShape="0">
              <a:srgbClr val="333333">
                <a:alpha val="65000"/>
              </a:srgbClr>
            </a:outerShdw>
          </a:effectLst>
        </p:spPr>
      </p:pic>
      <p:sp>
        <p:nvSpPr>
          <p:cNvPr id="14" name="Rectangle 13">
            <a:extLst>
              <a:ext uri="{FF2B5EF4-FFF2-40B4-BE49-F238E27FC236}">
                <a16:creationId xmlns:a16="http://schemas.microsoft.com/office/drawing/2014/main" id="{4D660C24-318A-4488-8E35-57C7F95748D3}"/>
              </a:ext>
            </a:extLst>
          </p:cNvPr>
          <p:cNvSpPr/>
          <p:nvPr/>
        </p:nvSpPr>
        <p:spPr>
          <a:xfrm>
            <a:off x="10358949" y="4838795"/>
            <a:ext cx="1253140" cy="158468"/>
          </a:xfrm>
          <a:prstGeom prst="rect">
            <a:avLst/>
          </a:prstGeom>
          <a:solidFill>
            <a:srgbClr val="FFC00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812231668"/>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F97EB6-FDE4-49A3-A7F2-295642148463}"/>
              </a:ext>
            </a:extLst>
          </p:cNvPr>
          <p:cNvSpPr>
            <a:spLocks noGrp="1"/>
          </p:cNvSpPr>
          <p:nvPr>
            <p:ph type="title"/>
          </p:nvPr>
        </p:nvSpPr>
        <p:spPr/>
        <p:txBody>
          <a:bodyPr/>
          <a:lstStyle/>
          <a:p>
            <a:r>
              <a:rPr lang="en-US" noProof="0" dirty="0"/>
              <a:t>Connect to HUE</a:t>
            </a:r>
          </a:p>
        </p:txBody>
      </p:sp>
      <p:sp>
        <p:nvSpPr>
          <p:cNvPr id="3" name="Content Placeholder 2">
            <a:extLst>
              <a:ext uri="{FF2B5EF4-FFF2-40B4-BE49-F238E27FC236}">
                <a16:creationId xmlns:a16="http://schemas.microsoft.com/office/drawing/2014/main" id="{18828365-567B-4664-B550-A3EB69215903}"/>
              </a:ext>
            </a:extLst>
          </p:cNvPr>
          <p:cNvSpPr>
            <a:spLocks noGrp="1"/>
          </p:cNvSpPr>
          <p:nvPr>
            <p:ph idx="1"/>
          </p:nvPr>
        </p:nvSpPr>
        <p:spPr/>
        <p:txBody>
          <a:bodyPr/>
          <a:lstStyle/>
          <a:p>
            <a:endParaRPr lang="en-US" dirty="0"/>
          </a:p>
        </p:txBody>
      </p:sp>
      <p:sp>
        <p:nvSpPr>
          <p:cNvPr id="4" name="Footer Placeholder 3">
            <a:extLst>
              <a:ext uri="{FF2B5EF4-FFF2-40B4-BE49-F238E27FC236}">
                <a16:creationId xmlns:a16="http://schemas.microsoft.com/office/drawing/2014/main" id="{887C47C1-E8EF-403D-9438-B87B01B9E079}"/>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4EA198C9-7C1D-4383-9833-FB3AF5FD0A12}"/>
              </a:ext>
            </a:extLst>
          </p:cNvPr>
          <p:cNvSpPr>
            <a:spLocks noGrp="1"/>
          </p:cNvSpPr>
          <p:nvPr>
            <p:ph type="sldNum" sz="quarter" idx="12"/>
          </p:nvPr>
        </p:nvSpPr>
        <p:spPr/>
        <p:txBody>
          <a:bodyPr/>
          <a:lstStyle/>
          <a:p>
            <a:fld id="{5DD6F1BA-2510-46FC-9346-AB1F3CA1593B}" type="slidenum">
              <a:rPr lang="it-IT" smtClean="0"/>
              <a:t>267</a:t>
            </a:fld>
            <a:endParaRPr lang="it-IT" dirty="0"/>
          </a:p>
        </p:txBody>
      </p:sp>
      <p:pic>
        <p:nvPicPr>
          <p:cNvPr id="7" name="Picture 6">
            <a:extLst>
              <a:ext uri="{FF2B5EF4-FFF2-40B4-BE49-F238E27FC236}">
                <a16:creationId xmlns:a16="http://schemas.microsoft.com/office/drawing/2014/main" id="{0808B1AE-BB63-42B0-97A2-6C67F7E64791}"/>
              </a:ext>
            </a:extLst>
          </p:cNvPr>
          <p:cNvPicPr>
            <a:picLocks noChangeAspect="1"/>
          </p:cNvPicPr>
          <p:nvPr/>
        </p:nvPicPr>
        <p:blipFill>
          <a:blip r:embed="rId2"/>
          <a:stretch>
            <a:fillRect/>
          </a:stretch>
        </p:blipFill>
        <p:spPr>
          <a:xfrm>
            <a:off x="223981" y="1924291"/>
            <a:ext cx="5381625" cy="1133475"/>
          </a:xfrm>
          <a:prstGeom prst="rect">
            <a:avLst/>
          </a:prstGeom>
          <a:ln>
            <a:noFill/>
          </a:ln>
          <a:effectLst>
            <a:outerShdw blurRad="292100" dist="139700" dir="2700000" algn="tl" rotWithShape="0">
              <a:srgbClr val="333333">
                <a:alpha val="65000"/>
              </a:srgbClr>
            </a:outerShdw>
          </a:effectLst>
        </p:spPr>
      </p:pic>
      <p:pic>
        <p:nvPicPr>
          <p:cNvPr id="11" name="Picture 10">
            <a:extLst>
              <a:ext uri="{FF2B5EF4-FFF2-40B4-BE49-F238E27FC236}">
                <a16:creationId xmlns:a16="http://schemas.microsoft.com/office/drawing/2014/main" id="{6A8EA22F-0C1F-4443-B04C-F0B2F6FB5B3E}"/>
              </a:ext>
            </a:extLst>
          </p:cNvPr>
          <p:cNvPicPr>
            <a:picLocks noChangeAspect="1"/>
          </p:cNvPicPr>
          <p:nvPr/>
        </p:nvPicPr>
        <p:blipFill>
          <a:blip r:embed="rId3"/>
          <a:stretch>
            <a:fillRect/>
          </a:stretch>
        </p:blipFill>
        <p:spPr>
          <a:xfrm>
            <a:off x="548489" y="3211897"/>
            <a:ext cx="11249025" cy="2181225"/>
          </a:xfrm>
          <a:prstGeom prst="rect">
            <a:avLst/>
          </a:prstGeom>
          <a:ln>
            <a:noFill/>
          </a:ln>
          <a:effectLst>
            <a:outerShdw blurRad="292100" dist="139700" dir="2700000" algn="tl" rotWithShape="0">
              <a:srgbClr val="333333">
                <a:alpha val="65000"/>
              </a:srgbClr>
            </a:outerShdw>
          </a:effectLst>
        </p:spPr>
      </p:pic>
      <p:sp>
        <p:nvSpPr>
          <p:cNvPr id="12" name="Rectangle 11">
            <a:extLst>
              <a:ext uri="{FF2B5EF4-FFF2-40B4-BE49-F238E27FC236}">
                <a16:creationId xmlns:a16="http://schemas.microsoft.com/office/drawing/2014/main" id="{7077C9D5-1A79-4C9B-8C34-2DF9C1CC21B7}"/>
              </a:ext>
            </a:extLst>
          </p:cNvPr>
          <p:cNvSpPr/>
          <p:nvPr/>
        </p:nvSpPr>
        <p:spPr>
          <a:xfrm>
            <a:off x="3075751" y="4592439"/>
            <a:ext cx="3806312" cy="275155"/>
          </a:xfrm>
          <a:prstGeom prst="rect">
            <a:avLst/>
          </a:prstGeom>
          <a:solidFill>
            <a:srgbClr val="FFC00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89141752"/>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5092EE-4539-4497-9575-660C21EBAB95}"/>
              </a:ext>
            </a:extLst>
          </p:cNvPr>
          <p:cNvSpPr>
            <a:spLocks noGrp="1"/>
          </p:cNvSpPr>
          <p:nvPr>
            <p:ph type="title"/>
          </p:nvPr>
        </p:nvSpPr>
        <p:spPr/>
        <p:txBody>
          <a:bodyPr/>
          <a:lstStyle/>
          <a:p>
            <a:r>
              <a:rPr lang="en-US" noProof="0" dirty="0"/>
              <a:t>Connect using SSH</a:t>
            </a:r>
          </a:p>
        </p:txBody>
      </p:sp>
      <p:pic>
        <p:nvPicPr>
          <p:cNvPr id="7" name="Content Placeholder 6">
            <a:extLst>
              <a:ext uri="{FF2B5EF4-FFF2-40B4-BE49-F238E27FC236}">
                <a16:creationId xmlns:a16="http://schemas.microsoft.com/office/drawing/2014/main" id="{0E15D522-FDBD-413F-B0A2-11D5DFA4CB91}"/>
              </a:ext>
            </a:extLst>
          </p:cNvPr>
          <p:cNvPicPr>
            <a:picLocks noGrp="1" noChangeAspect="1"/>
          </p:cNvPicPr>
          <p:nvPr>
            <p:ph idx="1"/>
          </p:nvPr>
        </p:nvPicPr>
        <p:blipFill>
          <a:blip r:embed="rId2"/>
          <a:stretch>
            <a:fillRect/>
          </a:stretch>
        </p:blipFill>
        <p:spPr>
          <a:xfrm>
            <a:off x="838200" y="1806250"/>
            <a:ext cx="9557084" cy="2607239"/>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BADD9DB1-7FA9-4106-9221-DFAADB03D171}"/>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2A31721F-D756-4793-9720-E53A91FB2CA8}"/>
              </a:ext>
            </a:extLst>
          </p:cNvPr>
          <p:cNvSpPr>
            <a:spLocks noGrp="1"/>
          </p:cNvSpPr>
          <p:nvPr>
            <p:ph type="sldNum" sz="quarter" idx="12"/>
          </p:nvPr>
        </p:nvSpPr>
        <p:spPr/>
        <p:txBody>
          <a:bodyPr/>
          <a:lstStyle/>
          <a:p>
            <a:fld id="{5DD6F1BA-2510-46FC-9346-AB1F3CA1593B}" type="slidenum">
              <a:rPr lang="it-IT" smtClean="0"/>
              <a:t>268</a:t>
            </a:fld>
            <a:endParaRPr lang="it-IT" dirty="0"/>
          </a:p>
        </p:txBody>
      </p:sp>
      <p:sp>
        <p:nvSpPr>
          <p:cNvPr id="8" name="Rectangle 7">
            <a:extLst>
              <a:ext uri="{FF2B5EF4-FFF2-40B4-BE49-F238E27FC236}">
                <a16:creationId xmlns:a16="http://schemas.microsoft.com/office/drawing/2014/main" id="{91BB5FC4-7CD0-4F47-9230-FB52377FD0A8}"/>
              </a:ext>
            </a:extLst>
          </p:cNvPr>
          <p:cNvSpPr/>
          <p:nvPr/>
        </p:nvSpPr>
        <p:spPr>
          <a:xfrm>
            <a:off x="2616411" y="4158114"/>
            <a:ext cx="2529855" cy="182881"/>
          </a:xfrm>
          <a:prstGeom prst="rect">
            <a:avLst/>
          </a:prstGeom>
          <a:solidFill>
            <a:srgbClr val="FFC00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a:extLst>
              <a:ext uri="{FF2B5EF4-FFF2-40B4-BE49-F238E27FC236}">
                <a16:creationId xmlns:a16="http://schemas.microsoft.com/office/drawing/2014/main" id="{F7C6B4C8-20E6-482A-98C4-B10C2AED12D3}"/>
              </a:ext>
            </a:extLst>
          </p:cNvPr>
          <p:cNvPicPr>
            <a:picLocks noChangeAspect="1"/>
          </p:cNvPicPr>
          <p:nvPr/>
        </p:nvPicPr>
        <p:blipFill>
          <a:blip r:embed="rId3"/>
          <a:stretch>
            <a:fillRect/>
          </a:stretch>
        </p:blipFill>
        <p:spPr>
          <a:xfrm>
            <a:off x="5548964" y="4078082"/>
            <a:ext cx="5804836" cy="23323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781292084"/>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481DFA6-7CED-2BD0-4B85-3394874059C0}"/>
              </a:ext>
            </a:extLst>
          </p:cNvPr>
          <p:cNvSpPr>
            <a:spLocks noGrp="1"/>
          </p:cNvSpPr>
          <p:nvPr>
            <p:ph type="title"/>
          </p:nvPr>
        </p:nvSpPr>
        <p:spPr/>
        <p:txBody>
          <a:bodyPr/>
          <a:lstStyle/>
          <a:p>
            <a:endParaRPr lang="en-US" noProof="0" dirty="0"/>
          </a:p>
        </p:txBody>
      </p:sp>
      <p:sp>
        <p:nvSpPr>
          <p:cNvPr id="4" name="Segnaposto piè di pagina 3">
            <a:extLst>
              <a:ext uri="{FF2B5EF4-FFF2-40B4-BE49-F238E27FC236}">
                <a16:creationId xmlns:a16="http://schemas.microsoft.com/office/drawing/2014/main" id="{846F3CEF-A621-633D-7BA8-E8D608D1DDF3}"/>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40A1026D-BA39-15BC-34F5-46089CB4B57A}"/>
              </a:ext>
            </a:extLst>
          </p:cNvPr>
          <p:cNvSpPr>
            <a:spLocks noGrp="1"/>
          </p:cNvSpPr>
          <p:nvPr>
            <p:ph type="sldNum" sz="quarter" idx="12"/>
          </p:nvPr>
        </p:nvSpPr>
        <p:spPr/>
        <p:txBody>
          <a:bodyPr/>
          <a:lstStyle/>
          <a:p>
            <a:fld id="{5DD6F1BA-2510-46FC-9346-AB1F3CA1593B}" type="slidenum">
              <a:rPr lang="it-IT" smtClean="0"/>
              <a:t>269</a:t>
            </a:fld>
            <a:endParaRPr lang="it-IT" dirty="0"/>
          </a:p>
        </p:txBody>
      </p:sp>
      <p:sp>
        <p:nvSpPr>
          <p:cNvPr id="6" name="Segnaposto contenuto 5">
            <a:extLst>
              <a:ext uri="{FF2B5EF4-FFF2-40B4-BE49-F238E27FC236}">
                <a16:creationId xmlns:a16="http://schemas.microsoft.com/office/drawing/2014/main" id="{CF7C3DC4-881A-B6C7-D12F-D0E527880309}"/>
              </a:ext>
            </a:extLst>
          </p:cNvPr>
          <p:cNvSpPr>
            <a:spLocks noGrp="1"/>
          </p:cNvSpPr>
          <p:nvPr>
            <p:ph idx="13"/>
          </p:nvPr>
        </p:nvSpPr>
        <p:spPr/>
        <p:txBody>
          <a:bodyPr/>
          <a:lstStyle/>
          <a:p>
            <a:endParaRPr lang="en-US" dirty="0"/>
          </a:p>
        </p:txBody>
      </p:sp>
      <p:pic>
        <p:nvPicPr>
          <p:cNvPr id="12" name="Segnaposto contenuto 11">
            <a:extLst>
              <a:ext uri="{FF2B5EF4-FFF2-40B4-BE49-F238E27FC236}">
                <a16:creationId xmlns:a16="http://schemas.microsoft.com/office/drawing/2014/main" id="{C56EB254-3BB2-2D3E-C1BB-566249544527}"/>
              </a:ext>
            </a:extLst>
          </p:cNvPr>
          <p:cNvPicPr>
            <a:picLocks noGrp="1" noChangeAspect="1"/>
          </p:cNvPicPr>
          <p:nvPr>
            <p:ph idx="1"/>
          </p:nvPr>
        </p:nvPicPr>
        <p:blipFill>
          <a:blip r:embed="rId2"/>
          <a:stretch>
            <a:fillRect/>
          </a:stretch>
        </p:blipFill>
        <p:spPr>
          <a:xfrm>
            <a:off x="838200" y="3004094"/>
            <a:ext cx="10515600" cy="1743575"/>
          </a:xfrm>
        </p:spPr>
      </p:pic>
    </p:spTree>
    <p:extLst>
      <p:ext uri="{BB962C8B-B14F-4D97-AF65-F5344CB8AC3E}">
        <p14:creationId xmlns:p14="http://schemas.microsoft.com/office/powerpoint/2010/main" val="6451905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a:xfrm>
            <a:off x="838200" y="365125"/>
            <a:ext cx="10515600" cy="1325563"/>
          </a:xfrm>
        </p:spPr>
        <p:txBody>
          <a:bodyPr/>
          <a:lstStyle/>
          <a:p>
            <a:r>
              <a:rPr lang="en-US" noProof="0" dirty="0"/>
              <a:t>Data platform</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a:xfrm>
            <a:off x="838200" y="1700499"/>
            <a:ext cx="10515600" cy="4351338"/>
          </a:xfrm>
        </p:spPr>
        <p:txBody>
          <a:bodyPr/>
          <a:lstStyle/>
          <a:p>
            <a:r>
              <a:rPr lang="en-US" noProof="0" dirty="0"/>
              <a:t>Data platform </a:t>
            </a:r>
          </a:p>
          <a:p>
            <a:pPr lvl="1"/>
            <a:r>
              <a:rPr lang="en-US" noProof="0" dirty="0"/>
              <a:t>An </a:t>
            </a:r>
            <a:r>
              <a:rPr lang="en-US" noProof="0" dirty="0">
                <a:solidFill>
                  <a:srgbClr val="FF5050"/>
                </a:solidFill>
              </a:rPr>
              <a:t>integrated</a:t>
            </a:r>
            <a:r>
              <a:rPr lang="en-US" noProof="0" dirty="0"/>
              <a:t> set of technologies that collectively meets an organization’s </a:t>
            </a:r>
            <a:r>
              <a:rPr lang="en-US" noProof="0" dirty="0">
                <a:solidFill>
                  <a:srgbClr val="FF5050"/>
                </a:solidFill>
              </a:rPr>
              <a:t>end-to-end data needs</a:t>
            </a:r>
            <a:r>
              <a:rPr lang="en-US" noProof="0" dirty="0">
                <a:solidFill>
                  <a:srgbClr val="FF0000"/>
                </a:solidFill>
              </a:rPr>
              <a:t> </a:t>
            </a:r>
            <a:r>
              <a:rPr lang="en-US" noProof="0" dirty="0"/>
              <a:t>such as acquisition, storage, preparation, delivery, and governance, as well as a security layer for users and applications</a:t>
            </a:r>
          </a:p>
          <a:p>
            <a:pPr lvl="1"/>
            <a:r>
              <a:rPr lang="en-US" noProof="0" dirty="0"/>
              <a:t>Rationale: relieve users from complexity of administration and provision</a:t>
            </a:r>
          </a:p>
          <a:p>
            <a:pPr lvl="2"/>
            <a:r>
              <a:rPr lang="en-US" noProof="0" dirty="0"/>
              <a:t>Not only technological skills, but also privacy, access control, etc.</a:t>
            </a:r>
          </a:p>
          <a:p>
            <a:pPr lvl="2"/>
            <a:r>
              <a:rPr lang="en-US" noProof="0" dirty="0"/>
              <a:t>Users should only focus on functional aspects</a:t>
            </a:r>
          </a:p>
          <a:p>
            <a:r>
              <a:rPr lang="en-US" noProof="0" dirty="0"/>
              <a:t>Are we done? No!</a:t>
            </a:r>
          </a:p>
          <a:p>
            <a:pPr lvl="1"/>
            <a:r>
              <a:rPr lang="en-US" noProof="0" dirty="0"/>
              <a:t>Lacking smart support to govern the complexity of data and transformations</a:t>
            </a:r>
          </a:p>
          <a:p>
            <a:pPr lvl="1"/>
            <a:r>
              <a:rPr lang="en-US" noProof="0" dirty="0"/>
              <a:t>Data transformations must be governed to prevent DP turning into a swamp</a:t>
            </a:r>
          </a:p>
          <a:p>
            <a:pPr lvl="2"/>
            <a:r>
              <a:rPr lang="en-US" noProof="0" dirty="0"/>
              <a:t>Amplified in data science, with data scientists prevailing data architects</a:t>
            </a:r>
          </a:p>
          <a:p>
            <a:pPr lvl="2"/>
            <a:r>
              <a:rPr lang="en-US" noProof="0" dirty="0"/>
              <a:t>Leverage descriptive metadata and maintenance to keep control over data</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27</a:t>
            </a:fld>
            <a:endParaRPr lang="it-IT" dirty="0"/>
          </a:p>
        </p:txBody>
      </p:sp>
    </p:spTree>
    <p:extLst>
      <p:ext uri="{BB962C8B-B14F-4D97-AF65-F5344CB8AC3E}">
        <p14:creationId xmlns:p14="http://schemas.microsoft.com/office/powerpoint/2010/main" val="2238399590"/>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D9EE52-B95E-423B-AE03-23C71055F0F0}"/>
              </a:ext>
            </a:extLst>
          </p:cNvPr>
          <p:cNvSpPr>
            <a:spLocks noGrp="1"/>
          </p:cNvSpPr>
          <p:nvPr>
            <p:ph type="ctrTitle"/>
          </p:nvPr>
        </p:nvSpPr>
        <p:spPr>
          <a:xfrm>
            <a:off x="1533728" y="1209297"/>
            <a:ext cx="9144000" cy="2387600"/>
          </a:xfrm>
        </p:spPr>
        <p:txBody>
          <a:bodyPr>
            <a:normAutofit/>
          </a:bodyPr>
          <a:lstStyle/>
          <a:p>
            <a:r>
              <a:rPr lang="en-US" noProof="0" dirty="0"/>
              <a:t>BIG DATA AND </a:t>
            </a:r>
            <a:br>
              <a:rPr lang="en-US" noProof="0" dirty="0"/>
            </a:br>
            <a:r>
              <a:rPr lang="en-US" noProof="0" dirty="0"/>
              <a:t>CLOUD PLATFORMS</a:t>
            </a:r>
          </a:p>
        </p:txBody>
      </p:sp>
      <p:sp>
        <p:nvSpPr>
          <p:cNvPr id="3" name="Sottotitolo 2">
            <a:extLst>
              <a:ext uri="{FF2B5EF4-FFF2-40B4-BE49-F238E27FC236}">
                <a16:creationId xmlns:a16="http://schemas.microsoft.com/office/drawing/2014/main" id="{4164D072-9735-45BF-8907-85B0B2612D0C}"/>
              </a:ext>
            </a:extLst>
          </p:cNvPr>
          <p:cNvSpPr>
            <a:spLocks noGrp="1"/>
          </p:cNvSpPr>
          <p:nvPr>
            <p:ph type="subTitle" idx="1"/>
          </p:nvPr>
        </p:nvSpPr>
        <p:spPr>
          <a:xfrm>
            <a:off x="1524000" y="3612590"/>
            <a:ext cx="9144000" cy="1655762"/>
          </a:xfrm>
        </p:spPr>
        <p:txBody>
          <a:bodyPr>
            <a:noAutofit/>
          </a:bodyPr>
          <a:lstStyle/>
          <a:p>
            <a:r>
              <a:rPr lang="en-US" noProof="0" dirty="0"/>
              <a:t>Hands on AWS</a:t>
            </a:r>
          </a:p>
        </p:txBody>
      </p:sp>
    </p:spTree>
    <p:extLst>
      <p:ext uri="{BB962C8B-B14F-4D97-AF65-F5344CB8AC3E}">
        <p14:creationId xmlns:p14="http://schemas.microsoft.com/office/powerpoint/2010/main" val="4079235569"/>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B09364-36EB-46F6-AA3F-CD5CDF580331}"/>
              </a:ext>
            </a:extLst>
          </p:cNvPr>
          <p:cNvSpPr>
            <a:spLocks noGrp="1"/>
          </p:cNvSpPr>
          <p:nvPr>
            <p:ph type="title"/>
          </p:nvPr>
        </p:nvSpPr>
        <p:spPr>
          <a:xfrm>
            <a:off x="838200" y="365125"/>
            <a:ext cx="10515600" cy="1325563"/>
          </a:xfrm>
        </p:spPr>
        <p:txBody>
          <a:bodyPr/>
          <a:lstStyle/>
          <a:p>
            <a:r>
              <a:rPr lang="en-US" noProof="0" dirty="0"/>
              <a:t>AWS</a:t>
            </a:r>
          </a:p>
        </p:txBody>
      </p:sp>
      <p:sp>
        <p:nvSpPr>
          <p:cNvPr id="3" name="Content Placeholder 2">
            <a:extLst>
              <a:ext uri="{FF2B5EF4-FFF2-40B4-BE49-F238E27FC236}">
                <a16:creationId xmlns:a16="http://schemas.microsoft.com/office/drawing/2014/main" id="{2624F264-979F-4CF5-9DBB-F45A80CCDACA}"/>
              </a:ext>
            </a:extLst>
          </p:cNvPr>
          <p:cNvSpPr>
            <a:spLocks noGrp="1"/>
          </p:cNvSpPr>
          <p:nvPr>
            <p:ph idx="1"/>
          </p:nvPr>
        </p:nvSpPr>
        <p:spPr>
          <a:xfrm>
            <a:off x="838200" y="1700499"/>
            <a:ext cx="10515600" cy="4351338"/>
          </a:xfrm>
        </p:spPr>
        <p:txBody>
          <a:bodyPr/>
          <a:lstStyle/>
          <a:p>
            <a:r>
              <a:rPr lang="en-US" noProof="0" dirty="0"/>
              <a:t>Amazon Web Services (AWS) is a public-cloud platform</a:t>
            </a:r>
          </a:p>
          <a:p>
            <a:endParaRPr lang="en-US" noProof="0" dirty="0"/>
          </a:p>
          <a:p>
            <a:r>
              <a:rPr lang="en-US" noProof="0" dirty="0"/>
              <a:t>Services can be accessed in multiple ways</a:t>
            </a:r>
          </a:p>
          <a:p>
            <a:pPr lvl="1"/>
            <a:r>
              <a:rPr lang="en-US" noProof="0" dirty="0"/>
              <a:t>Web GUI: intuitive point and click access without any programming </a:t>
            </a:r>
          </a:p>
          <a:p>
            <a:pPr lvl="2"/>
            <a:r>
              <a:rPr lang="en-US" noProof="0" dirty="0"/>
              <a:t>Intuitive interfaces is part of the attraction of cloud services</a:t>
            </a:r>
          </a:p>
          <a:p>
            <a:pPr lvl="2"/>
            <a:r>
              <a:rPr lang="en-US" noProof="0" dirty="0"/>
              <a:t>Tedious if the same actions must be performed repeatedly</a:t>
            </a:r>
          </a:p>
          <a:p>
            <a:pPr lvl="1"/>
            <a:r>
              <a:rPr lang="en-US" noProof="0" dirty="0"/>
              <a:t>(REST) Application programming interface (API)</a:t>
            </a:r>
          </a:p>
          <a:p>
            <a:pPr lvl="2"/>
            <a:r>
              <a:rPr lang="en-US" noProof="0" dirty="0"/>
              <a:t>Permits requests to be transmitted via Hypertext Transfer Protocol (HTTPS) </a:t>
            </a:r>
          </a:p>
          <a:p>
            <a:pPr lvl="1"/>
            <a:r>
              <a:rPr lang="en-US" noProof="0" dirty="0"/>
              <a:t>Software development kits (SDKs) that you install on your computer</a:t>
            </a:r>
          </a:p>
          <a:p>
            <a:pPr lvl="2"/>
            <a:r>
              <a:rPr lang="en-US" noProof="0" dirty="0"/>
              <a:t>Access from programming languages such as Python, Java, etc.</a:t>
            </a:r>
          </a:p>
        </p:txBody>
      </p:sp>
      <p:sp>
        <p:nvSpPr>
          <p:cNvPr id="4" name="Footer Placeholder 3">
            <a:extLst>
              <a:ext uri="{FF2B5EF4-FFF2-40B4-BE49-F238E27FC236}">
                <a16:creationId xmlns:a16="http://schemas.microsoft.com/office/drawing/2014/main" id="{5C9F32AE-EB3B-4506-9ABE-16F31BFC09D3}"/>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92BEFFC9-A71D-4AAA-9168-396FC38A688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271</a:t>
            </a:fld>
            <a:endParaRPr lang="it-IT" dirty="0"/>
          </a:p>
        </p:txBody>
      </p:sp>
    </p:spTree>
    <p:extLst>
      <p:ext uri="{BB962C8B-B14F-4D97-AF65-F5344CB8AC3E}">
        <p14:creationId xmlns:p14="http://schemas.microsoft.com/office/powerpoint/2010/main" val="4172551502"/>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E16D3CE-1039-45EF-B5E7-87928318EFCC}"/>
              </a:ext>
            </a:extLst>
          </p:cNvPr>
          <p:cNvSpPr>
            <a:spLocks noGrp="1"/>
          </p:cNvSpPr>
          <p:nvPr>
            <p:ph type="title"/>
          </p:nvPr>
        </p:nvSpPr>
        <p:spPr>
          <a:xfrm>
            <a:off x="838200" y="365125"/>
            <a:ext cx="10515600" cy="1325563"/>
          </a:xfrm>
        </p:spPr>
        <p:txBody>
          <a:bodyPr/>
          <a:lstStyle/>
          <a:p>
            <a:r>
              <a:rPr lang="en-US" noProof="0" dirty="0"/>
              <a:t>AWS Web console</a:t>
            </a:r>
          </a:p>
        </p:txBody>
      </p:sp>
      <p:sp>
        <p:nvSpPr>
          <p:cNvPr id="10" name="Content Placeholder 9">
            <a:extLst>
              <a:ext uri="{FF2B5EF4-FFF2-40B4-BE49-F238E27FC236}">
                <a16:creationId xmlns:a16="http://schemas.microsoft.com/office/drawing/2014/main" id="{D5FCA92D-D33B-4343-B954-25496A64624D}"/>
              </a:ext>
            </a:extLst>
          </p:cNvPr>
          <p:cNvSpPr>
            <a:spLocks noGrp="1"/>
          </p:cNvSpPr>
          <p:nvPr>
            <p:ph sz="half" idx="1"/>
          </p:nvPr>
        </p:nvSpPr>
        <p:spPr>
          <a:xfrm>
            <a:off x="838200" y="1825625"/>
            <a:ext cx="5181600" cy="4351338"/>
          </a:xfrm>
        </p:spPr>
        <p:txBody>
          <a:bodyPr/>
          <a:lstStyle/>
          <a:p>
            <a:r>
              <a:rPr lang="en-US" noProof="0" dirty="0"/>
              <a:t>We use the AWS Educate program</a:t>
            </a:r>
          </a:p>
          <a:p>
            <a:pPr lvl="1"/>
            <a:r>
              <a:rPr lang="en-US" noProof="0" dirty="0"/>
              <a:t>Login with the provided account</a:t>
            </a:r>
          </a:p>
          <a:p>
            <a:pPr lvl="1"/>
            <a:r>
              <a:rPr lang="en-US" noProof="0" dirty="0"/>
              <a:t>You got 150$ to work on AWS services</a:t>
            </a:r>
          </a:p>
          <a:p>
            <a:pPr lvl="1"/>
            <a:r>
              <a:rPr lang="en-US" noProof="0" dirty="0"/>
              <a:t>Provisioned services charge even if not used</a:t>
            </a:r>
          </a:p>
        </p:txBody>
      </p:sp>
      <p:pic>
        <p:nvPicPr>
          <p:cNvPr id="13" name="Content Placeholder 12">
            <a:extLst>
              <a:ext uri="{FF2B5EF4-FFF2-40B4-BE49-F238E27FC236}">
                <a16:creationId xmlns:a16="http://schemas.microsoft.com/office/drawing/2014/main" id="{26CE6AE5-9A58-4D2B-A799-60897FF767A6}"/>
              </a:ext>
            </a:extLst>
          </p:cNvPr>
          <p:cNvPicPr>
            <a:picLocks noGrp="1" noChangeAspect="1"/>
          </p:cNvPicPr>
          <p:nvPr>
            <p:ph sz="half" idx="2"/>
          </p:nvPr>
        </p:nvPicPr>
        <p:blipFill>
          <a:blip r:embed="rId2"/>
          <a:stretch>
            <a:fillRect/>
          </a:stretch>
        </p:blipFill>
        <p:spPr>
          <a:xfrm>
            <a:off x="6867525" y="2496344"/>
            <a:ext cx="3790950" cy="3009900"/>
          </a:xfr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09D648C8-FC18-4798-8302-800B901537C3}"/>
              </a:ext>
            </a:extLst>
          </p:cNvPr>
          <p:cNvSpPr>
            <a:spLocks noGrp="1"/>
          </p:cNvSpPr>
          <p:nvPr>
            <p:ph type="ftr" sz="quarter" idx="11"/>
          </p:nvPr>
        </p:nvSpPr>
        <p:spPr>
          <a:xfrm>
            <a:off x="-1" y="6492875"/>
            <a:ext cx="2837793" cy="365125"/>
          </a:xfrm>
        </p:spPr>
        <p:txBody>
          <a:bodyPr/>
          <a:lstStyle/>
          <a:p>
            <a:r>
              <a:rPr lang="en-US" dirty="0"/>
              <a:t>Matteo Francia – University of Bologna</a:t>
            </a:r>
          </a:p>
        </p:txBody>
      </p:sp>
      <p:sp>
        <p:nvSpPr>
          <p:cNvPr id="5" name="Slide Number Placeholder 4">
            <a:extLst>
              <a:ext uri="{FF2B5EF4-FFF2-40B4-BE49-F238E27FC236}">
                <a16:creationId xmlns:a16="http://schemas.microsoft.com/office/drawing/2014/main" id="{486B616D-0073-45FF-9BF4-D04BDD4C02CD}"/>
              </a:ext>
            </a:extLst>
          </p:cNvPr>
          <p:cNvSpPr>
            <a:spLocks noGrp="1"/>
          </p:cNvSpPr>
          <p:nvPr>
            <p:ph type="sldNum" sz="quarter" idx="12"/>
          </p:nvPr>
        </p:nvSpPr>
        <p:spPr>
          <a:xfrm>
            <a:off x="9448800" y="6492874"/>
            <a:ext cx="2743200" cy="365125"/>
          </a:xfrm>
        </p:spPr>
        <p:txBody>
          <a:bodyPr/>
          <a:lstStyle/>
          <a:p>
            <a:fld id="{5DD6F1BA-2510-46FC-9346-AB1F3CA1593B}" type="slidenum">
              <a:rPr lang="en-US" smtClean="0"/>
              <a:pPr/>
              <a:t>272</a:t>
            </a:fld>
            <a:endParaRPr lang="en-US" dirty="0"/>
          </a:p>
        </p:txBody>
      </p:sp>
      <p:sp>
        <p:nvSpPr>
          <p:cNvPr id="2" name="Content Placeholder 1">
            <a:extLst>
              <a:ext uri="{FF2B5EF4-FFF2-40B4-BE49-F238E27FC236}">
                <a16:creationId xmlns:a16="http://schemas.microsoft.com/office/drawing/2014/main" id="{B072C45C-328C-41E8-B397-2B69AC47AD44}"/>
              </a:ext>
            </a:extLst>
          </p:cNvPr>
          <p:cNvSpPr>
            <a:spLocks noGrp="1"/>
          </p:cNvSpPr>
          <p:nvPr>
            <p:ph idx="13"/>
          </p:nvPr>
        </p:nvSpPr>
        <p:spPr>
          <a:xfrm>
            <a:off x="838200" y="6119199"/>
            <a:ext cx="10515600" cy="365125"/>
          </a:xfrm>
        </p:spPr>
        <p:txBody>
          <a:bodyPr/>
          <a:lstStyle/>
          <a:p>
            <a:r>
              <a:rPr lang="en-US" noProof="0" dirty="0">
                <a:hlinkClick r:id="rId3"/>
              </a:rPr>
              <a:t>https://www.awseducate.com/signin/SiteLogin</a:t>
            </a:r>
            <a:r>
              <a:rPr lang="en-US" noProof="0" dirty="0"/>
              <a:t> </a:t>
            </a:r>
          </a:p>
        </p:txBody>
      </p:sp>
      <p:sp>
        <p:nvSpPr>
          <p:cNvPr id="14" name="Rectangle 13">
            <a:extLst>
              <a:ext uri="{FF2B5EF4-FFF2-40B4-BE49-F238E27FC236}">
                <a16:creationId xmlns:a16="http://schemas.microsoft.com/office/drawing/2014/main" id="{454BF345-ED03-4E12-B551-7EA2E74D5C1F}"/>
              </a:ext>
            </a:extLst>
          </p:cNvPr>
          <p:cNvSpPr/>
          <p:nvPr/>
        </p:nvSpPr>
        <p:spPr>
          <a:xfrm>
            <a:off x="8029302" y="5024845"/>
            <a:ext cx="1175657" cy="472690"/>
          </a:xfrm>
          <a:prstGeom prst="rect">
            <a:avLst/>
          </a:prstGeom>
          <a:solidFill>
            <a:srgbClr val="FFC000">
              <a:alpha val="40000"/>
            </a:srgb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42462926"/>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E16D3CE-1039-45EF-B5E7-87928318EFCC}"/>
              </a:ext>
            </a:extLst>
          </p:cNvPr>
          <p:cNvSpPr>
            <a:spLocks noGrp="1"/>
          </p:cNvSpPr>
          <p:nvPr>
            <p:ph type="title"/>
          </p:nvPr>
        </p:nvSpPr>
        <p:spPr/>
        <p:txBody>
          <a:bodyPr/>
          <a:lstStyle/>
          <a:p>
            <a:r>
              <a:rPr lang="en-US" noProof="0" dirty="0"/>
              <a:t>AWS Web console</a:t>
            </a:r>
          </a:p>
        </p:txBody>
      </p:sp>
      <p:pic>
        <p:nvPicPr>
          <p:cNvPr id="3" name="Content Placeholder 2">
            <a:extLst>
              <a:ext uri="{FF2B5EF4-FFF2-40B4-BE49-F238E27FC236}">
                <a16:creationId xmlns:a16="http://schemas.microsoft.com/office/drawing/2014/main" id="{8A325D1C-6A06-4C4B-8D4D-7C12AD21D698}"/>
              </a:ext>
            </a:extLst>
          </p:cNvPr>
          <p:cNvPicPr>
            <a:picLocks noGrp="1" noChangeAspect="1"/>
          </p:cNvPicPr>
          <p:nvPr>
            <p:ph idx="1"/>
          </p:nvPr>
        </p:nvPicPr>
        <p:blipFill>
          <a:blip r:embed="rId2"/>
          <a:stretch>
            <a:fillRect/>
          </a:stretch>
        </p:blipFill>
        <p:spPr>
          <a:xfrm>
            <a:off x="2149838" y="1700213"/>
            <a:ext cx="7892323" cy="435133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09D648C8-FC18-4798-8302-800B901537C3}"/>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486B616D-0073-45FF-9BF4-D04BDD4C02CD}"/>
              </a:ext>
            </a:extLst>
          </p:cNvPr>
          <p:cNvSpPr>
            <a:spLocks noGrp="1"/>
          </p:cNvSpPr>
          <p:nvPr>
            <p:ph type="sldNum" sz="quarter" idx="12"/>
          </p:nvPr>
        </p:nvSpPr>
        <p:spPr/>
        <p:txBody>
          <a:bodyPr/>
          <a:lstStyle/>
          <a:p>
            <a:fld id="{5DD6F1BA-2510-46FC-9346-AB1F3CA1593B}" type="slidenum">
              <a:rPr lang="it-IT" smtClean="0"/>
              <a:t>273</a:t>
            </a:fld>
            <a:endParaRPr lang="it-IT" dirty="0"/>
          </a:p>
        </p:txBody>
      </p:sp>
    </p:spTree>
    <p:extLst>
      <p:ext uri="{BB962C8B-B14F-4D97-AF65-F5344CB8AC3E}">
        <p14:creationId xmlns:p14="http://schemas.microsoft.com/office/powerpoint/2010/main" val="923331492"/>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5CF23C72-99D7-4B87-B919-59A82BAA7449}"/>
              </a:ext>
            </a:extLst>
          </p:cNvPr>
          <p:cNvSpPr>
            <a:spLocks noGrp="1"/>
          </p:cNvSpPr>
          <p:nvPr>
            <p:ph idx="13"/>
          </p:nvPr>
        </p:nvSpPr>
        <p:spPr/>
        <p:txBody>
          <a:bodyPr/>
          <a:lstStyle/>
          <a:p>
            <a:r>
              <a:rPr lang="en-US" noProof="0" dirty="0"/>
              <a:t>Synopsis</a:t>
            </a:r>
          </a:p>
          <a:p>
            <a:r>
              <a:rPr lang="en-US" noProof="0" dirty="0"/>
              <a:t>********</a:t>
            </a:r>
          </a:p>
          <a:p>
            <a:r>
              <a:rPr lang="en-US" noProof="0" dirty="0"/>
              <a:t>aws [options] &lt;command&gt; &lt;subcommand&gt; [parameters]</a:t>
            </a:r>
          </a:p>
          <a:p>
            <a:endParaRPr lang="en-US" noProof="0" dirty="0"/>
          </a:p>
          <a:p>
            <a:r>
              <a:rPr lang="en-US" noProof="0" dirty="0"/>
              <a:t>Description</a:t>
            </a:r>
          </a:p>
          <a:p>
            <a:r>
              <a:rPr lang="en-US" noProof="0" dirty="0"/>
              <a:t>***********</a:t>
            </a:r>
          </a:p>
          <a:p>
            <a:r>
              <a:rPr lang="en-US" noProof="0" dirty="0"/>
              <a:t>A unified tool to manage your AWS services.</a:t>
            </a:r>
          </a:p>
        </p:txBody>
      </p:sp>
      <p:sp>
        <p:nvSpPr>
          <p:cNvPr id="2" name="Title 1">
            <a:extLst>
              <a:ext uri="{FF2B5EF4-FFF2-40B4-BE49-F238E27FC236}">
                <a16:creationId xmlns:a16="http://schemas.microsoft.com/office/drawing/2014/main" id="{E9F6C5DB-C7DC-4D01-AEE5-F4716F3E746C}"/>
              </a:ext>
            </a:extLst>
          </p:cNvPr>
          <p:cNvSpPr>
            <a:spLocks noGrp="1"/>
          </p:cNvSpPr>
          <p:nvPr>
            <p:ph type="title"/>
          </p:nvPr>
        </p:nvSpPr>
        <p:spPr/>
        <p:txBody>
          <a:bodyPr/>
          <a:lstStyle/>
          <a:p>
            <a:r>
              <a:rPr lang="en-US" noProof="0" dirty="0"/>
              <a:t>AWS CLI</a:t>
            </a:r>
          </a:p>
        </p:txBody>
      </p:sp>
      <p:sp>
        <p:nvSpPr>
          <p:cNvPr id="4" name="Footer Placeholder 3">
            <a:extLst>
              <a:ext uri="{FF2B5EF4-FFF2-40B4-BE49-F238E27FC236}">
                <a16:creationId xmlns:a16="http://schemas.microsoft.com/office/drawing/2014/main" id="{08E8E855-172B-4F84-BF88-7039B02B7EED}"/>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8A652536-AE6A-4FF4-A83E-AFD7D63B2B79}"/>
              </a:ext>
            </a:extLst>
          </p:cNvPr>
          <p:cNvSpPr>
            <a:spLocks noGrp="1"/>
          </p:cNvSpPr>
          <p:nvPr>
            <p:ph type="sldNum" sz="quarter" idx="12"/>
          </p:nvPr>
        </p:nvSpPr>
        <p:spPr/>
        <p:txBody>
          <a:bodyPr/>
          <a:lstStyle/>
          <a:p>
            <a:fld id="{5DD6F1BA-2510-46FC-9346-AB1F3CA1593B}" type="slidenum">
              <a:rPr lang="it-IT" smtClean="0"/>
              <a:pPr/>
              <a:t>274</a:t>
            </a:fld>
            <a:endParaRPr lang="it-IT" dirty="0"/>
          </a:p>
        </p:txBody>
      </p:sp>
      <p:sp>
        <p:nvSpPr>
          <p:cNvPr id="12" name="Content Placeholder 11">
            <a:extLst>
              <a:ext uri="{FF2B5EF4-FFF2-40B4-BE49-F238E27FC236}">
                <a16:creationId xmlns:a16="http://schemas.microsoft.com/office/drawing/2014/main" id="{C6A9BB53-CC3A-43D7-886A-C9874785BEC7}"/>
              </a:ext>
            </a:extLst>
          </p:cNvPr>
          <p:cNvSpPr>
            <a:spLocks noGrp="1"/>
          </p:cNvSpPr>
          <p:nvPr>
            <p:ph idx="1"/>
          </p:nvPr>
        </p:nvSpPr>
        <p:spPr/>
        <p:txBody>
          <a:bodyPr/>
          <a:lstStyle/>
          <a:p>
            <a:r>
              <a:rPr lang="en-US" noProof="0" dirty="0"/>
              <a:t>CLI interface</a:t>
            </a:r>
          </a:p>
          <a:p>
            <a:pPr lvl="1"/>
            <a:r>
              <a:rPr lang="en-US" noProof="0" dirty="0"/>
              <a:t>Necessary to install the CLI (version 2)</a:t>
            </a:r>
          </a:p>
          <a:p>
            <a:pPr lvl="1"/>
            <a:r>
              <a:rPr lang="en-US" noProof="0" dirty="0"/>
              <a:t>See </a:t>
            </a:r>
            <a:r>
              <a:rPr lang="en-US" noProof="0" dirty="0">
                <a:hlinkClick r:id="rId2"/>
              </a:rPr>
              <a:t>https://docs.aws.amazon.com/cli/latest/userguide/install-cliv2.html</a:t>
            </a:r>
            <a:r>
              <a:rPr lang="en-US" noProof="0" dirty="0"/>
              <a:t> </a:t>
            </a:r>
          </a:p>
        </p:txBody>
      </p:sp>
      <p:sp>
        <p:nvSpPr>
          <p:cNvPr id="3" name="Content Placeholder 2">
            <a:extLst>
              <a:ext uri="{FF2B5EF4-FFF2-40B4-BE49-F238E27FC236}">
                <a16:creationId xmlns:a16="http://schemas.microsoft.com/office/drawing/2014/main" id="{44B02BFF-1ECD-43FA-9C53-CC342A60B996}"/>
              </a:ext>
            </a:extLst>
          </p:cNvPr>
          <p:cNvSpPr>
            <a:spLocks noGrp="1"/>
          </p:cNvSpPr>
          <p:nvPr>
            <p:ph idx="14"/>
          </p:nvPr>
        </p:nvSpPr>
        <p:spPr/>
        <p:txBody>
          <a:bodyPr/>
          <a:lstStyle/>
          <a:p>
            <a:r>
              <a:rPr lang="en-US" noProof="0" dirty="0">
                <a:hlinkClick r:id="rId3"/>
              </a:rPr>
              <a:t>https://docs.aws.amazon.com/cli/latest/userguide/install-cliv2-linux.html</a:t>
            </a:r>
            <a:r>
              <a:rPr lang="en-US" noProof="0" dirty="0"/>
              <a:t> </a:t>
            </a:r>
          </a:p>
        </p:txBody>
      </p:sp>
    </p:spTree>
    <p:extLst>
      <p:ext uri="{BB962C8B-B14F-4D97-AF65-F5344CB8AC3E}">
        <p14:creationId xmlns:p14="http://schemas.microsoft.com/office/powerpoint/2010/main" val="2727457428"/>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E16D3CE-1039-45EF-B5E7-87928318EFCC}"/>
              </a:ext>
            </a:extLst>
          </p:cNvPr>
          <p:cNvSpPr>
            <a:spLocks noGrp="1"/>
          </p:cNvSpPr>
          <p:nvPr>
            <p:ph type="title"/>
          </p:nvPr>
        </p:nvSpPr>
        <p:spPr>
          <a:xfrm>
            <a:off x="838200" y="365125"/>
            <a:ext cx="10515600" cy="1325563"/>
          </a:xfrm>
        </p:spPr>
        <p:txBody>
          <a:bodyPr/>
          <a:lstStyle/>
          <a:p>
            <a:r>
              <a:rPr lang="en-US" noProof="0" dirty="0"/>
              <a:t>AWS CLI</a:t>
            </a:r>
          </a:p>
        </p:txBody>
      </p:sp>
      <p:sp>
        <p:nvSpPr>
          <p:cNvPr id="10" name="Content Placeholder 9">
            <a:extLst>
              <a:ext uri="{FF2B5EF4-FFF2-40B4-BE49-F238E27FC236}">
                <a16:creationId xmlns:a16="http://schemas.microsoft.com/office/drawing/2014/main" id="{D5FCA92D-D33B-4343-B954-25496A64624D}"/>
              </a:ext>
            </a:extLst>
          </p:cNvPr>
          <p:cNvSpPr>
            <a:spLocks noGrp="1"/>
          </p:cNvSpPr>
          <p:nvPr>
            <p:ph sz="half" idx="1"/>
          </p:nvPr>
        </p:nvSpPr>
        <p:spPr>
          <a:xfrm>
            <a:off x="838200" y="1825625"/>
            <a:ext cx="5181600" cy="4351338"/>
          </a:xfrm>
        </p:spPr>
        <p:txBody>
          <a:bodyPr/>
          <a:lstStyle/>
          <a:p>
            <a:r>
              <a:rPr lang="en-US" noProof="0" dirty="0"/>
              <a:t>CLI needs credentials to work</a:t>
            </a:r>
          </a:p>
          <a:p>
            <a:pPr lvl="1"/>
            <a:r>
              <a:rPr lang="en-US" noProof="0" dirty="0"/>
              <a:t>Go back to AWS Educate</a:t>
            </a:r>
          </a:p>
          <a:p>
            <a:pPr lvl="1"/>
            <a:r>
              <a:rPr lang="en-US" noProof="0" dirty="0"/>
              <a:t>Click on “Account Details”</a:t>
            </a:r>
          </a:p>
          <a:p>
            <a:pPr lvl="1"/>
            <a:r>
              <a:rPr lang="en-US" noProof="0" dirty="0"/>
              <a:t>Copy the content into the file </a:t>
            </a:r>
            <a:r>
              <a:rPr lang="en-US" noProof="0" dirty="0">
                <a:latin typeface="CourierPrime"/>
              </a:rPr>
              <a:t>~/.aws/credentials</a:t>
            </a:r>
          </a:p>
          <a:p>
            <a:pPr lvl="1"/>
            <a:r>
              <a:rPr lang="en-US" noProof="0" dirty="0"/>
              <a:t>Henceforth, we assume that you have set up the credentials file</a:t>
            </a:r>
          </a:p>
          <a:p>
            <a:pPr lvl="1"/>
            <a:r>
              <a:rPr lang="en-US" noProof="0" dirty="0"/>
              <a:t>Credentials expire after some time; you need a manually refresh</a:t>
            </a:r>
          </a:p>
        </p:txBody>
      </p:sp>
      <p:pic>
        <p:nvPicPr>
          <p:cNvPr id="17" name="Content Placeholder 16">
            <a:extLst>
              <a:ext uri="{FF2B5EF4-FFF2-40B4-BE49-F238E27FC236}">
                <a16:creationId xmlns:a16="http://schemas.microsoft.com/office/drawing/2014/main" id="{CD207FE7-AFB1-48D6-9857-DDF1E7E870A2}"/>
              </a:ext>
            </a:extLst>
          </p:cNvPr>
          <p:cNvPicPr>
            <a:picLocks noGrp="1" noChangeAspect="1"/>
          </p:cNvPicPr>
          <p:nvPr>
            <p:ph sz="half" idx="2"/>
          </p:nvPr>
        </p:nvPicPr>
        <p:blipFill>
          <a:blip r:embed="rId2"/>
          <a:stretch>
            <a:fillRect/>
          </a:stretch>
        </p:blipFill>
        <p:spPr>
          <a:xfrm>
            <a:off x="6572250" y="3484562"/>
            <a:ext cx="4381500" cy="3190875"/>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09D648C8-FC18-4798-8302-800B901537C3}"/>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486B616D-0073-45FF-9BF4-D04BDD4C02CD}"/>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275</a:t>
            </a:fld>
            <a:endParaRPr lang="it-IT" dirty="0"/>
          </a:p>
        </p:txBody>
      </p:sp>
      <p:grpSp>
        <p:nvGrpSpPr>
          <p:cNvPr id="18" name="Group 17">
            <a:extLst>
              <a:ext uri="{FF2B5EF4-FFF2-40B4-BE49-F238E27FC236}">
                <a16:creationId xmlns:a16="http://schemas.microsoft.com/office/drawing/2014/main" id="{C608D6BC-A1DD-4880-9EFA-5AC746EBE5C3}"/>
              </a:ext>
            </a:extLst>
          </p:cNvPr>
          <p:cNvGrpSpPr/>
          <p:nvPr/>
        </p:nvGrpSpPr>
        <p:grpSpPr>
          <a:xfrm>
            <a:off x="6867525" y="320675"/>
            <a:ext cx="3790950" cy="3009900"/>
            <a:chOff x="6867525" y="320675"/>
            <a:chExt cx="3790950" cy="3009900"/>
          </a:xfrm>
        </p:grpSpPr>
        <p:pic>
          <p:nvPicPr>
            <p:cNvPr id="19" name="Content Placeholder 12">
              <a:extLst>
                <a:ext uri="{FF2B5EF4-FFF2-40B4-BE49-F238E27FC236}">
                  <a16:creationId xmlns:a16="http://schemas.microsoft.com/office/drawing/2014/main" id="{B7636BE9-C97F-4D09-AD82-4E7D2AE3F7D6}"/>
                </a:ext>
              </a:extLst>
            </p:cNvPr>
            <p:cNvPicPr>
              <a:picLocks noChangeAspect="1"/>
            </p:cNvPicPr>
            <p:nvPr/>
          </p:nvPicPr>
          <p:blipFill>
            <a:blip r:embed="rId3"/>
            <a:stretch>
              <a:fillRect/>
            </a:stretch>
          </p:blipFill>
          <p:spPr>
            <a:xfrm>
              <a:off x="6867525" y="320675"/>
              <a:ext cx="3790950" cy="3009900"/>
            </a:xfrm>
            <a:prstGeom prst="rect">
              <a:avLst/>
            </a:prstGeom>
            <a:ln>
              <a:noFill/>
            </a:ln>
            <a:effectLst>
              <a:outerShdw blurRad="292100" dist="139700" dir="2700000" algn="tl" rotWithShape="0">
                <a:srgbClr val="333333">
                  <a:alpha val="65000"/>
                </a:srgbClr>
              </a:outerShdw>
            </a:effectLst>
          </p:spPr>
        </p:pic>
        <p:sp>
          <p:nvSpPr>
            <p:cNvPr id="20" name="Rectangle 19">
              <a:extLst>
                <a:ext uri="{FF2B5EF4-FFF2-40B4-BE49-F238E27FC236}">
                  <a16:creationId xmlns:a16="http://schemas.microsoft.com/office/drawing/2014/main" id="{9C2876BC-A356-4DA8-805E-E3C4A8263EC9}"/>
                </a:ext>
              </a:extLst>
            </p:cNvPr>
            <p:cNvSpPr/>
            <p:nvPr/>
          </p:nvSpPr>
          <p:spPr>
            <a:xfrm>
              <a:off x="6940732" y="2840467"/>
              <a:ext cx="1175657" cy="472690"/>
            </a:xfrm>
            <a:prstGeom prst="rect">
              <a:avLst/>
            </a:prstGeom>
            <a:solidFill>
              <a:srgbClr val="FFC000">
                <a:alpha val="40000"/>
              </a:srgb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grpSp>
      <p:sp>
        <p:nvSpPr>
          <p:cNvPr id="2" name="Rectangle 1">
            <a:extLst>
              <a:ext uri="{FF2B5EF4-FFF2-40B4-BE49-F238E27FC236}">
                <a16:creationId xmlns:a16="http://schemas.microsoft.com/office/drawing/2014/main" id="{2653E4AE-DB2E-461C-89FF-377EE32FC254}"/>
              </a:ext>
            </a:extLst>
          </p:cNvPr>
          <p:cNvSpPr/>
          <p:nvPr/>
        </p:nvSpPr>
        <p:spPr>
          <a:xfrm>
            <a:off x="8519357" y="5878287"/>
            <a:ext cx="2423160" cy="174170"/>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it-IT" sz="1200" dirty="0">
                <a:solidFill>
                  <a:schemeClr val="tx1"/>
                </a:solidFill>
                <a:latin typeface="Helvetica" panose="020B0604020202020204" pitchFamily="34" charset="0"/>
                <a:cs typeface="Helvetica" panose="020B0604020202020204" pitchFamily="34" charset="0"/>
              </a:rPr>
              <a:t>………………</a:t>
            </a:r>
            <a:endParaRPr lang="en-US" sz="1200" dirty="0">
              <a:solidFill>
                <a:schemeClr val="tx1"/>
              </a:solidFill>
              <a:latin typeface="Helvetica" panose="020B0604020202020204" pitchFamily="34" charset="0"/>
              <a:cs typeface="Helvetica" panose="020B0604020202020204" pitchFamily="34" charset="0"/>
            </a:endParaRPr>
          </a:p>
        </p:txBody>
      </p:sp>
      <p:sp>
        <p:nvSpPr>
          <p:cNvPr id="11" name="Rectangle 10">
            <a:extLst>
              <a:ext uri="{FF2B5EF4-FFF2-40B4-BE49-F238E27FC236}">
                <a16:creationId xmlns:a16="http://schemas.microsoft.com/office/drawing/2014/main" id="{AF761849-9550-49CA-988C-15464477EB28}"/>
              </a:ext>
            </a:extLst>
          </p:cNvPr>
          <p:cNvSpPr/>
          <p:nvPr/>
        </p:nvSpPr>
        <p:spPr>
          <a:xfrm>
            <a:off x="8519357" y="6063609"/>
            <a:ext cx="2423160" cy="174170"/>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it-IT" sz="1200" dirty="0">
                <a:solidFill>
                  <a:schemeClr val="tx1"/>
                </a:solidFill>
                <a:latin typeface="Helvetica" panose="020B0604020202020204" pitchFamily="34" charset="0"/>
                <a:cs typeface="Helvetica" panose="020B0604020202020204" pitchFamily="34" charset="0"/>
              </a:rPr>
              <a:t>………………</a:t>
            </a:r>
            <a:endParaRPr lang="en-US" sz="1200" dirty="0">
              <a:solidFill>
                <a:schemeClr val="tx1"/>
              </a:solidFill>
              <a:latin typeface="Helvetica" panose="020B0604020202020204" pitchFamily="34" charset="0"/>
              <a:cs typeface="Helvetica" panose="020B0604020202020204" pitchFamily="34" charset="0"/>
            </a:endParaRPr>
          </a:p>
        </p:txBody>
      </p:sp>
      <p:sp>
        <p:nvSpPr>
          <p:cNvPr id="12" name="Rectangle 11">
            <a:extLst>
              <a:ext uri="{FF2B5EF4-FFF2-40B4-BE49-F238E27FC236}">
                <a16:creationId xmlns:a16="http://schemas.microsoft.com/office/drawing/2014/main" id="{D42637C9-D4C5-4716-A3C9-3E385CB3752B}"/>
              </a:ext>
            </a:extLst>
          </p:cNvPr>
          <p:cNvSpPr/>
          <p:nvPr/>
        </p:nvSpPr>
        <p:spPr>
          <a:xfrm>
            <a:off x="8519357" y="6258166"/>
            <a:ext cx="2423160" cy="187984"/>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it-IT" sz="1200" dirty="0">
                <a:solidFill>
                  <a:schemeClr val="tx1"/>
                </a:solidFill>
                <a:latin typeface="Helvetica" panose="020B0604020202020204" pitchFamily="34" charset="0"/>
                <a:cs typeface="Helvetica" panose="020B0604020202020204" pitchFamily="34" charset="0"/>
              </a:rPr>
              <a:t>………………</a:t>
            </a:r>
            <a:endParaRPr lang="en-US" sz="1200" dirty="0">
              <a:solidFill>
                <a:schemeClr val="tx1"/>
              </a:solidFill>
              <a:latin typeface="Helvetica" panose="020B0604020202020204" pitchFamily="34" charset="0"/>
              <a:cs typeface="Helvetica" panose="020B0604020202020204" pitchFamily="34" charset="0"/>
            </a:endParaRPr>
          </a:p>
        </p:txBody>
      </p:sp>
      <p:sp>
        <p:nvSpPr>
          <p:cNvPr id="13" name="Rectangle 12">
            <a:extLst>
              <a:ext uri="{FF2B5EF4-FFF2-40B4-BE49-F238E27FC236}">
                <a16:creationId xmlns:a16="http://schemas.microsoft.com/office/drawing/2014/main" id="{BB219DFD-9FD7-468B-9C6C-4136275C7362}"/>
              </a:ext>
            </a:extLst>
          </p:cNvPr>
          <p:cNvSpPr/>
          <p:nvPr/>
        </p:nvSpPr>
        <p:spPr>
          <a:xfrm>
            <a:off x="6891590" y="6472645"/>
            <a:ext cx="4062160" cy="187984"/>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2999172740"/>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AF2444-6D40-4E3E-8F5E-52E058758A90}"/>
              </a:ext>
            </a:extLst>
          </p:cNvPr>
          <p:cNvSpPr>
            <a:spLocks noGrp="1"/>
          </p:cNvSpPr>
          <p:nvPr>
            <p:ph type="title"/>
          </p:nvPr>
        </p:nvSpPr>
        <p:spPr>
          <a:xfrm>
            <a:off x="838200" y="365125"/>
            <a:ext cx="10515600" cy="1325563"/>
          </a:xfrm>
        </p:spPr>
        <p:txBody>
          <a:bodyPr/>
          <a:lstStyle/>
          <a:p>
            <a:r>
              <a:rPr lang="en-US" noProof="0" dirty="0"/>
              <a:t>AWS CLI</a:t>
            </a:r>
          </a:p>
        </p:txBody>
      </p:sp>
      <p:sp>
        <p:nvSpPr>
          <p:cNvPr id="7" name="Content Placeholder 6">
            <a:extLst>
              <a:ext uri="{FF2B5EF4-FFF2-40B4-BE49-F238E27FC236}">
                <a16:creationId xmlns:a16="http://schemas.microsoft.com/office/drawing/2014/main" id="{977F65A8-81C7-43CE-920F-BC38E6FE78DB}"/>
              </a:ext>
            </a:extLst>
          </p:cNvPr>
          <p:cNvSpPr>
            <a:spLocks noGrp="1"/>
          </p:cNvSpPr>
          <p:nvPr>
            <p:ph idx="1"/>
          </p:nvPr>
        </p:nvSpPr>
        <p:spPr>
          <a:xfrm>
            <a:off x="838200" y="1700499"/>
            <a:ext cx="10515600" cy="4351338"/>
          </a:xfrm>
        </p:spPr>
        <p:txBody>
          <a:bodyPr/>
          <a:lstStyle/>
          <a:p>
            <a:r>
              <a:rPr lang="en-US" noProof="0" dirty="0"/>
              <a:t>Run `</a:t>
            </a:r>
            <a:r>
              <a:rPr lang="en-US" noProof="0" dirty="0">
                <a:latin typeface="CourierPrime"/>
              </a:rPr>
              <a:t>aws configure</a:t>
            </a:r>
            <a:r>
              <a:rPr lang="en-US" noProof="0" dirty="0"/>
              <a:t>`</a:t>
            </a:r>
          </a:p>
          <a:p>
            <a:pPr lvl="1"/>
            <a:r>
              <a:rPr lang="en-US" noProof="0" dirty="0"/>
              <a:t>Confirm AWS Access Key ID (press enter)</a:t>
            </a:r>
          </a:p>
          <a:p>
            <a:pPr lvl="1"/>
            <a:r>
              <a:rPr lang="en-US" noProof="0" dirty="0"/>
              <a:t>Confirm AWS Secret Access Key (press enter)</a:t>
            </a:r>
          </a:p>
          <a:p>
            <a:pPr lvl="1"/>
            <a:r>
              <a:rPr lang="en-US" noProof="0" dirty="0"/>
              <a:t>Set Default region name to `</a:t>
            </a:r>
            <a:r>
              <a:rPr lang="en-US" noProof="0" dirty="0">
                <a:latin typeface="CourierPrime"/>
              </a:rPr>
              <a:t>us-east-1</a:t>
            </a:r>
            <a:r>
              <a:rPr lang="en-US" noProof="0" dirty="0"/>
              <a:t>`</a:t>
            </a:r>
          </a:p>
          <a:p>
            <a:pPr lvl="1"/>
            <a:r>
              <a:rPr lang="en-US" noProof="0" dirty="0"/>
              <a:t>Set Default output format to `</a:t>
            </a:r>
            <a:r>
              <a:rPr lang="en-US" noProof="0" dirty="0">
                <a:latin typeface="CourierPrime"/>
              </a:rPr>
              <a:t>json</a:t>
            </a:r>
            <a:r>
              <a:rPr lang="en-US" noProof="0" dirty="0"/>
              <a:t>`</a:t>
            </a:r>
          </a:p>
          <a:p>
            <a:r>
              <a:rPr lang="en-US" noProof="0" dirty="0"/>
              <a:t>It is also possible to configure an AWS profile</a:t>
            </a:r>
          </a:p>
          <a:p>
            <a:pPr lvl="1"/>
            <a:r>
              <a:rPr lang="en-US" noProof="0" dirty="0"/>
              <a:t>A (named) profile is a collection of settings and credentials</a:t>
            </a:r>
          </a:p>
          <a:p>
            <a:pPr lvl="1"/>
            <a:r>
              <a:rPr lang="en-US" noProof="0" dirty="0"/>
              <a:t>If profile is specified, its settings and credentials are used to run a command</a:t>
            </a:r>
          </a:p>
          <a:p>
            <a:pPr lvl="1"/>
            <a:r>
              <a:rPr lang="en-US" noProof="0" dirty="0"/>
              <a:t>When no profile is explicitly referenced, use `</a:t>
            </a:r>
            <a:r>
              <a:rPr lang="en-US" noProof="0" dirty="0">
                <a:latin typeface="CourierPrime"/>
              </a:rPr>
              <a:t>default</a:t>
            </a:r>
            <a:r>
              <a:rPr lang="en-US" noProof="0" dirty="0"/>
              <a:t>` </a:t>
            </a:r>
          </a:p>
          <a:p>
            <a:pPr lvl="2"/>
            <a:r>
              <a:rPr lang="en-US" noProof="0" dirty="0"/>
              <a:t>We stick to `</a:t>
            </a:r>
            <a:r>
              <a:rPr lang="en-US" noProof="0" dirty="0">
                <a:latin typeface="CourierPrime"/>
              </a:rPr>
              <a:t>default</a:t>
            </a:r>
            <a:r>
              <a:rPr lang="en-US" noProof="0" dirty="0"/>
              <a:t>`</a:t>
            </a:r>
          </a:p>
        </p:txBody>
      </p:sp>
      <p:sp>
        <p:nvSpPr>
          <p:cNvPr id="5" name="Footer Placeholder 4">
            <a:extLst>
              <a:ext uri="{FF2B5EF4-FFF2-40B4-BE49-F238E27FC236}">
                <a16:creationId xmlns:a16="http://schemas.microsoft.com/office/drawing/2014/main" id="{D837034E-417C-49DB-A13A-EBEB0185350D}"/>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ACCF398E-0633-4136-9A26-3D8F563A396F}"/>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276</a:t>
            </a:fld>
            <a:endParaRPr lang="it-IT" dirty="0"/>
          </a:p>
        </p:txBody>
      </p:sp>
    </p:spTree>
    <p:extLst>
      <p:ext uri="{BB962C8B-B14F-4D97-AF65-F5344CB8AC3E}">
        <p14:creationId xmlns:p14="http://schemas.microsoft.com/office/powerpoint/2010/main" val="733605480"/>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
            <a:extLst>
              <a:ext uri="{FF2B5EF4-FFF2-40B4-BE49-F238E27FC236}">
                <a16:creationId xmlns:a16="http://schemas.microsoft.com/office/drawing/2014/main" id="{DB2DEEF6-8DD2-4E82-8541-CD7D96DFBD14}"/>
              </a:ext>
            </a:extLst>
          </p:cNvPr>
          <p:cNvSpPr>
            <a:spLocks noGrp="1" noChangeArrowheads="1"/>
          </p:cNvSpPr>
          <p:nvPr>
            <p:ph idx="13"/>
          </p:nvPr>
        </p:nvSpPr>
        <p:spPr bwMode="auto">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r>
              <a:rPr lang="en-US" noProof="0" dirty="0"/>
              <a:t>$ </a:t>
            </a:r>
            <a:r>
              <a:rPr lang="en-US" sz="1400" noProof="0" dirty="0">
                <a:latin typeface="Consolas" panose="020B0609020204030204" pitchFamily="49" charset="0"/>
              </a:rPr>
              <a:t>git clone </a:t>
            </a:r>
            <a:r>
              <a:rPr lang="en-US" sz="1400" noProof="0" dirty="0">
                <a:latin typeface="Consolas" panose="020B0609020204030204" pitchFamily="49" charset="0"/>
                <a:hlinkClick r:id="rId2"/>
              </a:rPr>
              <a:t>https://github.com/w4bo/bigdata-aws/</a:t>
            </a:r>
            <a:endParaRPr lang="en-US" noProof="0" dirty="0"/>
          </a:p>
          <a:p>
            <a:r>
              <a:rPr lang="en-US" noProof="0" dirty="0"/>
              <a:t>$ cd bigdata-aws/lab01-lambda</a:t>
            </a:r>
          </a:p>
          <a:p>
            <a:r>
              <a:rPr lang="en-US" noProof="0" dirty="0"/>
              <a:t>$ aws s3api create-bucket --bucket aws-bucket-bigdata2021</a:t>
            </a:r>
          </a:p>
          <a:p>
            <a:r>
              <a:rPr lang="en-US" noProof="0" dirty="0"/>
              <a:t>$ </a:t>
            </a:r>
            <a:r>
              <a:rPr lang="en-US" altLang="en-US" noProof="0" dirty="0"/>
              <a:t>aws s3 cp datasets/inferno.txt s3://</a:t>
            </a:r>
            <a:r>
              <a:rPr lang="en-US" noProof="0" dirty="0"/>
              <a:t>aws-bucket-bigdata2021</a:t>
            </a:r>
            <a:r>
              <a:rPr lang="en-US" altLang="en-US" noProof="0" dirty="0"/>
              <a:t>/inferno.txt</a:t>
            </a:r>
          </a:p>
          <a:p>
            <a:r>
              <a:rPr lang="en-US" altLang="en-US" noProof="0" dirty="0"/>
              <a:t>$ aws s3api list-objects --bucket </a:t>
            </a:r>
            <a:r>
              <a:rPr lang="en-US" noProof="0" dirty="0"/>
              <a:t>aws-bucket-bigdata2021</a:t>
            </a:r>
          </a:p>
        </p:txBody>
      </p:sp>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p:txBody>
          <a:bodyPr/>
          <a:lstStyle/>
          <a:p>
            <a:r>
              <a:rPr lang="en-US" noProof="0" dirty="0"/>
              <a:t>Object storage: S3</a:t>
            </a:r>
          </a:p>
        </p:txBody>
      </p:sp>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p:txBody>
          <a:bodyPr/>
          <a:lstStyle/>
          <a:p>
            <a:fld id="{5DD6F1BA-2510-46FC-9346-AB1F3CA1593B}" type="slidenum">
              <a:rPr lang="it-IT" smtClean="0"/>
              <a:pPr/>
              <a:t>277</a:t>
            </a:fld>
            <a:endParaRPr lang="it-IT" dirty="0"/>
          </a:p>
        </p:txBody>
      </p:sp>
      <p:sp>
        <p:nvSpPr>
          <p:cNvPr id="41" name="Content Placeholder 40">
            <a:extLst>
              <a:ext uri="{FF2B5EF4-FFF2-40B4-BE49-F238E27FC236}">
                <a16:creationId xmlns:a16="http://schemas.microsoft.com/office/drawing/2014/main" id="{2AB01B3C-3A59-4721-8D09-08536D725FF0}"/>
              </a:ext>
            </a:extLst>
          </p:cNvPr>
          <p:cNvSpPr>
            <a:spLocks noGrp="1"/>
          </p:cNvSpPr>
          <p:nvPr>
            <p:ph idx="1"/>
          </p:nvPr>
        </p:nvSpPr>
        <p:spPr/>
        <p:txBody>
          <a:bodyPr/>
          <a:lstStyle/>
          <a:p>
            <a:r>
              <a:rPr lang="en-US" noProof="0" dirty="0"/>
              <a:t>Create S3 bucket, t</a:t>
            </a:r>
            <a:r>
              <a:rPr lang="en-US" altLang="en-US" noProof="0" dirty="0"/>
              <a:t>he following rules apply for naming buckets </a:t>
            </a:r>
          </a:p>
          <a:p>
            <a:pPr lvl="1"/>
            <a:r>
              <a:rPr lang="en-US" altLang="en-US" noProof="0" dirty="0"/>
              <a:t>Must be between 3 and 63 characters long</a:t>
            </a:r>
          </a:p>
          <a:p>
            <a:pPr lvl="1"/>
            <a:r>
              <a:rPr lang="en-US" altLang="en-US" noProof="0" dirty="0"/>
              <a:t>Can consist only of lowercase letters, numbers, dots (.), and hyphens (-) </a:t>
            </a:r>
          </a:p>
          <a:p>
            <a:pPr lvl="1"/>
            <a:r>
              <a:rPr lang="en-US" altLang="en-US" noProof="0" dirty="0"/>
              <a:t>Must be unique within a partition (i.e., a group of regions)</a:t>
            </a:r>
          </a:p>
        </p:txBody>
      </p:sp>
      <p:sp>
        <p:nvSpPr>
          <p:cNvPr id="16" name="Content Placeholder 15">
            <a:extLst>
              <a:ext uri="{FF2B5EF4-FFF2-40B4-BE49-F238E27FC236}">
                <a16:creationId xmlns:a16="http://schemas.microsoft.com/office/drawing/2014/main" id="{42E53C34-6905-4286-B371-B70BACE519A5}"/>
              </a:ext>
            </a:extLst>
          </p:cNvPr>
          <p:cNvSpPr>
            <a:spLocks noGrp="1"/>
          </p:cNvSpPr>
          <p:nvPr>
            <p:ph idx="14"/>
          </p:nvPr>
        </p:nvSpPr>
        <p:spPr/>
        <p:txBody>
          <a:bodyPr/>
          <a:lstStyle/>
          <a:p>
            <a:r>
              <a:rPr lang="en-US" noProof="0" dirty="0">
                <a:hlinkClick r:id="rId3"/>
              </a:rPr>
              <a:t>https://s3.console.aws.amazon.com/s3/home?region=us-east-1#</a:t>
            </a:r>
            <a:r>
              <a:rPr lang="en-US" noProof="0" dirty="0"/>
              <a:t> </a:t>
            </a:r>
          </a:p>
        </p:txBody>
      </p:sp>
      <p:sp>
        <p:nvSpPr>
          <p:cNvPr id="2" name="Rectangle 1">
            <a:extLst>
              <a:ext uri="{FF2B5EF4-FFF2-40B4-BE49-F238E27FC236}">
                <a16:creationId xmlns:a16="http://schemas.microsoft.com/office/drawing/2014/main" id="{73244459-077E-413C-A288-B170F4A5A99A}"/>
              </a:ext>
            </a:extLst>
          </p:cNvPr>
          <p:cNvSpPr>
            <a:spLocks noChangeArrowheads="1"/>
          </p:cNvSpPr>
          <p:nvPr/>
        </p:nvSpPr>
        <p:spPr bwMode="auto">
          <a:xfrm>
            <a:off x="0"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353643250"/>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D9EE52-B95E-423B-AE03-23C71055F0F0}"/>
              </a:ext>
            </a:extLst>
          </p:cNvPr>
          <p:cNvSpPr>
            <a:spLocks noGrp="1"/>
          </p:cNvSpPr>
          <p:nvPr>
            <p:ph type="ctrTitle"/>
          </p:nvPr>
        </p:nvSpPr>
        <p:spPr>
          <a:xfrm>
            <a:off x="1533728" y="1209297"/>
            <a:ext cx="9144000" cy="2387600"/>
          </a:xfrm>
        </p:spPr>
        <p:txBody>
          <a:bodyPr>
            <a:normAutofit/>
          </a:bodyPr>
          <a:lstStyle/>
          <a:p>
            <a:r>
              <a:rPr lang="en-US" noProof="0" dirty="0"/>
              <a:t>BIG DATA AND </a:t>
            </a:r>
            <a:br>
              <a:rPr lang="en-US" noProof="0" dirty="0"/>
            </a:br>
            <a:r>
              <a:rPr lang="en-US" noProof="0" dirty="0"/>
              <a:t>CLOUD PLATFORMS</a:t>
            </a:r>
          </a:p>
        </p:txBody>
      </p:sp>
      <p:sp>
        <p:nvSpPr>
          <p:cNvPr id="3" name="Sottotitolo 2">
            <a:extLst>
              <a:ext uri="{FF2B5EF4-FFF2-40B4-BE49-F238E27FC236}">
                <a16:creationId xmlns:a16="http://schemas.microsoft.com/office/drawing/2014/main" id="{4164D072-9735-45BF-8907-85B0B2612D0C}"/>
              </a:ext>
            </a:extLst>
          </p:cNvPr>
          <p:cNvSpPr>
            <a:spLocks noGrp="1"/>
          </p:cNvSpPr>
          <p:nvPr>
            <p:ph type="subTitle" idx="1"/>
          </p:nvPr>
        </p:nvSpPr>
        <p:spPr>
          <a:xfrm>
            <a:off x="1524000" y="3612590"/>
            <a:ext cx="9144000" cy="1655762"/>
          </a:xfrm>
        </p:spPr>
        <p:txBody>
          <a:bodyPr>
            <a:noAutofit/>
          </a:bodyPr>
          <a:lstStyle/>
          <a:p>
            <a:r>
              <a:rPr lang="en-US" noProof="0" dirty="0"/>
              <a:t>Data pipelines on AWS Lambda</a:t>
            </a:r>
          </a:p>
        </p:txBody>
      </p:sp>
    </p:spTree>
    <p:extLst>
      <p:ext uri="{BB962C8B-B14F-4D97-AF65-F5344CB8AC3E}">
        <p14:creationId xmlns:p14="http://schemas.microsoft.com/office/powerpoint/2010/main" val="2450024110"/>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ADB2BE-40BB-4259-88A5-D0869BBC41BA}"/>
              </a:ext>
            </a:extLst>
          </p:cNvPr>
          <p:cNvSpPr>
            <a:spLocks noGrp="1"/>
          </p:cNvSpPr>
          <p:nvPr>
            <p:ph type="title"/>
          </p:nvPr>
        </p:nvSpPr>
        <p:spPr/>
        <p:txBody>
          <a:bodyPr/>
          <a:lstStyle/>
          <a:p>
            <a:r>
              <a:rPr lang="en-US" noProof="0" dirty="0"/>
              <a:t>Requirements</a:t>
            </a:r>
          </a:p>
        </p:txBody>
      </p:sp>
      <p:sp>
        <p:nvSpPr>
          <p:cNvPr id="3" name="Content Placeholder 2">
            <a:extLst>
              <a:ext uri="{FF2B5EF4-FFF2-40B4-BE49-F238E27FC236}">
                <a16:creationId xmlns:a16="http://schemas.microsoft.com/office/drawing/2014/main" id="{12B6BA2F-8D94-4CC6-9E3A-7E64A5D49F05}"/>
              </a:ext>
            </a:extLst>
          </p:cNvPr>
          <p:cNvSpPr>
            <a:spLocks noGrp="1"/>
          </p:cNvSpPr>
          <p:nvPr>
            <p:ph idx="1"/>
          </p:nvPr>
        </p:nvSpPr>
        <p:spPr/>
        <p:txBody>
          <a:bodyPr/>
          <a:lstStyle/>
          <a:p>
            <a:r>
              <a:rPr lang="en-US" noProof="0" dirty="0"/>
              <a:t>To start this lecture, you need to</a:t>
            </a:r>
          </a:p>
          <a:p>
            <a:pPr lvl="1"/>
            <a:r>
              <a:rPr lang="en-US" noProof="0" dirty="0"/>
              <a:t>Activate your AWS Educate account</a:t>
            </a:r>
          </a:p>
          <a:p>
            <a:pPr lvl="1"/>
            <a:r>
              <a:rPr lang="en-US" noProof="0" dirty="0"/>
              <a:t>Either</a:t>
            </a:r>
          </a:p>
          <a:p>
            <a:pPr lvl="2"/>
            <a:r>
              <a:rPr lang="en-US" noProof="0" dirty="0"/>
              <a:t>Install the necessary software</a:t>
            </a:r>
          </a:p>
          <a:p>
            <a:pPr lvl="3"/>
            <a:r>
              <a:rPr lang="en-US" noProof="0" dirty="0"/>
              <a:t>git</a:t>
            </a:r>
          </a:p>
          <a:p>
            <a:pPr lvl="3"/>
            <a:r>
              <a:rPr lang="en-US" noProof="0" dirty="0"/>
              <a:t>IntelliJ IDEA (with AWS Toolkit and Scala plugins)</a:t>
            </a:r>
          </a:p>
          <a:p>
            <a:pPr lvl="3"/>
            <a:r>
              <a:rPr lang="en-US" noProof="0" dirty="0"/>
              <a:t>python</a:t>
            </a:r>
          </a:p>
          <a:p>
            <a:pPr lvl="3"/>
            <a:r>
              <a:rPr lang="en-US" noProof="0" dirty="0"/>
              <a:t>java 1.8</a:t>
            </a:r>
          </a:p>
          <a:p>
            <a:pPr lvl="3"/>
            <a:r>
              <a:rPr lang="en-US" noProof="0" dirty="0"/>
              <a:t>Docker</a:t>
            </a:r>
          </a:p>
          <a:p>
            <a:pPr lvl="3"/>
            <a:r>
              <a:rPr lang="en-US" noProof="0" dirty="0"/>
              <a:t>AWS CLI, AWS SAM CLI</a:t>
            </a:r>
          </a:p>
          <a:p>
            <a:pPr lvl="2"/>
            <a:r>
              <a:rPr lang="en-US" noProof="0" dirty="0"/>
              <a:t>Be able to download and run the VM</a:t>
            </a:r>
          </a:p>
        </p:txBody>
      </p:sp>
      <p:sp>
        <p:nvSpPr>
          <p:cNvPr id="4" name="Footer Placeholder 3">
            <a:extLst>
              <a:ext uri="{FF2B5EF4-FFF2-40B4-BE49-F238E27FC236}">
                <a16:creationId xmlns:a16="http://schemas.microsoft.com/office/drawing/2014/main" id="{DCAA4A88-8418-4D62-A883-D0D3D6A49D5C}"/>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11481CAD-BA7C-4769-98D3-61A915A4DD86}"/>
              </a:ext>
            </a:extLst>
          </p:cNvPr>
          <p:cNvSpPr>
            <a:spLocks noGrp="1"/>
          </p:cNvSpPr>
          <p:nvPr>
            <p:ph type="sldNum" sz="quarter" idx="12"/>
          </p:nvPr>
        </p:nvSpPr>
        <p:spPr/>
        <p:txBody>
          <a:bodyPr/>
          <a:lstStyle/>
          <a:p>
            <a:fld id="{5DD6F1BA-2510-46FC-9346-AB1F3CA1593B}" type="slidenum">
              <a:rPr lang="it-IT" smtClean="0"/>
              <a:t>279</a:t>
            </a:fld>
            <a:endParaRPr lang="it-IT" dirty="0"/>
          </a:p>
        </p:txBody>
      </p:sp>
      <p:sp>
        <p:nvSpPr>
          <p:cNvPr id="6" name="Content Placeholder 5">
            <a:extLst>
              <a:ext uri="{FF2B5EF4-FFF2-40B4-BE49-F238E27FC236}">
                <a16:creationId xmlns:a16="http://schemas.microsoft.com/office/drawing/2014/main" id="{CBDC7BF1-9278-46AF-A066-DC96F22B7086}"/>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5632062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2578AB0-AB72-5B84-147E-E5C25F3789D5}"/>
              </a:ext>
            </a:extLst>
          </p:cNvPr>
          <p:cNvSpPr>
            <a:spLocks noGrp="1"/>
          </p:cNvSpPr>
          <p:nvPr>
            <p:ph type="title"/>
          </p:nvPr>
        </p:nvSpPr>
        <p:spPr/>
        <p:txBody>
          <a:bodyPr/>
          <a:lstStyle/>
          <a:p>
            <a:r>
              <a:rPr lang="en-US" noProof="0" dirty="0"/>
              <a:t>Data platform: Data management</a:t>
            </a:r>
          </a:p>
        </p:txBody>
      </p:sp>
      <p:sp>
        <p:nvSpPr>
          <p:cNvPr id="8" name="Content Placeholder 7">
            <a:extLst>
              <a:ext uri="{FF2B5EF4-FFF2-40B4-BE49-F238E27FC236}">
                <a16:creationId xmlns:a16="http://schemas.microsoft.com/office/drawing/2014/main" id="{77555984-1151-3B98-7852-167C956FCCD3}"/>
              </a:ext>
            </a:extLst>
          </p:cNvPr>
          <p:cNvSpPr>
            <a:spLocks noGrp="1"/>
          </p:cNvSpPr>
          <p:nvPr>
            <p:ph sz="half" idx="1"/>
          </p:nvPr>
        </p:nvSpPr>
        <p:spPr/>
        <p:txBody>
          <a:bodyPr/>
          <a:lstStyle/>
          <a:p>
            <a:endParaRPr lang="en-US" dirty="0"/>
          </a:p>
        </p:txBody>
      </p:sp>
      <p:sp>
        <p:nvSpPr>
          <p:cNvPr id="9" name="Content Placeholder 8">
            <a:extLst>
              <a:ext uri="{FF2B5EF4-FFF2-40B4-BE49-F238E27FC236}">
                <a16:creationId xmlns:a16="http://schemas.microsoft.com/office/drawing/2014/main" id="{B8205111-3944-CBEA-D569-3DA25E66A4C8}"/>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20CB7D33-9A55-83B4-F1AA-1EAB898DD4C6}"/>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EF2A2D69-040F-D9C9-9B07-AE50A570F8F6}"/>
              </a:ext>
            </a:extLst>
          </p:cNvPr>
          <p:cNvSpPr>
            <a:spLocks noGrp="1"/>
          </p:cNvSpPr>
          <p:nvPr>
            <p:ph type="sldNum" sz="quarter" idx="12"/>
          </p:nvPr>
        </p:nvSpPr>
        <p:spPr/>
        <p:txBody>
          <a:bodyPr/>
          <a:lstStyle/>
          <a:p>
            <a:fld id="{5DD6F1BA-2510-46FC-9346-AB1F3CA1593B}" type="slidenum">
              <a:rPr lang="it-IT" smtClean="0"/>
              <a:t>28</a:t>
            </a:fld>
            <a:endParaRPr lang="it-IT" dirty="0"/>
          </a:p>
        </p:txBody>
      </p:sp>
      <p:sp>
        <p:nvSpPr>
          <p:cNvPr id="10" name="Content Placeholder 9">
            <a:extLst>
              <a:ext uri="{FF2B5EF4-FFF2-40B4-BE49-F238E27FC236}">
                <a16:creationId xmlns:a16="http://schemas.microsoft.com/office/drawing/2014/main" id="{762CA24D-CE3E-767F-8F0D-35F29FDB91C0}"/>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243284680"/>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2">
            <a:extLst>
              <a:ext uri="{FF2B5EF4-FFF2-40B4-BE49-F238E27FC236}">
                <a16:creationId xmlns:a16="http://schemas.microsoft.com/office/drawing/2014/main" id="{04262B87-03AB-404A-8A51-B1FB47D88105}"/>
              </a:ext>
            </a:extLst>
          </p:cNvPr>
          <p:cNvSpPr>
            <a:spLocks noGrp="1" noChangeArrowheads="1"/>
          </p:cNvSpPr>
          <p:nvPr>
            <p:ph idx="13"/>
          </p:nvPr>
        </p:nvSpPr>
        <p:spPr bwMode="auto">
          <a:xfrm>
            <a:off x="838200" y="3446489"/>
            <a:ext cx="10515600" cy="2605348"/>
          </a:xfr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a:r>
              <a:rPr lang="en-US" altLang="en-US" noProof="0" dirty="0"/>
              <a:t>sudo group add docker</a:t>
            </a:r>
          </a:p>
          <a:p>
            <a:pPr lvl="0"/>
            <a:r>
              <a:rPr lang="en-US" altLang="en-US" noProof="0" dirty="0"/>
              <a:t>sudo usermod –aG docker $USER</a:t>
            </a:r>
          </a:p>
          <a:p>
            <a:pPr lvl="0"/>
            <a:r>
              <a:rPr lang="en-US" altLang="en-US" noProof="0" dirty="0"/>
              <a:t>newgrp docker</a:t>
            </a:r>
          </a:p>
          <a:p>
            <a:r>
              <a:rPr lang="en-US" altLang="en-US" noProof="0" dirty="0"/>
              <a:t>sudo chmod 666 /var/run/docker.sock </a:t>
            </a:r>
          </a:p>
          <a:p>
            <a:pPr lvl="0"/>
            <a:r>
              <a:rPr lang="en-US" altLang="en-US" noProof="0" dirty="0"/>
              <a:t>wget </a:t>
            </a:r>
            <a:r>
              <a:rPr lang="en-US" altLang="en-US" noProof="0" dirty="0">
                <a:hlinkClick r:id="rId2"/>
              </a:rPr>
              <a:t>https://github.com/aws/aws-sam-cli/releases/latest/download/aws-sam-cli-linux-x86_64.zip</a:t>
            </a:r>
            <a:r>
              <a:rPr lang="en-US" altLang="en-US" noProof="0" dirty="0"/>
              <a:t> </a:t>
            </a:r>
          </a:p>
          <a:p>
            <a:pPr lvl="0"/>
            <a:r>
              <a:rPr lang="en-US" altLang="en-US" noProof="0" dirty="0"/>
              <a:t>unzip aws-sam-cli-linux-x86_64.zip -d sam-installation </a:t>
            </a:r>
          </a:p>
          <a:p>
            <a:pPr lvl="0"/>
            <a:r>
              <a:rPr lang="en-US" altLang="en-US" noProof="0" dirty="0"/>
              <a:t>sudo ./sam-installation/install </a:t>
            </a:r>
          </a:p>
          <a:p>
            <a:pPr lvl="0"/>
            <a:r>
              <a:rPr lang="en-US" altLang="en-US" noProof="0" dirty="0"/>
              <a:t>sam --version </a:t>
            </a:r>
          </a:p>
        </p:txBody>
      </p:sp>
      <p:sp>
        <p:nvSpPr>
          <p:cNvPr id="2" name="Title 1">
            <a:extLst>
              <a:ext uri="{FF2B5EF4-FFF2-40B4-BE49-F238E27FC236}">
                <a16:creationId xmlns:a16="http://schemas.microsoft.com/office/drawing/2014/main" id="{3465BF23-A88A-4552-9BF9-3E77C57C9B16}"/>
              </a:ext>
            </a:extLst>
          </p:cNvPr>
          <p:cNvSpPr>
            <a:spLocks noGrp="1"/>
          </p:cNvSpPr>
          <p:nvPr>
            <p:ph type="title"/>
          </p:nvPr>
        </p:nvSpPr>
        <p:spPr>
          <a:xfrm>
            <a:off x="838200" y="365125"/>
            <a:ext cx="10515600" cy="1325563"/>
          </a:xfrm>
        </p:spPr>
        <p:txBody>
          <a:bodyPr/>
          <a:lstStyle/>
          <a:p>
            <a:r>
              <a:rPr lang="en-US" noProof="0" dirty="0"/>
              <a:t>AWS SAM CLI</a:t>
            </a:r>
          </a:p>
        </p:txBody>
      </p:sp>
      <p:sp>
        <p:nvSpPr>
          <p:cNvPr id="4" name="Footer Placeholder 3">
            <a:extLst>
              <a:ext uri="{FF2B5EF4-FFF2-40B4-BE49-F238E27FC236}">
                <a16:creationId xmlns:a16="http://schemas.microsoft.com/office/drawing/2014/main" id="{0012B823-7E2F-4E1D-B080-15E6C46CA0E4}"/>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149EF238-F281-4884-9F57-5C4E5909CB40}"/>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280</a:t>
            </a:fld>
            <a:endParaRPr lang="it-IT" dirty="0"/>
          </a:p>
        </p:txBody>
      </p:sp>
      <p:sp>
        <p:nvSpPr>
          <p:cNvPr id="23" name="Content Placeholder 22">
            <a:extLst>
              <a:ext uri="{FF2B5EF4-FFF2-40B4-BE49-F238E27FC236}">
                <a16:creationId xmlns:a16="http://schemas.microsoft.com/office/drawing/2014/main" id="{529E7030-662D-4F17-8EF6-829504ECCE2E}"/>
              </a:ext>
            </a:extLst>
          </p:cNvPr>
          <p:cNvSpPr>
            <a:spLocks noGrp="1"/>
          </p:cNvSpPr>
          <p:nvPr>
            <p:ph idx="1"/>
          </p:nvPr>
        </p:nvSpPr>
        <p:spPr>
          <a:xfrm>
            <a:off x="838200" y="1700499"/>
            <a:ext cx="10515600" cy="1745990"/>
          </a:xfrm>
        </p:spPr>
        <p:txBody>
          <a:bodyPr/>
          <a:lstStyle/>
          <a:p>
            <a:r>
              <a:rPr lang="en-US" noProof="0" dirty="0"/>
              <a:t>Serverless Application Model is a framework to build serverless applications</a:t>
            </a:r>
          </a:p>
          <a:p>
            <a:pPr lvl="1"/>
            <a:r>
              <a:rPr lang="en-US" noProof="0" dirty="0"/>
              <a:t>A serverless application is a combination of Lambda functions, event sources, etc.</a:t>
            </a:r>
          </a:p>
          <a:p>
            <a:pPr lvl="1"/>
            <a:r>
              <a:rPr lang="en-US" noProof="0" dirty="0"/>
              <a:t>Install AWS SAM CLI (on Linux)</a:t>
            </a:r>
          </a:p>
        </p:txBody>
      </p:sp>
      <p:sp>
        <p:nvSpPr>
          <p:cNvPr id="9" name="Content Placeholder 8">
            <a:extLst>
              <a:ext uri="{FF2B5EF4-FFF2-40B4-BE49-F238E27FC236}">
                <a16:creationId xmlns:a16="http://schemas.microsoft.com/office/drawing/2014/main" id="{B4DF4DC0-469B-4585-A272-9B1DB0561B65}"/>
              </a:ext>
            </a:extLst>
          </p:cNvPr>
          <p:cNvSpPr>
            <a:spLocks noGrp="1"/>
          </p:cNvSpPr>
          <p:nvPr>
            <p:ph idx="14"/>
          </p:nvPr>
        </p:nvSpPr>
        <p:spPr>
          <a:xfrm>
            <a:off x="838200" y="6119199"/>
            <a:ext cx="10515600" cy="365125"/>
          </a:xfrm>
        </p:spPr>
        <p:txBody>
          <a:bodyPr/>
          <a:lstStyle/>
          <a:p>
            <a:r>
              <a:rPr lang="en-US" noProof="0" dirty="0">
                <a:hlinkClick r:id="rId3"/>
              </a:rPr>
              <a:t>https://docs.aws.amazon.com/serverless-application-model/latest/developerguide/serverless-sam-cli-install.html</a:t>
            </a:r>
            <a:r>
              <a:rPr lang="en-US" noProof="0" dirty="0"/>
              <a:t> </a:t>
            </a:r>
          </a:p>
        </p:txBody>
      </p:sp>
    </p:spTree>
    <p:extLst>
      <p:ext uri="{BB962C8B-B14F-4D97-AF65-F5344CB8AC3E}">
        <p14:creationId xmlns:p14="http://schemas.microsoft.com/office/powerpoint/2010/main" val="260345510"/>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E30483C2-F6D9-4D26-B1FC-A99E1619039A}"/>
              </a:ext>
            </a:extLst>
          </p:cNvPr>
          <p:cNvSpPr>
            <a:spLocks noGrp="1"/>
          </p:cNvSpPr>
          <p:nvPr>
            <p:ph type="title"/>
          </p:nvPr>
        </p:nvSpPr>
        <p:spPr/>
        <p:txBody>
          <a:bodyPr/>
          <a:lstStyle/>
          <a:p>
            <a:r>
              <a:rPr lang="en-US" noProof="0" dirty="0"/>
              <a:t>AWS services</a:t>
            </a:r>
          </a:p>
        </p:txBody>
      </p:sp>
      <p:sp>
        <p:nvSpPr>
          <p:cNvPr id="3" name="Content Placeholder 2">
            <a:extLst>
              <a:ext uri="{FF2B5EF4-FFF2-40B4-BE49-F238E27FC236}">
                <a16:creationId xmlns:a16="http://schemas.microsoft.com/office/drawing/2014/main" id="{EC596C46-6937-4878-8CE1-D558AC47DC0E}"/>
              </a:ext>
            </a:extLst>
          </p:cNvPr>
          <p:cNvSpPr>
            <a:spLocks noGrp="1"/>
          </p:cNvSpPr>
          <p:nvPr>
            <p:ph idx="1"/>
          </p:nvPr>
        </p:nvSpPr>
        <p:spPr>
          <a:xfrm>
            <a:off x="838200" y="1700499"/>
            <a:ext cx="10515600" cy="4351338"/>
          </a:xfrm>
        </p:spPr>
        <p:txBody>
          <a:bodyPr/>
          <a:lstStyle/>
          <a:p>
            <a:r>
              <a:rPr lang="en-US" sz="1800" noProof="0" dirty="0"/>
              <a:t>AWS Educate (and AWS console)</a:t>
            </a:r>
          </a:p>
          <a:p>
            <a:pPr lvl="1"/>
            <a:r>
              <a:rPr lang="en-US" sz="1400" noProof="0" dirty="0">
                <a:hlinkClick r:id="rId2"/>
              </a:rPr>
              <a:t>https://aws.amazon.com/it/education/awseducate/</a:t>
            </a:r>
            <a:r>
              <a:rPr lang="en-US" sz="1400" noProof="0" dirty="0"/>
              <a:t> </a:t>
            </a:r>
          </a:p>
          <a:p>
            <a:pPr lvl="1"/>
            <a:r>
              <a:rPr lang="en-US" sz="1400" noProof="0" dirty="0">
                <a:hlinkClick r:id="rId3"/>
              </a:rPr>
              <a:t>https://console.aws.amazon.com/console/home?region=us-east-1</a:t>
            </a:r>
            <a:r>
              <a:rPr lang="en-US" sz="1400" noProof="0" dirty="0"/>
              <a:t> </a:t>
            </a:r>
          </a:p>
          <a:p>
            <a:r>
              <a:rPr lang="en-US" sz="1800" noProof="0" dirty="0"/>
              <a:t>IAM (authentication)</a:t>
            </a:r>
          </a:p>
          <a:p>
            <a:pPr lvl="1"/>
            <a:r>
              <a:rPr lang="en-US" sz="1400" noProof="0" dirty="0">
                <a:hlinkClick r:id="rId4"/>
              </a:rPr>
              <a:t>https://docs.aws.amazon.com/IAM/latest/UserGuide/iam-ug.pdf</a:t>
            </a:r>
            <a:r>
              <a:rPr lang="en-US" sz="1400" noProof="0" dirty="0"/>
              <a:t> </a:t>
            </a:r>
          </a:p>
          <a:p>
            <a:r>
              <a:rPr lang="en-US" sz="1800" noProof="0" dirty="0"/>
              <a:t>SDK (software API)</a:t>
            </a:r>
          </a:p>
          <a:p>
            <a:pPr lvl="1"/>
            <a:r>
              <a:rPr lang="en-US" sz="1400" noProof="0" dirty="0">
                <a:hlinkClick r:id="rId5"/>
              </a:rPr>
              <a:t>https://docs.aws.amazon.com/sdk-for-java/latest/developer-guide/home.html</a:t>
            </a:r>
            <a:r>
              <a:rPr lang="en-US" sz="1400" noProof="0" dirty="0"/>
              <a:t> </a:t>
            </a:r>
          </a:p>
          <a:p>
            <a:r>
              <a:rPr lang="en-US" sz="1800" noProof="0" dirty="0"/>
              <a:t>Lambda (serverless computing and processing)</a:t>
            </a:r>
          </a:p>
          <a:p>
            <a:pPr lvl="1"/>
            <a:r>
              <a:rPr lang="en-US" sz="1400" noProof="0" dirty="0">
                <a:hlinkClick r:id="rId6"/>
              </a:rPr>
              <a:t>https://docs.aws.amazon.com/lambda/latest/dg/getting-started.html</a:t>
            </a:r>
            <a:r>
              <a:rPr lang="en-US" sz="1400" noProof="0" dirty="0"/>
              <a:t> </a:t>
            </a:r>
          </a:p>
          <a:p>
            <a:pPr lvl="1"/>
            <a:r>
              <a:rPr lang="en-US" sz="1400" noProof="0" dirty="0">
                <a:hlinkClick r:id="rId7"/>
              </a:rPr>
              <a:t>https://console.aws.amazon.com/lambda/home?region=us-east-1#/functions</a:t>
            </a:r>
            <a:r>
              <a:rPr lang="en-US" sz="1400" noProof="0" dirty="0"/>
              <a:t> </a:t>
            </a:r>
          </a:p>
          <a:p>
            <a:r>
              <a:rPr lang="en-US" sz="1800" noProof="0" dirty="0"/>
              <a:t>DynamoDB (key-value database)</a:t>
            </a:r>
          </a:p>
          <a:p>
            <a:pPr lvl="1"/>
            <a:r>
              <a:rPr lang="en-US" sz="1400" noProof="0" dirty="0">
                <a:hlinkClick r:id="rId8"/>
              </a:rPr>
              <a:t>https://docs.aws.amazon.com/amazondynamodb/latest/developerguide/Introduction</a:t>
            </a:r>
            <a:endParaRPr lang="en-US" sz="1400" noProof="0" dirty="0"/>
          </a:p>
          <a:p>
            <a:r>
              <a:rPr lang="en-US" sz="1800" noProof="0" dirty="0"/>
              <a:t>S3 (object storage)</a:t>
            </a:r>
          </a:p>
          <a:p>
            <a:pPr lvl="1"/>
            <a:r>
              <a:rPr lang="en-US" sz="1400" noProof="0" dirty="0">
                <a:hlinkClick r:id="rId9"/>
              </a:rPr>
              <a:t>https://s3.console.aws.amazon.com/s3/home?region=us-east-1</a:t>
            </a:r>
            <a:r>
              <a:rPr lang="en-US" sz="1400" noProof="0" dirty="0"/>
              <a:t> </a:t>
            </a:r>
            <a:endParaRPr lang="en-US" sz="1800" noProof="0" dirty="0"/>
          </a:p>
        </p:txBody>
      </p:sp>
      <p:sp>
        <p:nvSpPr>
          <p:cNvPr id="4" name="Footer Placeholder 3">
            <a:extLst>
              <a:ext uri="{FF2B5EF4-FFF2-40B4-BE49-F238E27FC236}">
                <a16:creationId xmlns:a16="http://schemas.microsoft.com/office/drawing/2014/main" id="{1E037138-18D1-4C8E-AF70-86165A62CF8A}"/>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DD0E1C25-5DD1-46E1-B199-C07C4A69DE75}"/>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281</a:t>
            </a:fld>
            <a:endParaRPr lang="it-IT" dirty="0"/>
          </a:p>
        </p:txBody>
      </p:sp>
    </p:spTree>
    <p:extLst>
      <p:ext uri="{BB962C8B-B14F-4D97-AF65-F5344CB8AC3E}">
        <p14:creationId xmlns:p14="http://schemas.microsoft.com/office/powerpoint/2010/main" val="3915951574"/>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7FBA772C-5621-4F69-B1BE-7FB953116377}"/>
              </a:ext>
            </a:extLst>
          </p:cNvPr>
          <p:cNvSpPr>
            <a:spLocks noGrp="1"/>
          </p:cNvSpPr>
          <p:nvPr>
            <p:ph idx="13"/>
          </p:nvPr>
        </p:nvSpPr>
        <p:spPr/>
        <p:txBody>
          <a:bodyPr/>
          <a:lstStyle/>
          <a:p>
            <a:r>
              <a:rPr lang="en-US" noProof="0" dirty="0"/>
              <a:t>Dataset sample</a:t>
            </a:r>
          </a:p>
          <a:p>
            <a:r>
              <a:rPr lang="en-US" noProof="0" dirty="0"/>
              <a:t>%%%%%%%%%%%%%%</a:t>
            </a:r>
          </a:p>
          <a:p>
            <a:endParaRPr lang="en-US" noProof="0" dirty="0"/>
          </a:p>
          <a:p>
            <a:r>
              <a:rPr lang="en-US" noProof="0" dirty="0"/>
              <a:t>[ { customerName: Alice, products: [Pizza, Beer, Diaper] },</a:t>
            </a:r>
          </a:p>
          <a:p>
            <a:r>
              <a:rPr lang="en-US" noProof="0" dirty="0"/>
              <a:t>  { customerName: Bob, products: [Pizza, Beer, Diaper] },</a:t>
            </a:r>
          </a:p>
          <a:p>
            <a:r>
              <a:rPr lang="en-US" noProof="0" dirty="0"/>
              <a:t>  { customerName: Charlie, products: [Pizza, Cola] } ]</a:t>
            </a:r>
          </a:p>
        </p:txBody>
      </p:sp>
      <p:sp>
        <p:nvSpPr>
          <p:cNvPr id="2" name="Title 1">
            <a:extLst>
              <a:ext uri="{FF2B5EF4-FFF2-40B4-BE49-F238E27FC236}">
                <a16:creationId xmlns:a16="http://schemas.microsoft.com/office/drawing/2014/main" id="{9FAF2444-6D40-4E3E-8F5E-52E058758A90}"/>
              </a:ext>
            </a:extLst>
          </p:cNvPr>
          <p:cNvSpPr>
            <a:spLocks noGrp="1"/>
          </p:cNvSpPr>
          <p:nvPr>
            <p:ph type="title"/>
          </p:nvPr>
        </p:nvSpPr>
        <p:spPr/>
        <p:txBody>
          <a:bodyPr/>
          <a:lstStyle/>
          <a:p>
            <a:r>
              <a:rPr lang="en-US" noProof="0" dirty="0"/>
              <a:t>Case study</a:t>
            </a:r>
          </a:p>
        </p:txBody>
      </p:sp>
      <p:sp>
        <p:nvSpPr>
          <p:cNvPr id="5" name="Footer Placeholder 4">
            <a:extLst>
              <a:ext uri="{FF2B5EF4-FFF2-40B4-BE49-F238E27FC236}">
                <a16:creationId xmlns:a16="http://schemas.microsoft.com/office/drawing/2014/main" id="{D837034E-417C-49DB-A13A-EBEB0185350D}"/>
              </a:ext>
            </a:extLst>
          </p:cNvPr>
          <p:cNvSpPr>
            <a:spLocks noGrp="1"/>
          </p:cNvSpPr>
          <p:nvPr>
            <p:ph type="ftr" sz="quarter" idx="11"/>
          </p:nvPr>
        </p:nvSpPr>
        <p:spPr/>
        <p:txBody>
          <a:bodyPr/>
          <a:lstStyle/>
          <a:p>
            <a:r>
              <a:rPr lang="en-US" dirty="0"/>
              <a:t>Matteo Francia – University of Bologna</a:t>
            </a:r>
          </a:p>
        </p:txBody>
      </p:sp>
      <p:sp>
        <p:nvSpPr>
          <p:cNvPr id="6" name="Slide Number Placeholder 5">
            <a:extLst>
              <a:ext uri="{FF2B5EF4-FFF2-40B4-BE49-F238E27FC236}">
                <a16:creationId xmlns:a16="http://schemas.microsoft.com/office/drawing/2014/main" id="{ACCF398E-0633-4136-9A26-3D8F563A396F}"/>
              </a:ext>
            </a:extLst>
          </p:cNvPr>
          <p:cNvSpPr>
            <a:spLocks noGrp="1"/>
          </p:cNvSpPr>
          <p:nvPr>
            <p:ph type="sldNum" sz="quarter" idx="12"/>
          </p:nvPr>
        </p:nvSpPr>
        <p:spPr/>
        <p:txBody>
          <a:bodyPr/>
          <a:lstStyle/>
          <a:p>
            <a:fld id="{5DD6F1BA-2510-46FC-9346-AB1F3CA1593B}" type="slidenum">
              <a:rPr lang="en-US" smtClean="0"/>
              <a:pPr/>
              <a:t>282</a:t>
            </a:fld>
            <a:endParaRPr lang="en-US" dirty="0"/>
          </a:p>
        </p:txBody>
      </p:sp>
      <p:sp>
        <p:nvSpPr>
          <p:cNvPr id="4" name="Content Placeholder 3">
            <a:extLst>
              <a:ext uri="{FF2B5EF4-FFF2-40B4-BE49-F238E27FC236}">
                <a16:creationId xmlns:a16="http://schemas.microsoft.com/office/drawing/2014/main" id="{A9D7B8F1-A6AC-4413-B909-D14A4B3DE622}"/>
              </a:ext>
            </a:extLst>
          </p:cNvPr>
          <p:cNvSpPr>
            <a:spLocks noGrp="1"/>
          </p:cNvSpPr>
          <p:nvPr>
            <p:ph idx="1"/>
          </p:nvPr>
        </p:nvSpPr>
        <p:spPr/>
        <p:txBody>
          <a:bodyPr/>
          <a:lstStyle/>
          <a:p>
            <a:pPr indent="-285750"/>
            <a:r>
              <a:rPr lang="en-US" noProof="0" dirty="0"/>
              <a:t>Given a dataset of sales per customer</a:t>
            </a:r>
          </a:p>
          <a:p>
            <a:pPr indent="-285750"/>
            <a:r>
              <a:rPr lang="en-US" noProof="0" dirty="0"/>
              <a:t>find the products frequently bought together</a:t>
            </a:r>
          </a:p>
        </p:txBody>
      </p:sp>
    </p:spTree>
    <p:extLst>
      <p:ext uri="{BB962C8B-B14F-4D97-AF65-F5344CB8AC3E}">
        <p14:creationId xmlns:p14="http://schemas.microsoft.com/office/powerpoint/2010/main" val="2493709535"/>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CDE99-2092-4816-B453-C0D7CA6B4D28}"/>
              </a:ext>
            </a:extLst>
          </p:cNvPr>
          <p:cNvSpPr>
            <a:spLocks noGrp="1"/>
          </p:cNvSpPr>
          <p:nvPr>
            <p:ph type="title"/>
          </p:nvPr>
        </p:nvSpPr>
        <p:spPr>
          <a:xfrm>
            <a:off x="838200" y="365125"/>
            <a:ext cx="10515600" cy="1325563"/>
          </a:xfrm>
        </p:spPr>
        <p:txBody>
          <a:bodyPr/>
          <a:lstStyle/>
          <a:p>
            <a:r>
              <a:rPr lang="en-US" noProof="0" dirty="0"/>
              <a:t>Case study</a:t>
            </a:r>
          </a:p>
        </p:txBody>
      </p:sp>
      <p:sp>
        <p:nvSpPr>
          <p:cNvPr id="9" name="Content Placeholder 8">
            <a:extLst>
              <a:ext uri="{FF2B5EF4-FFF2-40B4-BE49-F238E27FC236}">
                <a16:creationId xmlns:a16="http://schemas.microsoft.com/office/drawing/2014/main" id="{B127231A-8502-464F-AF13-8A29D74969A9}"/>
              </a:ext>
            </a:extLst>
          </p:cNvPr>
          <p:cNvSpPr>
            <a:spLocks noGrp="1"/>
          </p:cNvSpPr>
          <p:nvPr>
            <p:ph sz="half" idx="1"/>
          </p:nvPr>
        </p:nvSpPr>
        <p:spPr>
          <a:xfrm>
            <a:off x="838200" y="1825625"/>
            <a:ext cx="5181600" cy="4351338"/>
          </a:xfrm>
        </p:spPr>
        <p:txBody>
          <a:bodyPr/>
          <a:lstStyle/>
          <a:p>
            <a:r>
              <a:rPr lang="en-US" noProof="0" dirty="0"/>
              <a:t>The pipeline involves a single transformation</a:t>
            </a:r>
          </a:p>
          <a:p>
            <a:pPr lvl="1"/>
            <a:r>
              <a:rPr lang="en-US" noProof="0" dirty="0"/>
              <a:t>A classic mining problem, which one?</a:t>
            </a:r>
          </a:p>
        </p:txBody>
      </p:sp>
      <p:sp>
        <p:nvSpPr>
          <p:cNvPr id="31" name="Content Placeholder 30">
            <a:extLst>
              <a:ext uri="{FF2B5EF4-FFF2-40B4-BE49-F238E27FC236}">
                <a16:creationId xmlns:a16="http://schemas.microsoft.com/office/drawing/2014/main" id="{837128DA-FF52-4ACD-9842-6E7806D0051D}"/>
              </a:ext>
            </a:extLst>
          </p:cNvPr>
          <p:cNvSpPr>
            <a:spLocks noGrp="1"/>
          </p:cNvSpPr>
          <p:nvPr>
            <p:ph sz="half" idx="2"/>
          </p:nvPr>
        </p:nvSpPr>
        <p:spPr/>
        <p:txBody>
          <a:bodyPr/>
          <a:lstStyle/>
          <a:p>
            <a:endParaRPr lang="en-US" dirty="0"/>
          </a:p>
        </p:txBody>
      </p:sp>
      <p:sp>
        <p:nvSpPr>
          <p:cNvPr id="5" name="Footer Placeholder 4">
            <a:extLst>
              <a:ext uri="{FF2B5EF4-FFF2-40B4-BE49-F238E27FC236}">
                <a16:creationId xmlns:a16="http://schemas.microsoft.com/office/drawing/2014/main" id="{16512AB2-D3BA-4566-9842-D54E4712B238}"/>
              </a:ext>
            </a:extLst>
          </p:cNvPr>
          <p:cNvSpPr>
            <a:spLocks noGrp="1"/>
          </p:cNvSpPr>
          <p:nvPr>
            <p:ph type="ftr" sz="quarter" idx="11"/>
          </p:nvPr>
        </p:nvSpPr>
        <p:spPr>
          <a:xfrm>
            <a:off x="-1" y="6492875"/>
            <a:ext cx="2837793" cy="365125"/>
          </a:xfrm>
        </p:spPr>
        <p:txBody>
          <a:bodyPr/>
          <a:lstStyle/>
          <a:p>
            <a:r>
              <a:rPr lang="en-US" dirty="0"/>
              <a:t>Matteo Francia – University of Bologna</a:t>
            </a:r>
          </a:p>
        </p:txBody>
      </p:sp>
      <p:sp>
        <p:nvSpPr>
          <p:cNvPr id="6" name="Slide Number Placeholder 5">
            <a:extLst>
              <a:ext uri="{FF2B5EF4-FFF2-40B4-BE49-F238E27FC236}">
                <a16:creationId xmlns:a16="http://schemas.microsoft.com/office/drawing/2014/main" id="{8AD5233D-F510-4648-988A-EC645E436D66}"/>
              </a:ext>
            </a:extLst>
          </p:cNvPr>
          <p:cNvSpPr>
            <a:spLocks noGrp="1"/>
          </p:cNvSpPr>
          <p:nvPr>
            <p:ph type="sldNum" sz="quarter" idx="12"/>
          </p:nvPr>
        </p:nvSpPr>
        <p:spPr>
          <a:xfrm>
            <a:off x="9448800" y="6492874"/>
            <a:ext cx="2743200" cy="365125"/>
          </a:xfrm>
        </p:spPr>
        <p:txBody>
          <a:bodyPr/>
          <a:lstStyle/>
          <a:p>
            <a:fld id="{5DD6F1BA-2510-46FC-9346-AB1F3CA1593B}" type="slidenum">
              <a:rPr lang="en-US" smtClean="0"/>
              <a:pPr/>
              <a:t>283</a:t>
            </a:fld>
            <a:endParaRPr lang="en-US" dirty="0"/>
          </a:p>
        </p:txBody>
      </p:sp>
      <p:sp>
        <p:nvSpPr>
          <p:cNvPr id="8" name="Flowchart: Magnetic Disk 7">
            <a:extLst>
              <a:ext uri="{FF2B5EF4-FFF2-40B4-BE49-F238E27FC236}">
                <a16:creationId xmlns:a16="http://schemas.microsoft.com/office/drawing/2014/main" id="{C58D6587-6449-4201-AE85-492A8DA98F96}"/>
              </a:ext>
            </a:extLst>
          </p:cNvPr>
          <p:cNvSpPr/>
          <p:nvPr/>
        </p:nvSpPr>
        <p:spPr>
          <a:xfrm>
            <a:off x="6769327" y="3924768"/>
            <a:ext cx="1089667" cy="494535"/>
          </a:xfrm>
          <a:prstGeom prst="flowChartMagneticDisk">
            <a:avLst/>
          </a:prstGeom>
          <a:solidFill>
            <a:schemeClr val="bg2">
              <a:lumMod val="25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latin typeface="Helvetica" panose="020B0604020202020204" pitchFamily="34" charset="0"/>
                <a:cs typeface="Helvetica" panose="020B0604020202020204" pitchFamily="34" charset="0"/>
              </a:rPr>
              <a:t>Dataset</a:t>
            </a:r>
          </a:p>
        </p:txBody>
      </p:sp>
      <p:sp>
        <p:nvSpPr>
          <p:cNvPr id="11" name="Rectangle 10">
            <a:extLst>
              <a:ext uri="{FF2B5EF4-FFF2-40B4-BE49-F238E27FC236}">
                <a16:creationId xmlns:a16="http://schemas.microsoft.com/office/drawing/2014/main" id="{43A7C84D-887D-4BCE-A6B4-1FA409ABF062}"/>
              </a:ext>
            </a:extLst>
          </p:cNvPr>
          <p:cNvSpPr/>
          <p:nvPr/>
        </p:nvSpPr>
        <p:spPr>
          <a:xfrm>
            <a:off x="8176911" y="3884156"/>
            <a:ext cx="936855" cy="575761"/>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latin typeface="Helvetica" panose="020B0604020202020204" pitchFamily="34" charset="0"/>
                <a:cs typeface="Helvetica" panose="020B0604020202020204" pitchFamily="34" charset="0"/>
              </a:rPr>
              <a:t>?</a:t>
            </a:r>
          </a:p>
        </p:txBody>
      </p:sp>
      <p:sp>
        <p:nvSpPr>
          <p:cNvPr id="14" name="Flowchart: Magnetic Disk 13">
            <a:extLst>
              <a:ext uri="{FF2B5EF4-FFF2-40B4-BE49-F238E27FC236}">
                <a16:creationId xmlns:a16="http://schemas.microsoft.com/office/drawing/2014/main" id="{C12B0D0E-513F-4059-B296-30B625B20D26}"/>
              </a:ext>
            </a:extLst>
          </p:cNvPr>
          <p:cNvSpPr/>
          <p:nvPr/>
        </p:nvSpPr>
        <p:spPr>
          <a:xfrm>
            <a:off x="9431633" y="3924769"/>
            <a:ext cx="1089667" cy="494535"/>
          </a:xfrm>
          <a:prstGeom prst="flowChartMagneticDisk">
            <a:avLst/>
          </a:prstGeom>
          <a:solidFill>
            <a:schemeClr val="bg2">
              <a:lumMod val="25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latin typeface="Helvetica" panose="020B0604020202020204" pitchFamily="34" charset="0"/>
                <a:cs typeface="Helvetica" panose="020B0604020202020204" pitchFamily="34" charset="0"/>
              </a:rPr>
              <a:t>Output</a:t>
            </a:r>
          </a:p>
        </p:txBody>
      </p:sp>
      <p:cxnSp>
        <p:nvCxnSpPr>
          <p:cNvPr id="24" name="Straight Arrow Connector 23">
            <a:extLst>
              <a:ext uri="{FF2B5EF4-FFF2-40B4-BE49-F238E27FC236}">
                <a16:creationId xmlns:a16="http://schemas.microsoft.com/office/drawing/2014/main" id="{3616D021-ACFB-4610-8A12-51F51C448A5E}"/>
              </a:ext>
            </a:extLst>
          </p:cNvPr>
          <p:cNvCxnSpPr>
            <a:cxnSpLocks/>
            <a:stCxn id="11" idx="3"/>
            <a:endCxn id="14" idx="2"/>
          </p:cNvCxnSpPr>
          <p:nvPr/>
        </p:nvCxnSpPr>
        <p:spPr>
          <a:xfrm>
            <a:off x="9113766" y="4172037"/>
            <a:ext cx="31786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6" name="Straight Arrow Connector 35">
            <a:extLst>
              <a:ext uri="{FF2B5EF4-FFF2-40B4-BE49-F238E27FC236}">
                <a16:creationId xmlns:a16="http://schemas.microsoft.com/office/drawing/2014/main" id="{8B724BA4-04C9-4AB5-A853-55982D4833E1}"/>
              </a:ext>
            </a:extLst>
          </p:cNvPr>
          <p:cNvCxnSpPr>
            <a:cxnSpLocks/>
            <a:stCxn id="8" idx="4"/>
            <a:endCxn id="11" idx="1"/>
          </p:cNvCxnSpPr>
          <p:nvPr/>
        </p:nvCxnSpPr>
        <p:spPr>
          <a:xfrm>
            <a:off x="7858994" y="4172036"/>
            <a:ext cx="317917"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847910890"/>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922A128-E204-4CBD-B1CB-A8BCE54D2FDC}"/>
              </a:ext>
            </a:extLst>
          </p:cNvPr>
          <p:cNvSpPr>
            <a:spLocks noGrp="1"/>
          </p:cNvSpPr>
          <p:nvPr>
            <p:ph type="title"/>
          </p:nvPr>
        </p:nvSpPr>
        <p:spPr/>
        <p:txBody>
          <a:bodyPr/>
          <a:lstStyle/>
          <a:p>
            <a:r>
              <a:rPr lang="en-US" noProof="0" dirty="0"/>
              <a:t>Frequent itemset mining</a:t>
            </a:r>
          </a:p>
        </p:txBody>
      </p:sp>
      <p:sp>
        <p:nvSpPr>
          <p:cNvPr id="8" name="Content Placeholder 7">
            <a:extLst>
              <a:ext uri="{FF2B5EF4-FFF2-40B4-BE49-F238E27FC236}">
                <a16:creationId xmlns:a16="http://schemas.microsoft.com/office/drawing/2014/main" id="{1C10AD4D-AB80-48A7-A6F3-510F1FC8C150}"/>
              </a:ext>
            </a:extLst>
          </p:cNvPr>
          <p:cNvSpPr>
            <a:spLocks noGrp="1"/>
          </p:cNvSpPr>
          <p:nvPr>
            <p:ph sz="half" idx="1"/>
          </p:nvPr>
        </p:nvSpPr>
        <p:spPr/>
        <p:txBody>
          <a:bodyPr/>
          <a:lstStyle/>
          <a:p>
            <a:r>
              <a:rPr lang="en-US" noProof="0" dirty="0"/>
              <a:t>Find sets of items (i.e., itemsets) frequently appearing together</a:t>
            </a:r>
          </a:p>
          <a:p>
            <a:pPr lvl="1"/>
            <a:r>
              <a:rPr lang="en-US" b="1" noProof="0" dirty="0"/>
              <a:t>Item</a:t>
            </a:r>
            <a:r>
              <a:rPr lang="en-US" noProof="0" dirty="0"/>
              <a:t>: a product</a:t>
            </a:r>
          </a:p>
          <a:p>
            <a:pPr lvl="1"/>
            <a:r>
              <a:rPr lang="en-US" b="1" noProof="0" dirty="0"/>
              <a:t>Itemset</a:t>
            </a:r>
            <a:r>
              <a:rPr lang="en-US" noProof="0" dirty="0"/>
              <a:t>: a set of products</a:t>
            </a:r>
          </a:p>
          <a:p>
            <a:pPr lvl="1"/>
            <a:r>
              <a:rPr lang="en-US" b="1" noProof="0" dirty="0"/>
              <a:t>Frequently</a:t>
            </a:r>
            <a:r>
              <a:rPr lang="en-US" noProof="0" dirty="0"/>
              <a:t>: support above threshold</a:t>
            </a:r>
          </a:p>
          <a:p>
            <a:pPr lvl="1"/>
            <a:r>
              <a:rPr lang="en-US" b="1" noProof="0" dirty="0"/>
              <a:t>Support</a:t>
            </a:r>
            <a:r>
              <a:rPr lang="en-US" noProof="0" dirty="0"/>
              <a:t>: number of clients buying a set of products</a:t>
            </a:r>
          </a:p>
          <a:p>
            <a:endParaRPr lang="en-US" noProof="0" dirty="0"/>
          </a:p>
          <a:p>
            <a:r>
              <a:rPr lang="en-US" noProof="0" dirty="0"/>
              <a:t>Complexity: O(2</a:t>
            </a:r>
            <a:r>
              <a:rPr lang="en-US" baseline="30000" noProof="0" dirty="0"/>
              <a:t>|items|</a:t>
            </a:r>
            <a:r>
              <a:rPr lang="en-US" noProof="0" dirty="0"/>
              <a:t>)</a:t>
            </a:r>
          </a:p>
        </p:txBody>
      </p:sp>
      <p:sp>
        <p:nvSpPr>
          <p:cNvPr id="4" name="Footer Placeholder 3">
            <a:extLst>
              <a:ext uri="{FF2B5EF4-FFF2-40B4-BE49-F238E27FC236}">
                <a16:creationId xmlns:a16="http://schemas.microsoft.com/office/drawing/2014/main" id="{3D56A2F1-735E-42B4-9E66-DF8644B59BE1}"/>
              </a:ext>
            </a:extLst>
          </p:cNvPr>
          <p:cNvSpPr>
            <a:spLocks noGrp="1"/>
          </p:cNvSpPr>
          <p:nvPr>
            <p:ph type="ftr" sz="quarter" idx="11"/>
          </p:nvPr>
        </p:nvSpPr>
        <p:spPr/>
        <p:txBody>
          <a:bodyPr/>
          <a:lstStyle/>
          <a:p>
            <a:pPr algn="l"/>
            <a:r>
              <a:rPr lang="en-US" dirty="0"/>
              <a:t>Matteo Francia – University of Bologna</a:t>
            </a:r>
          </a:p>
        </p:txBody>
      </p:sp>
      <p:sp>
        <p:nvSpPr>
          <p:cNvPr id="5" name="Slide Number Placeholder 4">
            <a:extLst>
              <a:ext uri="{FF2B5EF4-FFF2-40B4-BE49-F238E27FC236}">
                <a16:creationId xmlns:a16="http://schemas.microsoft.com/office/drawing/2014/main" id="{88739678-0E8B-44CF-ACE3-8487899C299C}"/>
              </a:ext>
            </a:extLst>
          </p:cNvPr>
          <p:cNvSpPr>
            <a:spLocks noGrp="1"/>
          </p:cNvSpPr>
          <p:nvPr>
            <p:ph type="sldNum" sz="quarter" idx="12"/>
          </p:nvPr>
        </p:nvSpPr>
        <p:spPr/>
        <p:txBody>
          <a:bodyPr/>
          <a:lstStyle/>
          <a:p>
            <a:fld id="{5DD6F1BA-2510-46FC-9346-AB1F3CA1593B}" type="slidenum">
              <a:rPr lang="en-US" smtClean="0"/>
              <a:t>284</a:t>
            </a:fld>
            <a:endParaRPr lang="en-US" dirty="0"/>
          </a:p>
        </p:txBody>
      </p:sp>
      <p:sp>
        <p:nvSpPr>
          <p:cNvPr id="11" name="TextBox 10">
            <a:extLst>
              <a:ext uri="{FF2B5EF4-FFF2-40B4-BE49-F238E27FC236}">
                <a16:creationId xmlns:a16="http://schemas.microsoft.com/office/drawing/2014/main" id="{52B474E3-4F9E-4C43-946F-2BDCD056F0C9}"/>
              </a:ext>
            </a:extLst>
          </p:cNvPr>
          <p:cNvSpPr txBox="1"/>
          <p:nvPr/>
        </p:nvSpPr>
        <p:spPr>
          <a:xfrm>
            <a:off x="7296563" y="4103230"/>
            <a:ext cx="902811" cy="369332"/>
          </a:xfrm>
          <a:prstGeom prst="rect">
            <a:avLst/>
          </a:prstGeom>
          <a:noFill/>
        </p:spPr>
        <p:txBody>
          <a:bodyPr wrap="none" rtlCol="0">
            <a:spAutoFit/>
          </a:bodyPr>
          <a:lstStyle/>
          <a:p>
            <a:r>
              <a:rPr lang="en-US" dirty="0">
                <a:latin typeface="Helvetica" panose="020B0604020202020204" pitchFamily="34" charset="0"/>
                <a:cs typeface="Helvetica" panose="020B0604020202020204" pitchFamily="34" charset="0"/>
              </a:rPr>
              <a:t>{Pizza}</a:t>
            </a:r>
          </a:p>
        </p:txBody>
      </p:sp>
      <p:sp>
        <p:nvSpPr>
          <p:cNvPr id="12" name="TextBox 11">
            <a:extLst>
              <a:ext uri="{FF2B5EF4-FFF2-40B4-BE49-F238E27FC236}">
                <a16:creationId xmlns:a16="http://schemas.microsoft.com/office/drawing/2014/main" id="{EF577C7F-2A21-4580-AFC8-C779E485DAE0}"/>
              </a:ext>
            </a:extLst>
          </p:cNvPr>
          <p:cNvSpPr txBox="1"/>
          <p:nvPr/>
        </p:nvSpPr>
        <p:spPr>
          <a:xfrm>
            <a:off x="8239057" y="4103230"/>
            <a:ext cx="825867" cy="369332"/>
          </a:xfrm>
          <a:prstGeom prst="rect">
            <a:avLst/>
          </a:prstGeom>
          <a:noFill/>
        </p:spPr>
        <p:txBody>
          <a:bodyPr wrap="none" rtlCol="0">
            <a:spAutoFit/>
          </a:bodyPr>
          <a:lstStyle/>
          <a:p>
            <a:r>
              <a:rPr lang="en-US" dirty="0">
                <a:latin typeface="Helvetica" panose="020B0604020202020204" pitchFamily="34" charset="0"/>
                <a:cs typeface="Helvetica" panose="020B0604020202020204" pitchFamily="34" charset="0"/>
              </a:rPr>
              <a:t>{Beer}</a:t>
            </a:r>
          </a:p>
        </p:txBody>
      </p:sp>
      <p:sp>
        <p:nvSpPr>
          <p:cNvPr id="13" name="TextBox 12">
            <a:extLst>
              <a:ext uri="{FF2B5EF4-FFF2-40B4-BE49-F238E27FC236}">
                <a16:creationId xmlns:a16="http://schemas.microsoft.com/office/drawing/2014/main" id="{735E7C7F-AD1F-427D-AFBB-7820422C0702}"/>
              </a:ext>
            </a:extLst>
          </p:cNvPr>
          <p:cNvSpPr txBox="1"/>
          <p:nvPr/>
        </p:nvSpPr>
        <p:spPr>
          <a:xfrm>
            <a:off x="9104607" y="4103230"/>
            <a:ext cx="1018227" cy="369332"/>
          </a:xfrm>
          <a:prstGeom prst="rect">
            <a:avLst/>
          </a:prstGeom>
          <a:noFill/>
        </p:spPr>
        <p:txBody>
          <a:bodyPr wrap="none" rtlCol="0">
            <a:spAutoFit/>
          </a:bodyPr>
          <a:lstStyle/>
          <a:p>
            <a:r>
              <a:rPr lang="en-US" dirty="0">
                <a:latin typeface="Helvetica" panose="020B0604020202020204" pitchFamily="34" charset="0"/>
                <a:cs typeface="Helvetica" panose="020B0604020202020204" pitchFamily="34" charset="0"/>
              </a:rPr>
              <a:t>{Diaper}</a:t>
            </a:r>
          </a:p>
        </p:txBody>
      </p:sp>
      <p:sp>
        <p:nvSpPr>
          <p:cNvPr id="14" name="TextBox 13">
            <a:extLst>
              <a:ext uri="{FF2B5EF4-FFF2-40B4-BE49-F238E27FC236}">
                <a16:creationId xmlns:a16="http://schemas.microsoft.com/office/drawing/2014/main" id="{DAD258E2-C1F2-4CC4-8E98-7B3E270A23FE}"/>
              </a:ext>
            </a:extLst>
          </p:cNvPr>
          <p:cNvSpPr txBox="1"/>
          <p:nvPr/>
        </p:nvSpPr>
        <p:spPr>
          <a:xfrm>
            <a:off x="10162517" y="4103230"/>
            <a:ext cx="813043" cy="369332"/>
          </a:xfrm>
          <a:prstGeom prst="rect">
            <a:avLst/>
          </a:prstGeom>
          <a:noFill/>
        </p:spPr>
        <p:txBody>
          <a:bodyPr wrap="none" rtlCol="0">
            <a:spAutoFit/>
          </a:bodyPr>
          <a:lstStyle/>
          <a:p>
            <a:r>
              <a:rPr lang="en-US" dirty="0">
                <a:latin typeface="Helvetica" panose="020B0604020202020204" pitchFamily="34" charset="0"/>
                <a:cs typeface="Helvetica" panose="020B0604020202020204" pitchFamily="34" charset="0"/>
              </a:rPr>
              <a:t>{Cola}</a:t>
            </a:r>
          </a:p>
        </p:txBody>
      </p:sp>
      <p:sp>
        <p:nvSpPr>
          <p:cNvPr id="15" name="TextBox 14">
            <a:extLst>
              <a:ext uri="{FF2B5EF4-FFF2-40B4-BE49-F238E27FC236}">
                <a16:creationId xmlns:a16="http://schemas.microsoft.com/office/drawing/2014/main" id="{3BC81460-9D87-4C3A-AB40-0168CAF0A781}"/>
              </a:ext>
            </a:extLst>
          </p:cNvPr>
          <p:cNvSpPr txBox="1"/>
          <p:nvPr/>
        </p:nvSpPr>
        <p:spPr>
          <a:xfrm>
            <a:off x="6172202" y="4902376"/>
            <a:ext cx="1454244" cy="369332"/>
          </a:xfrm>
          <a:prstGeom prst="rect">
            <a:avLst/>
          </a:prstGeom>
          <a:noFill/>
        </p:spPr>
        <p:txBody>
          <a:bodyPr wrap="none" rtlCol="0">
            <a:spAutoFit/>
          </a:bodyPr>
          <a:lstStyle/>
          <a:p>
            <a:r>
              <a:rPr lang="en-US" dirty="0">
                <a:latin typeface="Helvetica" panose="020B0604020202020204" pitchFamily="34" charset="0"/>
                <a:cs typeface="Helvetica" panose="020B0604020202020204" pitchFamily="34" charset="0"/>
              </a:rPr>
              <a:t>{Pizza,Beer}</a:t>
            </a:r>
          </a:p>
        </p:txBody>
      </p:sp>
      <p:sp>
        <p:nvSpPr>
          <p:cNvPr id="16" name="TextBox 15">
            <a:extLst>
              <a:ext uri="{FF2B5EF4-FFF2-40B4-BE49-F238E27FC236}">
                <a16:creationId xmlns:a16="http://schemas.microsoft.com/office/drawing/2014/main" id="{84DD6137-3EAF-46E9-BEA7-E4F4CB3B94C4}"/>
              </a:ext>
            </a:extLst>
          </p:cNvPr>
          <p:cNvSpPr txBox="1"/>
          <p:nvPr/>
        </p:nvSpPr>
        <p:spPr>
          <a:xfrm>
            <a:off x="7833599" y="4902376"/>
            <a:ext cx="1646605" cy="369332"/>
          </a:xfrm>
          <a:prstGeom prst="rect">
            <a:avLst/>
          </a:prstGeom>
          <a:noFill/>
        </p:spPr>
        <p:txBody>
          <a:bodyPr wrap="none" rtlCol="0">
            <a:spAutoFit/>
          </a:bodyPr>
          <a:lstStyle/>
          <a:p>
            <a:r>
              <a:rPr lang="en-US" dirty="0">
                <a:latin typeface="Helvetica" panose="020B0604020202020204" pitchFamily="34" charset="0"/>
                <a:cs typeface="Helvetica" panose="020B0604020202020204" pitchFamily="34" charset="0"/>
              </a:rPr>
              <a:t>{Pizza,Diaper}</a:t>
            </a:r>
          </a:p>
        </p:txBody>
      </p:sp>
      <p:sp>
        <p:nvSpPr>
          <p:cNvPr id="17" name="TextBox 16">
            <a:extLst>
              <a:ext uri="{FF2B5EF4-FFF2-40B4-BE49-F238E27FC236}">
                <a16:creationId xmlns:a16="http://schemas.microsoft.com/office/drawing/2014/main" id="{84A290ED-E78D-450F-B144-BDD0B48FA4A0}"/>
              </a:ext>
            </a:extLst>
          </p:cNvPr>
          <p:cNvSpPr txBox="1"/>
          <p:nvPr/>
        </p:nvSpPr>
        <p:spPr>
          <a:xfrm>
            <a:off x="10310007" y="4902376"/>
            <a:ext cx="1441420" cy="369332"/>
          </a:xfrm>
          <a:prstGeom prst="rect">
            <a:avLst/>
          </a:prstGeom>
          <a:noFill/>
        </p:spPr>
        <p:txBody>
          <a:bodyPr wrap="none" rtlCol="0">
            <a:spAutoFit/>
          </a:bodyPr>
          <a:lstStyle/>
          <a:p>
            <a:r>
              <a:rPr lang="en-US" dirty="0">
                <a:latin typeface="Helvetica" panose="020B0604020202020204" pitchFamily="34" charset="0"/>
                <a:cs typeface="Helvetica" panose="020B0604020202020204" pitchFamily="34" charset="0"/>
              </a:rPr>
              <a:t>{Pizza,Cola}</a:t>
            </a:r>
          </a:p>
        </p:txBody>
      </p:sp>
      <p:sp>
        <p:nvSpPr>
          <p:cNvPr id="18" name="TextBox 17">
            <a:extLst>
              <a:ext uri="{FF2B5EF4-FFF2-40B4-BE49-F238E27FC236}">
                <a16:creationId xmlns:a16="http://schemas.microsoft.com/office/drawing/2014/main" id="{30A33AAD-A317-40DA-999A-7566F6D2B4DD}"/>
              </a:ext>
            </a:extLst>
          </p:cNvPr>
          <p:cNvSpPr txBox="1"/>
          <p:nvPr/>
        </p:nvSpPr>
        <p:spPr>
          <a:xfrm>
            <a:off x="9687357" y="4902376"/>
            <a:ext cx="415498" cy="369332"/>
          </a:xfrm>
          <a:prstGeom prst="rect">
            <a:avLst/>
          </a:prstGeom>
          <a:noFill/>
        </p:spPr>
        <p:txBody>
          <a:bodyPr wrap="none" rtlCol="0">
            <a:spAutoFit/>
          </a:bodyPr>
          <a:lstStyle/>
          <a:p>
            <a:r>
              <a:rPr lang="en-US" dirty="0">
                <a:latin typeface="Helvetica" panose="020B0604020202020204" pitchFamily="34" charset="0"/>
                <a:cs typeface="Helvetica" panose="020B0604020202020204" pitchFamily="34" charset="0"/>
              </a:rPr>
              <a:t>…</a:t>
            </a:r>
          </a:p>
        </p:txBody>
      </p:sp>
      <p:sp>
        <p:nvSpPr>
          <p:cNvPr id="19" name="TextBox 18">
            <a:extLst>
              <a:ext uri="{FF2B5EF4-FFF2-40B4-BE49-F238E27FC236}">
                <a16:creationId xmlns:a16="http://schemas.microsoft.com/office/drawing/2014/main" id="{602E17E3-6818-458C-B6BD-B88EAFC4BFC0}"/>
              </a:ext>
            </a:extLst>
          </p:cNvPr>
          <p:cNvSpPr txBox="1"/>
          <p:nvPr/>
        </p:nvSpPr>
        <p:spPr>
          <a:xfrm>
            <a:off x="7050200" y="5701522"/>
            <a:ext cx="2185278" cy="369332"/>
          </a:xfrm>
          <a:prstGeom prst="rect">
            <a:avLst/>
          </a:prstGeom>
          <a:noFill/>
        </p:spPr>
        <p:txBody>
          <a:bodyPr wrap="none" rtlCol="0">
            <a:spAutoFit/>
          </a:bodyPr>
          <a:lstStyle/>
          <a:p>
            <a:r>
              <a:rPr lang="en-US" dirty="0">
                <a:latin typeface="Helvetica" panose="020B0604020202020204" pitchFamily="34" charset="0"/>
                <a:cs typeface="Helvetica" panose="020B0604020202020204" pitchFamily="34" charset="0"/>
              </a:rPr>
              <a:t>{Pizza,Diaper,Beer}</a:t>
            </a:r>
          </a:p>
        </p:txBody>
      </p:sp>
      <p:cxnSp>
        <p:nvCxnSpPr>
          <p:cNvPr id="22" name="Straight Arrow Connector 21">
            <a:extLst>
              <a:ext uri="{FF2B5EF4-FFF2-40B4-BE49-F238E27FC236}">
                <a16:creationId xmlns:a16="http://schemas.microsoft.com/office/drawing/2014/main" id="{EBDF401D-6909-435F-80FB-D372DA387890}"/>
              </a:ext>
            </a:extLst>
          </p:cNvPr>
          <p:cNvCxnSpPr>
            <a:stCxn id="11" idx="2"/>
            <a:endCxn id="15" idx="0"/>
          </p:cNvCxnSpPr>
          <p:nvPr/>
        </p:nvCxnSpPr>
        <p:spPr>
          <a:xfrm flipH="1">
            <a:off x="6899324" y="4472562"/>
            <a:ext cx="848645"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AC522AC5-BEBC-4B1D-A8E3-C6C46498CAEA}"/>
              </a:ext>
            </a:extLst>
          </p:cNvPr>
          <p:cNvCxnSpPr>
            <a:cxnSpLocks/>
            <a:stCxn id="11" idx="2"/>
            <a:endCxn id="16" idx="0"/>
          </p:cNvCxnSpPr>
          <p:nvPr/>
        </p:nvCxnSpPr>
        <p:spPr>
          <a:xfrm>
            <a:off x="7747969" y="4472562"/>
            <a:ext cx="908933"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a:extLst>
              <a:ext uri="{FF2B5EF4-FFF2-40B4-BE49-F238E27FC236}">
                <a16:creationId xmlns:a16="http://schemas.microsoft.com/office/drawing/2014/main" id="{FF4EB329-650F-4A12-8033-3F090B8AC1DF}"/>
              </a:ext>
            </a:extLst>
          </p:cNvPr>
          <p:cNvCxnSpPr>
            <a:cxnSpLocks/>
            <a:stCxn id="12" idx="2"/>
            <a:endCxn id="15" idx="0"/>
          </p:cNvCxnSpPr>
          <p:nvPr/>
        </p:nvCxnSpPr>
        <p:spPr>
          <a:xfrm flipH="1">
            <a:off x="6899324" y="4472562"/>
            <a:ext cx="1752667"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9" name="Straight Arrow Connector 28">
            <a:extLst>
              <a:ext uri="{FF2B5EF4-FFF2-40B4-BE49-F238E27FC236}">
                <a16:creationId xmlns:a16="http://schemas.microsoft.com/office/drawing/2014/main" id="{C97DB999-6E70-4535-AC8C-9B341092F74F}"/>
              </a:ext>
            </a:extLst>
          </p:cNvPr>
          <p:cNvCxnSpPr>
            <a:cxnSpLocks/>
            <a:stCxn id="13" idx="2"/>
            <a:endCxn id="16" idx="0"/>
          </p:cNvCxnSpPr>
          <p:nvPr/>
        </p:nvCxnSpPr>
        <p:spPr>
          <a:xfrm flipH="1">
            <a:off x="8656902" y="4472562"/>
            <a:ext cx="956819"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B153C42C-35DF-40B3-9903-8040A6C793F5}"/>
              </a:ext>
            </a:extLst>
          </p:cNvPr>
          <p:cNvCxnSpPr>
            <a:cxnSpLocks/>
            <a:stCxn id="11" idx="2"/>
            <a:endCxn id="17" idx="0"/>
          </p:cNvCxnSpPr>
          <p:nvPr/>
        </p:nvCxnSpPr>
        <p:spPr>
          <a:xfrm>
            <a:off x="7747969" y="4472562"/>
            <a:ext cx="3282748"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5" name="Straight Arrow Connector 34">
            <a:extLst>
              <a:ext uri="{FF2B5EF4-FFF2-40B4-BE49-F238E27FC236}">
                <a16:creationId xmlns:a16="http://schemas.microsoft.com/office/drawing/2014/main" id="{58F6F572-651A-44E6-9688-40FB9491E094}"/>
              </a:ext>
            </a:extLst>
          </p:cNvPr>
          <p:cNvCxnSpPr>
            <a:cxnSpLocks/>
            <a:stCxn id="14" idx="2"/>
            <a:endCxn id="17" idx="0"/>
          </p:cNvCxnSpPr>
          <p:nvPr/>
        </p:nvCxnSpPr>
        <p:spPr>
          <a:xfrm>
            <a:off x="10569039" y="4472562"/>
            <a:ext cx="461678"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8" name="Straight Arrow Connector 37">
            <a:extLst>
              <a:ext uri="{FF2B5EF4-FFF2-40B4-BE49-F238E27FC236}">
                <a16:creationId xmlns:a16="http://schemas.microsoft.com/office/drawing/2014/main" id="{4913B3C2-5A1F-494B-90C8-BE7710CFA26E}"/>
              </a:ext>
            </a:extLst>
          </p:cNvPr>
          <p:cNvCxnSpPr>
            <a:cxnSpLocks/>
            <a:stCxn id="16" idx="2"/>
            <a:endCxn id="19" idx="0"/>
          </p:cNvCxnSpPr>
          <p:nvPr/>
        </p:nvCxnSpPr>
        <p:spPr>
          <a:xfrm flipH="1">
            <a:off x="8142839" y="5271708"/>
            <a:ext cx="514063"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1" name="Straight Arrow Connector 40">
            <a:extLst>
              <a:ext uri="{FF2B5EF4-FFF2-40B4-BE49-F238E27FC236}">
                <a16:creationId xmlns:a16="http://schemas.microsoft.com/office/drawing/2014/main" id="{E7F7933F-3210-4E75-A6AC-5B93A2E609B9}"/>
              </a:ext>
            </a:extLst>
          </p:cNvPr>
          <p:cNvCxnSpPr>
            <a:cxnSpLocks/>
            <a:stCxn id="15" idx="2"/>
            <a:endCxn id="19" idx="0"/>
          </p:cNvCxnSpPr>
          <p:nvPr/>
        </p:nvCxnSpPr>
        <p:spPr>
          <a:xfrm>
            <a:off x="6899324" y="5271708"/>
            <a:ext cx="1243515"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4" name="Straight Arrow Connector 43">
            <a:extLst>
              <a:ext uri="{FF2B5EF4-FFF2-40B4-BE49-F238E27FC236}">
                <a16:creationId xmlns:a16="http://schemas.microsoft.com/office/drawing/2014/main" id="{E527993E-F315-4AB7-B5F2-C572935C701E}"/>
              </a:ext>
            </a:extLst>
          </p:cNvPr>
          <p:cNvCxnSpPr>
            <a:cxnSpLocks/>
            <a:stCxn id="18" idx="2"/>
            <a:endCxn id="19" idx="0"/>
          </p:cNvCxnSpPr>
          <p:nvPr/>
        </p:nvCxnSpPr>
        <p:spPr>
          <a:xfrm flipH="1">
            <a:off x="8142839" y="5271708"/>
            <a:ext cx="1752267"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7" name="TextBox 46">
            <a:extLst>
              <a:ext uri="{FF2B5EF4-FFF2-40B4-BE49-F238E27FC236}">
                <a16:creationId xmlns:a16="http://schemas.microsoft.com/office/drawing/2014/main" id="{A42D5E2E-C841-4DC5-81B7-56AA4D218814}"/>
              </a:ext>
            </a:extLst>
          </p:cNvPr>
          <p:cNvSpPr txBox="1"/>
          <p:nvPr/>
        </p:nvSpPr>
        <p:spPr>
          <a:xfrm>
            <a:off x="7613155" y="3980654"/>
            <a:ext cx="269626" cy="276999"/>
          </a:xfrm>
          <a:prstGeom prst="rect">
            <a:avLst/>
          </a:prstGeom>
          <a:noFill/>
        </p:spPr>
        <p:txBody>
          <a:bodyPr wrap="none" rtlCol="0">
            <a:spAutoFit/>
          </a:bodyPr>
          <a:lstStyle/>
          <a:p>
            <a:r>
              <a:rPr lang="en-US" sz="1200" dirty="0">
                <a:solidFill>
                  <a:srgbClr val="FF0000"/>
                </a:solidFill>
                <a:latin typeface="Helvetica" panose="020B0604020202020204" pitchFamily="34" charset="0"/>
                <a:cs typeface="Helvetica" panose="020B0604020202020204" pitchFamily="34" charset="0"/>
              </a:rPr>
              <a:t>3</a:t>
            </a:r>
          </a:p>
        </p:txBody>
      </p:sp>
      <p:sp>
        <p:nvSpPr>
          <p:cNvPr id="48" name="TextBox 47">
            <a:extLst>
              <a:ext uri="{FF2B5EF4-FFF2-40B4-BE49-F238E27FC236}">
                <a16:creationId xmlns:a16="http://schemas.microsoft.com/office/drawing/2014/main" id="{740A8EB5-9CDD-4153-9722-D138D507A864}"/>
              </a:ext>
            </a:extLst>
          </p:cNvPr>
          <p:cNvSpPr txBox="1"/>
          <p:nvPr/>
        </p:nvSpPr>
        <p:spPr>
          <a:xfrm>
            <a:off x="8513630" y="3980654"/>
            <a:ext cx="269626" cy="276999"/>
          </a:xfrm>
          <a:prstGeom prst="rect">
            <a:avLst/>
          </a:prstGeom>
          <a:noFill/>
        </p:spPr>
        <p:txBody>
          <a:bodyPr wrap="none" rtlCol="0">
            <a:spAutoFit/>
          </a:bodyPr>
          <a:lstStyle/>
          <a:p>
            <a:r>
              <a:rPr lang="en-US" sz="1200" dirty="0">
                <a:solidFill>
                  <a:srgbClr val="FF0000"/>
                </a:solidFill>
                <a:latin typeface="Helvetica" panose="020B0604020202020204" pitchFamily="34" charset="0"/>
                <a:cs typeface="Helvetica" panose="020B0604020202020204" pitchFamily="34" charset="0"/>
              </a:rPr>
              <a:t>2</a:t>
            </a:r>
          </a:p>
        </p:txBody>
      </p:sp>
      <p:sp>
        <p:nvSpPr>
          <p:cNvPr id="49" name="TextBox 48">
            <a:extLst>
              <a:ext uri="{FF2B5EF4-FFF2-40B4-BE49-F238E27FC236}">
                <a16:creationId xmlns:a16="http://schemas.microsoft.com/office/drawing/2014/main" id="{4089291C-F446-4D56-8110-36191BAA7B3B}"/>
              </a:ext>
            </a:extLst>
          </p:cNvPr>
          <p:cNvSpPr txBox="1"/>
          <p:nvPr/>
        </p:nvSpPr>
        <p:spPr>
          <a:xfrm>
            <a:off x="9453816" y="3980654"/>
            <a:ext cx="269626" cy="276999"/>
          </a:xfrm>
          <a:prstGeom prst="rect">
            <a:avLst/>
          </a:prstGeom>
          <a:noFill/>
        </p:spPr>
        <p:txBody>
          <a:bodyPr wrap="none" rtlCol="0">
            <a:spAutoFit/>
          </a:bodyPr>
          <a:lstStyle/>
          <a:p>
            <a:r>
              <a:rPr lang="en-US" sz="1200" dirty="0">
                <a:solidFill>
                  <a:srgbClr val="FF0000"/>
                </a:solidFill>
                <a:latin typeface="Helvetica" panose="020B0604020202020204" pitchFamily="34" charset="0"/>
                <a:cs typeface="Helvetica" panose="020B0604020202020204" pitchFamily="34" charset="0"/>
              </a:rPr>
              <a:t>2</a:t>
            </a:r>
          </a:p>
        </p:txBody>
      </p:sp>
      <p:sp>
        <p:nvSpPr>
          <p:cNvPr id="50" name="TextBox 49">
            <a:extLst>
              <a:ext uri="{FF2B5EF4-FFF2-40B4-BE49-F238E27FC236}">
                <a16:creationId xmlns:a16="http://schemas.microsoft.com/office/drawing/2014/main" id="{4966F034-700E-4686-B051-517C5E9C7F62}"/>
              </a:ext>
            </a:extLst>
          </p:cNvPr>
          <p:cNvSpPr txBox="1"/>
          <p:nvPr/>
        </p:nvSpPr>
        <p:spPr>
          <a:xfrm>
            <a:off x="10434225" y="3980654"/>
            <a:ext cx="269626" cy="276999"/>
          </a:xfrm>
          <a:prstGeom prst="rect">
            <a:avLst/>
          </a:prstGeom>
          <a:noFill/>
        </p:spPr>
        <p:txBody>
          <a:bodyPr wrap="none" rtlCol="0">
            <a:spAutoFit/>
          </a:bodyPr>
          <a:lstStyle/>
          <a:p>
            <a:r>
              <a:rPr lang="en-US" sz="1200" dirty="0">
                <a:solidFill>
                  <a:srgbClr val="FF0000"/>
                </a:solidFill>
                <a:latin typeface="Helvetica" panose="020B0604020202020204" pitchFamily="34" charset="0"/>
                <a:cs typeface="Helvetica" panose="020B0604020202020204" pitchFamily="34" charset="0"/>
              </a:rPr>
              <a:t>1</a:t>
            </a:r>
          </a:p>
        </p:txBody>
      </p:sp>
      <p:sp>
        <p:nvSpPr>
          <p:cNvPr id="51" name="TextBox 50">
            <a:extLst>
              <a:ext uri="{FF2B5EF4-FFF2-40B4-BE49-F238E27FC236}">
                <a16:creationId xmlns:a16="http://schemas.microsoft.com/office/drawing/2014/main" id="{7CE89EFE-5E20-45FB-80DB-583EC30B06D7}"/>
              </a:ext>
            </a:extLst>
          </p:cNvPr>
          <p:cNvSpPr txBox="1"/>
          <p:nvPr/>
        </p:nvSpPr>
        <p:spPr>
          <a:xfrm>
            <a:off x="6635811" y="4763876"/>
            <a:ext cx="269626" cy="276999"/>
          </a:xfrm>
          <a:prstGeom prst="rect">
            <a:avLst/>
          </a:prstGeom>
          <a:noFill/>
        </p:spPr>
        <p:txBody>
          <a:bodyPr wrap="none" rtlCol="0">
            <a:spAutoFit/>
          </a:bodyPr>
          <a:lstStyle/>
          <a:p>
            <a:r>
              <a:rPr lang="en-US" sz="1200" dirty="0">
                <a:solidFill>
                  <a:srgbClr val="FF0000"/>
                </a:solidFill>
                <a:latin typeface="Helvetica" panose="020B0604020202020204" pitchFamily="34" charset="0"/>
                <a:cs typeface="Helvetica" panose="020B0604020202020204" pitchFamily="34" charset="0"/>
              </a:rPr>
              <a:t>2</a:t>
            </a:r>
          </a:p>
        </p:txBody>
      </p:sp>
      <p:sp>
        <p:nvSpPr>
          <p:cNvPr id="52" name="TextBox 51">
            <a:extLst>
              <a:ext uri="{FF2B5EF4-FFF2-40B4-BE49-F238E27FC236}">
                <a16:creationId xmlns:a16="http://schemas.microsoft.com/office/drawing/2014/main" id="{3B27A812-DA33-4269-8CD5-EFA830693406}"/>
              </a:ext>
            </a:extLst>
          </p:cNvPr>
          <p:cNvSpPr txBox="1"/>
          <p:nvPr/>
        </p:nvSpPr>
        <p:spPr>
          <a:xfrm>
            <a:off x="8326988" y="4763876"/>
            <a:ext cx="269626" cy="276999"/>
          </a:xfrm>
          <a:prstGeom prst="rect">
            <a:avLst/>
          </a:prstGeom>
          <a:noFill/>
        </p:spPr>
        <p:txBody>
          <a:bodyPr wrap="none" rtlCol="0">
            <a:spAutoFit/>
          </a:bodyPr>
          <a:lstStyle/>
          <a:p>
            <a:r>
              <a:rPr lang="en-US" sz="1200" dirty="0">
                <a:solidFill>
                  <a:srgbClr val="FF0000"/>
                </a:solidFill>
                <a:latin typeface="Helvetica" panose="020B0604020202020204" pitchFamily="34" charset="0"/>
                <a:cs typeface="Helvetica" panose="020B0604020202020204" pitchFamily="34" charset="0"/>
              </a:rPr>
              <a:t>2</a:t>
            </a:r>
          </a:p>
        </p:txBody>
      </p:sp>
      <p:sp>
        <p:nvSpPr>
          <p:cNvPr id="53" name="TextBox 52">
            <a:extLst>
              <a:ext uri="{FF2B5EF4-FFF2-40B4-BE49-F238E27FC236}">
                <a16:creationId xmlns:a16="http://schemas.microsoft.com/office/drawing/2014/main" id="{7CFC9B5D-AD83-4F2D-B17F-B2DE24E71069}"/>
              </a:ext>
            </a:extLst>
          </p:cNvPr>
          <p:cNvSpPr txBox="1"/>
          <p:nvPr/>
        </p:nvSpPr>
        <p:spPr>
          <a:xfrm>
            <a:off x="10706750" y="4763876"/>
            <a:ext cx="269626" cy="276999"/>
          </a:xfrm>
          <a:prstGeom prst="rect">
            <a:avLst/>
          </a:prstGeom>
          <a:noFill/>
        </p:spPr>
        <p:txBody>
          <a:bodyPr wrap="none" rtlCol="0">
            <a:spAutoFit/>
          </a:bodyPr>
          <a:lstStyle/>
          <a:p>
            <a:r>
              <a:rPr lang="en-US" sz="1200" dirty="0">
                <a:solidFill>
                  <a:srgbClr val="FF0000"/>
                </a:solidFill>
                <a:latin typeface="Helvetica" panose="020B0604020202020204" pitchFamily="34" charset="0"/>
                <a:cs typeface="Helvetica" panose="020B0604020202020204" pitchFamily="34" charset="0"/>
              </a:rPr>
              <a:t>1</a:t>
            </a:r>
          </a:p>
        </p:txBody>
      </p:sp>
      <p:sp>
        <p:nvSpPr>
          <p:cNvPr id="54" name="TextBox 53">
            <a:extLst>
              <a:ext uri="{FF2B5EF4-FFF2-40B4-BE49-F238E27FC236}">
                <a16:creationId xmlns:a16="http://schemas.microsoft.com/office/drawing/2014/main" id="{26F27B61-7934-4577-9BDD-9883DA83B1CA}"/>
              </a:ext>
            </a:extLst>
          </p:cNvPr>
          <p:cNvSpPr txBox="1"/>
          <p:nvPr/>
        </p:nvSpPr>
        <p:spPr>
          <a:xfrm>
            <a:off x="7747269" y="5563022"/>
            <a:ext cx="269626" cy="276999"/>
          </a:xfrm>
          <a:prstGeom prst="rect">
            <a:avLst/>
          </a:prstGeom>
          <a:noFill/>
        </p:spPr>
        <p:txBody>
          <a:bodyPr wrap="none" rtlCol="0">
            <a:spAutoFit/>
          </a:bodyPr>
          <a:lstStyle/>
          <a:p>
            <a:r>
              <a:rPr lang="en-US" sz="1200" dirty="0">
                <a:solidFill>
                  <a:srgbClr val="FF0000"/>
                </a:solidFill>
                <a:latin typeface="Helvetica" panose="020B0604020202020204" pitchFamily="34" charset="0"/>
                <a:cs typeface="Helvetica" panose="020B0604020202020204" pitchFamily="34" charset="0"/>
              </a:rPr>
              <a:t>2</a:t>
            </a:r>
          </a:p>
        </p:txBody>
      </p:sp>
      <p:sp>
        <p:nvSpPr>
          <p:cNvPr id="55" name="Content Placeholder 6">
            <a:extLst>
              <a:ext uri="{FF2B5EF4-FFF2-40B4-BE49-F238E27FC236}">
                <a16:creationId xmlns:a16="http://schemas.microsoft.com/office/drawing/2014/main" id="{CA1AEC24-4EEB-4039-9455-FF0E351D2710}"/>
              </a:ext>
            </a:extLst>
          </p:cNvPr>
          <p:cNvSpPr txBox="1">
            <a:spLocks/>
          </p:cNvSpPr>
          <p:nvPr/>
        </p:nvSpPr>
        <p:spPr>
          <a:xfrm>
            <a:off x="6172202" y="1629667"/>
            <a:ext cx="5666375" cy="1728670"/>
          </a:xfrm>
          <a:prstGeom prst="rect">
            <a:avLst/>
          </a:prstGeom>
          <a:ln>
            <a:solidFill>
              <a:schemeClr val="tx1"/>
            </a:solidFill>
          </a:ln>
        </p:spPr>
        <p:txBody>
          <a:bodyPr/>
          <a:lstStyle>
            <a:lvl1pPr marL="0" indent="0" algn="l" defTabSz="914400" rtl="0" eaLnBrk="1" latinLnBrk="0" hangingPunct="1">
              <a:lnSpc>
                <a:spcPct val="90000"/>
              </a:lnSpc>
              <a:spcBef>
                <a:spcPts val="1000"/>
              </a:spcBef>
              <a:buFont typeface="Wingdings" panose="05000000000000000000" pitchFamily="2" charset="2"/>
              <a:buNone/>
              <a:defRPr sz="24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dirty="0">
                <a:latin typeface="Consolas" panose="020B0609020204030204" pitchFamily="49" charset="0"/>
              </a:rPr>
              <a:t>Dataset sample</a:t>
            </a:r>
          </a:p>
          <a:p>
            <a:r>
              <a:rPr lang="en-US" sz="1200" dirty="0">
                <a:latin typeface="Consolas" panose="020B0609020204030204" pitchFamily="49" charset="0"/>
              </a:rPr>
              <a:t>%%%%%%%%%%%%%%</a:t>
            </a:r>
          </a:p>
          <a:p>
            <a:endParaRPr lang="en-US" sz="1200" dirty="0">
              <a:latin typeface="Consolas" panose="020B0609020204030204" pitchFamily="49" charset="0"/>
            </a:endParaRPr>
          </a:p>
          <a:p>
            <a:r>
              <a:rPr lang="en-US" sz="1200" dirty="0">
                <a:latin typeface="Consolas" panose="020B0609020204030204" pitchFamily="49" charset="0"/>
              </a:rPr>
              <a:t>[[Pizza, Beer, Diaper],</a:t>
            </a:r>
          </a:p>
          <a:p>
            <a:r>
              <a:rPr lang="en-US" sz="1200" dirty="0">
                <a:latin typeface="Consolas" panose="020B0609020204030204" pitchFamily="49" charset="0"/>
              </a:rPr>
              <a:t> [Pizza, Beer, Diaper],</a:t>
            </a:r>
          </a:p>
          <a:p>
            <a:r>
              <a:rPr lang="en-US" sz="1200" dirty="0">
                <a:latin typeface="Consolas" panose="020B0609020204030204" pitchFamily="49" charset="0"/>
              </a:rPr>
              <a:t> [Pizza, Cola]]</a:t>
            </a:r>
          </a:p>
        </p:txBody>
      </p:sp>
    </p:spTree>
    <p:extLst>
      <p:ext uri="{BB962C8B-B14F-4D97-AF65-F5344CB8AC3E}">
        <p14:creationId xmlns:p14="http://schemas.microsoft.com/office/powerpoint/2010/main" val="3479780127"/>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66F86D-8282-4079-9D76-F0B5C9E11680}"/>
              </a:ext>
            </a:extLst>
          </p:cNvPr>
          <p:cNvSpPr>
            <a:spLocks noGrp="1"/>
          </p:cNvSpPr>
          <p:nvPr>
            <p:ph type="title"/>
          </p:nvPr>
        </p:nvSpPr>
        <p:spPr/>
        <p:txBody>
          <a:bodyPr/>
          <a:lstStyle/>
          <a:p>
            <a:r>
              <a:rPr lang="en-US" noProof="0" dirty="0"/>
              <a:t>Case study</a:t>
            </a:r>
          </a:p>
        </p:txBody>
      </p:sp>
      <mc:AlternateContent xmlns:mc="http://schemas.openxmlformats.org/markup-compatibility/2006" xmlns:a14="http://schemas.microsoft.com/office/drawing/2010/main">
        <mc:Choice Requires="a14">
          <p:sp>
            <p:nvSpPr>
              <p:cNvPr id="8" name="Content Placeholder 7">
                <a:extLst>
                  <a:ext uri="{FF2B5EF4-FFF2-40B4-BE49-F238E27FC236}">
                    <a16:creationId xmlns:a16="http://schemas.microsoft.com/office/drawing/2014/main" id="{3874D6C9-86CA-4EA4-BAE1-7157A6FA968F}"/>
                  </a:ext>
                </a:extLst>
              </p:cNvPr>
              <p:cNvSpPr>
                <a:spLocks noGrp="1"/>
              </p:cNvSpPr>
              <p:nvPr>
                <p:ph idx="1"/>
              </p:nvPr>
            </p:nvSpPr>
            <p:spPr/>
            <p:txBody>
              <a:bodyPr/>
              <a:lstStyle/>
              <a:p>
                <a:pPr/>
                <a14:m>
                  <m:oMathPara xmlns:m="http://schemas.openxmlformats.org/officeDocument/2006/math">
                    <m:oMathParaPr>
                      <m:jc m:val="left"/>
                    </m:oMathParaPr>
                    <m:oMath xmlns:m="http://schemas.openxmlformats.org/officeDocument/2006/math">
                      <m:r>
                        <a:rPr lang="en-US" i="1" noProof="0" smtClean="0">
                          <a:latin typeface="Cambria Math" panose="02040503050406030204" pitchFamily="18" charset="0"/>
                        </a:rPr>
                        <m:t>𝐹𝐼𝑀</m:t>
                      </m:r>
                      <m:r>
                        <a:rPr lang="en-US" i="1" noProof="0" smtClean="0">
                          <a:latin typeface="Cambria Math" panose="02040503050406030204" pitchFamily="18" charset="0"/>
                        </a:rPr>
                        <m:t>: </m:t>
                      </m:r>
                      <m:r>
                        <a:rPr lang="en-US" i="1" noProof="0" smtClean="0">
                          <a:latin typeface="Cambria Math" panose="02040503050406030204" pitchFamily="18" charset="0"/>
                        </a:rPr>
                        <m:t>𝐿𝑖𝑠𝑡</m:t>
                      </m:r>
                      <m:d>
                        <m:dPr>
                          <m:begChr m:val="["/>
                          <m:endChr m:val="]"/>
                          <m:ctrlPr>
                            <a:rPr lang="en-US" b="0" i="1" noProof="0" smtClean="0">
                              <a:latin typeface="Cambria Math" panose="02040503050406030204" pitchFamily="18" charset="0"/>
                            </a:rPr>
                          </m:ctrlPr>
                        </m:dPr>
                        <m:e>
                          <m:r>
                            <a:rPr lang="en-US" i="1" noProof="0" smtClean="0">
                              <a:latin typeface="Cambria Math" panose="02040503050406030204" pitchFamily="18" charset="0"/>
                            </a:rPr>
                            <m:t>𝐿𝑖𝑠𝑡</m:t>
                          </m:r>
                          <m:d>
                            <m:dPr>
                              <m:begChr m:val="["/>
                              <m:endChr m:val="]"/>
                              <m:ctrlPr>
                                <a:rPr lang="en-US" b="0" i="1" noProof="0" smtClean="0">
                                  <a:latin typeface="Cambria Math" panose="02040503050406030204" pitchFamily="18" charset="0"/>
                                </a:rPr>
                              </m:ctrlPr>
                            </m:dPr>
                            <m:e>
                              <m:r>
                                <a:rPr lang="en-US" i="1" noProof="0" smtClean="0">
                                  <a:latin typeface="Cambria Math" panose="02040503050406030204" pitchFamily="18" charset="0"/>
                                </a:rPr>
                                <m:t>𝑆𝑡𝑟𝑖𝑛𝑔</m:t>
                              </m:r>
                            </m:e>
                          </m:d>
                        </m:e>
                      </m:d>
                      <m:r>
                        <a:rPr lang="en-US" b="0" i="1" noProof="0" smtClean="0">
                          <a:latin typeface="Cambria Math" panose="02040503050406030204" pitchFamily="18" charset="0"/>
                        </a:rPr>
                        <m:t>→</m:t>
                      </m:r>
                      <m:r>
                        <a:rPr lang="en-US" b="0" i="1" noProof="0" smtClean="0">
                          <a:latin typeface="Cambria Math" panose="02040503050406030204" pitchFamily="18" charset="0"/>
                        </a:rPr>
                        <m:t>𝐿𝑖𝑠𝑡</m:t>
                      </m:r>
                      <m:r>
                        <a:rPr lang="en-US" b="0" i="1" noProof="0" smtClean="0">
                          <a:latin typeface="Cambria Math" panose="02040503050406030204" pitchFamily="18" charset="0"/>
                        </a:rPr>
                        <m:t>[</m:t>
                      </m:r>
                      <m:r>
                        <a:rPr lang="en-US" b="0" i="1" noProof="0" smtClean="0">
                          <a:latin typeface="Cambria Math" panose="02040503050406030204" pitchFamily="18" charset="0"/>
                        </a:rPr>
                        <m:t>𝑆𝑒𝑡</m:t>
                      </m:r>
                      <m:d>
                        <m:dPr>
                          <m:begChr m:val="["/>
                          <m:endChr m:val="]"/>
                          <m:ctrlPr>
                            <a:rPr lang="en-US" b="0" i="1" noProof="0" smtClean="0">
                              <a:latin typeface="Cambria Math" panose="02040503050406030204" pitchFamily="18" charset="0"/>
                            </a:rPr>
                          </m:ctrlPr>
                        </m:dPr>
                        <m:e>
                          <m:r>
                            <a:rPr lang="en-US" b="0" i="1" noProof="0" smtClean="0">
                              <a:latin typeface="Cambria Math" panose="02040503050406030204" pitchFamily="18" charset="0"/>
                            </a:rPr>
                            <m:t>𝑆𝑡𝑟𝑖𝑛𝑔</m:t>
                          </m:r>
                        </m:e>
                      </m:d>
                      <m:r>
                        <a:rPr lang="en-US" b="0" i="1" noProof="0" smtClean="0">
                          <a:latin typeface="Cambria Math" panose="02040503050406030204" pitchFamily="18" charset="0"/>
                        </a:rPr>
                        <m:t>]</m:t>
                      </m:r>
                      <m:r>
                        <a:rPr lang="en-US" i="1" noProof="0" smtClean="0">
                          <a:latin typeface="Cambria Math" panose="02040503050406030204" pitchFamily="18" charset="0"/>
                        </a:rPr>
                        <m:t> </m:t>
                      </m:r>
                    </m:oMath>
                  </m:oMathPara>
                </a14:m>
                <a:endParaRPr lang="en-US" noProof="0" dirty="0"/>
              </a:p>
              <a:p>
                <a:pPr lvl="1"/>
                <a:r>
                  <a:rPr lang="en-US" noProof="0" dirty="0"/>
                  <a:t>FIM requires a list of lists as input, but we have nested JSON objects</a:t>
                </a:r>
              </a:p>
              <a:p>
                <a:pPr lvl="1"/>
                <a:r>
                  <a:rPr lang="en-US" noProof="0" dirty="0"/>
                  <a:t>We need a pre-processing step</a:t>
                </a:r>
              </a:p>
              <a:p>
                <a:pPr lvl="1"/>
                <a:endParaRPr lang="en-US" noProof="0" dirty="0"/>
              </a:p>
              <a:p>
                <a:pPr lvl="1"/>
                <a:endParaRPr lang="en-US" noProof="0" dirty="0"/>
              </a:p>
              <a:p>
                <a:pPr lvl="1"/>
                <a:endParaRPr lang="en-US" noProof="0" dirty="0"/>
              </a:p>
              <a:p>
                <a:pPr lvl="1"/>
                <a:endParaRPr lang="en-US" noProof="0" dirty="0"/>
              </a:p>
              <a:p>
                <a:pPr lvl="1"/>
                <a:endParaRPr lang="en-US" noProof="0" dirty="0"/>
              </a:p>
              <a:p>
                <a:pPr lvl="1"/>
                <a:endParaRPr lang="en-US" noProof="0" dirty="0"/>
              </a:p>
              <a:p>
                <a:r>
                  <a:rPr lang="en-US" noProof="0" dirty="0"/>
                  <a:t>Finally, we need to store the itemsets in the database</a:t>
                </a:r>
              </a:p>
            </p:txBody>
          </p:sp>
        </mc:Choice>
        <mc:Fallback xmlns="">
          <p:sp>
            <p:nvSpPr>
              <p:cNvPr id="8" name="Content Placeholder 7">
                <a:extLst>
                  <a:ext uri="{FF2B5EF4-FFF2-40B4-BE49-F238E27FC236}">
                    <a16:creationId xmlns:a16="http://schemas.microsoft.com/office/drawing/2014/main" id="{3874D6C9-86CA-4EA4-BAE1-7157A6FA968F}"/>
                  </a:ext>
                </a:extLst>
              </p:cNvPr>
              <p:cNvSpPr>
                <a:spLocks noGrp="1" noRot="1" noChangeAspect="1" noMove="1" noResize="1" noEditPoints="1" noAdjustHandles="1" noChangeArrowheads="1" noChangeShapeType="1" noTextEdit="1"/>
              </p:cNvSpPr>
              <p:nvPr>
                <p:ph idx="1"/>
              </p:nvPr>
            </p:nvSpPr>
            <p:spPr>
              <a:blipFill>
                <a:blip r:embed="rId2"/>
                <a:stretch>
                  <a:fillRect l="-928"/>
                </a:stretch>
              </a:blipFill>
            </p:spPr>
            <p:txBody>
              <a:bodyPr/>
              <a:lstStyle/>
              <a:p>
                <a:r>
                  <a:rPr lang="en-US">
                    <a:noFill/>
                  </a:rPr>
                  <a:t> </a:t>
                </a:r>
              </a:p>
            </p:txBody>
          </p:sp>
        </mc:Fallback>
      </mc:AlternateContent>
      <p:sp>
        <p:nvSpPr>
          <p:cNvPr id="5" name="Footer Placeholder 4">
            <a:extLst>
              <a:ext uri="{FF2B5EF4-FFF2-40B4-BE49-F238E27FC236}">
                <a16:creationId xmlns:a16="http://schemas.microsoft.com/office/drawing/2014/main" id="{496F2907-9E18-46C7-B499-C38E14FD044A}"/>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E0947C69-75EF-4BF0-8332-3751D1EB9D21}"/>
              </a:ext>
            </a:extLst>
          </p:cNvPr>
          <p:cNvSpPr>
            <a:spLocks noGrp="1"/>
          </p:cNvSpPr>
          <p:nvPr>
            <p:ph type="sldNum" sz="quarter" idx="12"/>
          </p:nvPr>
        </p:nvSpPr>
        <p:spPr/>
        <p:txBody>
          <a:bodyPr/>
          <a:lstStyle/>
          <a:p>
            <a:fld id="{5DD6F1BA-2510-46FC-9346-AB1F3CA1593B}" type="slidenum">
              <a:rPr lang="it-IT" smtClean="0"/>
              <a:t>285</a:t>
            </a:fld>
            <a:endParaRPr lang="it-IT" dirty="0"/>
          </a:p>
        </p:txBody>
      </p:sp>
      <p:sp>
        <p:nvSpPr>
          <p:cNvPr id="9" name="Content Placeholder 8">
            <a:extLst>
              <a:ext uri="{FF2B5EF4-FFF2-40B4-BE49-F238E27FC236}">
                <a16:creationId xmlns:a16="http://schemas.microsoft.com/office/drawing/2014/main" id="{6F5F5DE1-41E4-469F-9A04-248880B4F692}"/>
              </a:ext>
            </a:extLst>
          </p:cNvPr>
          <p:cNvSpPr>
            <a:spLocks noGrp="1"/>
          </p:cNvSpPr>
          <p:nvPr>
            <p:ph idx="13"/>
          </p:nvPr>
        </p:nvSpPr>
        <p:spPr/>
        <p:txBody>
          <a:bodyPr/>
          <a:lstStyle/>
          <a:p>
            <a:endParaRPr lang="en-US" dirty="0"/>
          </a:p>
        </p:txBody>
      </p:sp>
      <p:sp>
        <p:nvSpPr>
          <p:cNvPr id="10" name="Content Placeholder 6">
            <a:extLst>
              <a:ext uri="{FF2B5EF4-FFF2-40B4-BE49-F238E27FC236}">
                <a16:creationId xmlns:a16="http://schemas.microsoft.com/office/drawing/2014/main" id="{F4498F09-4CD8-4824-84ED-4E33A1F887F0}"/>
              </a:ext>
            </a:extLst>
          </p:cNvPr>
          <p:cNvSpPr txBox="1">
            <a:spLocks/>
          </p:cNvSpPr>
          <p:nvPr/>
        </p:nvSpPr>
        <p:spPr>
          <a:xfrm>
            <a:off x="838200" y="3405048"/>
            <a:ext cx="5257800" cy="1601757"/>
          </a:xfrm>
          <a:prstGeom prst="rect">
            <a:avLst/>
          </a:prstGeom>
          <a:ln>
            <a:solidFill>
              <a:schemeClr val="tx1"/>
            </a:solidFill>
          </a:ln>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Wingdings" panose="05000000000000000000" pitchFamily="2" charset="2"/>
              <a:buNone/>
              <a:defRPr sz="12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dirty="0">
                <a:latin typeface="Consolas" panose="020B0609020204030204" pitchFamily="49" charset="0"/>
              </a:rPr>
              <a:t>Raw dataset sample</a:t>
            </a:r>
          </a:p>
          <a:p>
            <a:pPr>
              <a:lnSpc>
                <a:spcPct val="100000"/>
              </a:lnSpc>
            </a:pPr>
            <a:r>
              <a:rPr lang="en-US" dirty="0">
                <a:latin typeface="Consolas" panose="020B0609020204030204" pitchFamily="49" charset="0"/>
              </a:rPr>
              <a:t>%%%%%%%%%%%%%%</a:t>
            </a:r>
          </a:p>
          <a:p>
            <a:pPr>
              <a:lnSpc>
                <a:spcPct val="100000"/>
              </a:lnSpc>
            </a:pPr>
            <a:r>
              <a:rPr lang="en-US" dirty="0">
                <a:latin typeface="Consolas" panose="020B0609020204030204" pitchFamily="49" charset="0"/>
              </a:rPr>
              <a:t>[ { customerName: Alice, products: [Pizza, Beer, Diaper] },</a:t>
            </a:r>
          </a:p>
          <a:p>
            <a:pPr>
              <a:lnSpc>
                <a:spcPct val="100000"/>
              </a:lnSpc>
            </a:pPr>
            <a:r>
              <a:rPr lang="en-US" dirty="0">
                <a:latin typeface="Consolas" panose="020B0609020204030204" pitchFamily="49" charset="0"/>
              </a:rPr>
              <a:t>  { customerName: Bob, products: [Pizza, Beer, Diaper] },</a:t>
            </a:r>
          </a:p>
          <a:p>
            <a:pPr>
              <a:lnSpc>
                <a:spcPct val="100000"/>
              </a:lnSpc>
            </a:pPr>
            <a:r>
              <a:rPr lang="en-US" dirty="0">
                <a:latin typeface="Consolas" panose="020B0609020204030204" pitchFamily="49" charset="0"/>
              </a:rPr>
              <a:t>  { customerName: Charlie, products: [Pizza, Cola] } ]</a:t>
            </a:r>
          </a:p>
        </p:txBody>
      </p:sp>
      <p:sp>
        <p:nvSpPr>
          <p:cNvPr id="11" name="Content Placeholder 6">
            <a:extLst>
              <a:ext uri="{FF2B5EF4-FFF2-40B4-BE49-F238E27FC236}">
                <a16:creationId xmlns:a16="http://schemas.microsoft.com/office/drawing/2014/main" id="{1C1048BD-D24C-4870-B669-40E898252CAD}"/>
              </a:ext>
            </a:extLst>
          </p:cNvPr>
          <p:cNvSpPr txBox="1">
            <a:spLocks/>
          </p:cNvSpPr>
          <p:nvPr/>
        </p:nvSpPr>
        <p:spPr>
          <a:xfrm>
            <a:off x="6235337" y="3405047"/>
            <a:ext cx="5118463" cy="1601757"/>
          </a:xfrm>
          <a:prstGeom prst="rect">
            <a:avLst/>
          </a:prstGeom>
          <a:ln>
            <a:solidFill>
              <a:schemeClr val="tx1"/>
            </a:solidFill>
          </a:ln>
        </p:spPr>
        <p:txBody>
          <a:bodyPr/>
          <a:lstStyle>
            <a:lvl1pPr marL="0" indent="0" algn="l" defTabSz="914400" rtl="0" eaLnBrk="1" latinLnBrk="0" hangingPunct="1">
              <a:lnSpc>
                <a:spcPct val="90000"/>
              </a:lnSpc>
              <a:spcBef>
                <a:spcPts val="1000"/>
              </a:spcBef>
              <a:buFont typeface="Wingdings" panose="05000000000000000000" pitchFamily="2" charset="2"/>
              <a:buNone/>
              <a:defRPr sz="24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sz="1200" dirty="0">
                <a:latin typeface="Consolas" panose="020B0609020204030204" pitchFamily="49" charset="0"/>
              </a:rPr>
              <a:t>Processed dataset sample</a:t>
            </a:r>
          </a:p>
          <a:p>
            <a:pPr>
              <a:lnSpc>
                <a:spcPct val="100000"/>
              </a:lnSpc>
            </a:pPr>
            <a:r>
              <a:rPr lang="en-US" sz="1200" dirty="0">
                <a:latin typeface="Consolas" panose="020B0609020204030204" pitchFamily="49" charset="0"/>
              </a:rPr>
              <a:t>%%%%%%%%%%%%%%</a:t>
            </a:r>
          </a:p>
          <a:p>
            <a:pPr>
              <a:lnSpc>
                <a:spcPct val="100000"/>
              </a:lnSpc>
            </a:pPr>
            <a:r>
              <a:rPr lang="en-US" sz="1200" dirty="0">
                <a:latin typeface="Consolas" panose="020B0609020204030204" pitchFamily="49" charset="0"/>
              </a:rPr>
              <a:t>[[Pizza, Beer, Diaper],</a:t>
            </a:r>
          </a:p>
          <a:p>
            <a:pPr>
              <a:lnSpc>
                <a:spcPct val="100000"/>
              </a:lnSpc>
            </a:pPr>
            <a:r>
              <a:rPr lang="en-US" sz="1200" dirty="0">
                <a:latin typeface="Consolas" panose="020B0609020204030204" pitchFamily="49" charset="0"/>
              </a:rPr>
              <a:t> [Pizza, Beer, Diaper],</a:t>
            </a:r>
          </a:p>
          <a:p>
            <a:pPr>
              <a:lnSpc>
                <a:spcPct val="100000"/>
              </a:lnSpc>
            </a:pPr>
            <a:r>
              <a:rPr lang="en-US" sz="1200" dirty="0">
                <a:latin typeface="Consolas" panose="020B0609020204030204" pitchFamily="49" charset="0"/>
              </a:rPr>
              <a:t> [Pizza, Cola]]</a:t>
            </a:r>
          </a:p>
        </p:txBody>
      </p:sp>
    </p:spTree>
    <p:extLst>
      <p:ext uri="{BB962C8B-B14F-4D97-AF65-F5344CB8AC3E}">
        <p14:creationId xmlns:p14="http://schemas.microsoft.com/office/powerpoint/2010/main" val="613607153"/>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934C6968-5753-46F4-9EC8-188ED39CDD3A}"/>
              </a:ext>
            </a:extLst>
          </p:cNvPr>
          <p:cNvSpPr>
            <a:spLocks noGrp="1"/>
          </p:cNvSpPr>
          <p:nvPr>
            <p:ph idx="1"/>
          </p:nvPr>
        </p:nvSpPr>
        <p:spPr/>
        <p:txBody>
          <a:bodyPr/>
          <a:lstStyle/>
          <a:p>
            <a:endParaRPr lang="en-US" dirty="0"/>
          </a:p>
        </p:txBody>
      </p:sp>
      <p:sp>
        <p:nvSpPr>
          <p:cNvPr id="2" name="Title 1">
            <a:extLst>
              <a:ext uri="{FF2B5EF4-FFF2-40B4-BE49-F238E27FC236}">
                <a16:creationId xmlns:a16="http://schemas.microsoft.com/office/drawing/2014/main" id="{9FAF2444-6D40-4E3E-8F5E-52E058758A90}"/>
              </a:ext>
            </a:extLst>
          </p:cNvPr>
          <p:cNvSpPr>
            <a:spLocks noGrp="1"/>
          </p:cNvSpPr>
          <p:nvPr>
            <p:ph type="title"/>
          </p:nvPr>
        </p:nvSpPr>
        <p:spPr>
          <a:xfrm>
            <a:off x="838200" y="365125"/>
            <a:ext cx="10515600" cy="1325563"/>
          </a:xfrm>
        </p:spPr>
        <p:txBody>
          <a:bodyPr/>
          <a:lstStyle/>
          <a:p>
            <a:r>
              <a:rPr lang="en-US" noProof="0" dirty="0"/>
              <a:t>Reference pipeline</a:t>
            </a:r>
          </a:p>
        </p:txBody>
      </p:sp>
      <p:sp>
        <p:nvSpPr>
          <p:cNvPr id="5" name="Footer Placeholder 4">
            <a:extLst>
              <a:ext uri="{FF2B5EF4-FFF2-40B4-BE49-F238E27FC236}">
                <a16:creationId xmlns:a16="http://schemas.microsoft.com/office/drawing/2014/main" id="{D837034E-417C-49DB-A13A-EBEB0185350D}"/>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ACCF398E-0633-4136-9A26-3D8F563A396F}"/>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286</a:t>
            </a:fld>
            <a:endParaRPr lang="it-IT" dirty="0"/>
          </a:p>
        </p:txBody>
      </p:sp>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37DE73B7-9A0D-4B67-B922-D7C677483A16}"/>
                  </a:ext>
                </a:extLst>
              </p:cNvPr>
              <p:cNvSpPr/>
              <p:nvPr/>
            </p:nvSpPr>
            <p:spPr>
              <a:xfrm>
                <a:off x="4293960" y="3504101"/>
                <a:ext cx="1707502" cy="575761"/>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14:m>
                  <m:oMath xmlns:m="http://schemas.openxmlformats.org/officeDocument/2006/math">
                    <m:r>
                      <a:rPr lang="it-IT" b="0" i="1" smtClean="0">
                        <a:latin typeface="Cambria Math" panose="02040503050406030204" pitchFamily="18" charset="0"/>
                      </a:rPr>
                      <m:t>𝜆</m:t>
                    </m:r>
                    <m:r>
                      <a:rPr lang="it-IT" b="0" i="1" smtClean="0">
                        <a:latin typeface="Cambria Math" panose="02040503050406030204" pitchFamily="18" charset="0"/>
                      </a:rPr>
                      <m:t>: </m:t>
                    </m:r>
                  </m:oMath>
                </a14:m>
                <a:r>
                  <a:rPr lang="en-US" dirty="0">
                    <a:latin typeface="Helvetica" panose="020B0604020202020204" pitchFamily="34" charset="0"/>
                    <a:cs typeface="Helvetica" panose="020B0604020202020204" pitchFamily="34" charset="0"/>
                  </a:rPr>
                  <a:t>Preprocess</a:t>
                </a:r>
              </a:p>
            </p:txBody>
          </p:sp>
        </mc:Choice>
        <mc:Fallback xmlns="">
          <p:sp>
            <p:nvSpPr>
              <p:cNvPr id="13" name="Rectangle 12">
                <a:extLst>
                  <a:ext uri="{FF2B5EF4-FFF2-40B4-BE49-F238E27FC236}">
                    <a16:creationId xmlns:a16="http://schemas.microsoft.com/office/drawing/2014/main" id="{37DE73B7-9A0D-4B67-B922-D7C677483A16}"/>
                  </a:ext>
                </a:extLst>
              </p:cNvPr>
              <p:cNvSpPr>
                <a:spLocks noRot="1" noChangeAspect="1" noMove="1" noResize="1" noEditPoints="1" noAdjustHandles="1" noChangeArrowheads="1" noChangeShapeType="1" noTextEdit="1"/>
              </p:cNvSpPr>
              <p:nvPr/>
            </p:nvSpPr>
            <p:spPr>
              <a:xfrm>
                <a:off x="4293960" y="3504101"/>
                <a:ext cx="1707502" cy="575761"/>
              </a:xfrm>
              <a:prstGeom prst="rect">
                <a:avLst/>
              </a:prstGeom>
              <a:blipFill>
                <a:blip r:embed="rId2"/>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079EEC0F-1011-4817-B2D1-2BCEE38FB8D0}"/>
                  </a:ext>
                </a:extLst>
              </p:cNvPr>
              <p:cNvSpPr/>
              <p:nvPr/>
            </p:nvSpPr>
            <p:spPr>
              <a:xfrm>
                <a:off x="6247369" y="3504101"/>
                <a:ext cx="1097280" cy="575761"/>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14:m>
                  <m:oMath xmlns:m="http://schemas.openxmlformats.org/officeDocument/2006/math">
                    <m:r>
                      <a:rPr lang="it-IT" b="0" i="1" smtClean="0">
                        <a:latin typeface="Cambria Math" panose="02040503050406030204" pitchFamily="18" charset="0"/>
                      </a:rPr>
                      <m:t>𝜆</m:t>
                    </m:r>
                    <m:r>
                      <a:rPr lang="it-IT" b="0" i="1" smtClean="0">
                        <a:latin typeface="Cambria Math" panose="02040503050406030204" pitchFamily="18" charset="0"/>
                      </a:rPr>
                      <m:t>: </m:t>
                    </m:r>
                  </m:oMath>
                </a14:m>
                <a:r>
                  <a:rPr lang="en-US" dirty="0">
                    <a:latin typeface="Helvetica" panose="020B0604020202020204" pitchFamily="34" charset="0"/>
                    <a:cs typeface="Helvetica" panose="020B0604020202020204" pitchFamily="34" charset="0"/>
                  </a:rPr>
                  <a:t>FIM</a:t>
                </a:r>
              </a:p>
            </p:txBody>
          </p:sp>
        </mc:Choice>
        <mc:Fallback xmlns="">
          <p:sp>
            <p:nvSpPr>
              <p:cNvPr id="14" name="Rectangle 13">
                <a:extLst>
                  <a:ext uri="{FF2B5EF4-FFF2-40B4-BE49-F238E27FC236}">
                    <a16:creationId xmlns:a16="http://schemas.microsoft.com/office/drawing/2014/main" id="{079EEC0F-1011-4817-B2D1-2BCEE38FB8D0}"/>
                  </a:ext>
                </a:extLst>
              </p:cNvPr>
              <p:cNvSpPr>
                <a:spLocks noRot="1" noChangeAspect="1" noMove="1" noResize="1" noEditPoints="1" noAdjustHandles="1" noChangeArrowheads="1" noChangeShapeType="1" noTextEdit="1"/>
              </p:cNvSpPr>
              <p:nvPr/>
            </p:nvSpPr>
            <p:spPr>
              <a:xfrm>
                <a:off x="6247369" y="3504101"/>
                <a:ext cx="1097280" cy="575761"/>
              </a:xfrm>
              <a:prstGeom prst="rect">
                <a:avLst/>
              </a:prstGeom>
              <a:blipFill>
                <a:blip r:embed="rId3"/>
                <a:stretch>
                  <a:fillRect/>
                </a:stretch>
              </a:blipFill>
              <a:ln>
                <a:noFill/>
              </a:ln>
            </p:spPr>
            <p:txBody>
              <a:bodyPr/>
              <a:lstStyle/>
              <a:p>
                <a:r>
                  <a:rPr lang="en-US">
                    <a:noFill/>
                  </a:rPr>
                  <a:t> </a:t>
                </a:r>
              </a:p>
            </p:txBody>
          </p:sp>
        </mc:Fallback>
      </mc:AlternateContent>
      <p:pic>
        <p:nvPicPr>
          <p:cNvPr id="16" name="Picture 15" descr="Logo, company name&#10;&#10;Description automatically generated">
            <a:extLst>
              <a:ext uri="{FF2B5EF4-FFF2-40B4-BE49-F238E27FC236}">
                <a16:creationId xmlns:a16="http://schemas.microsoft.com/office/drawing/2014/main" id="{F1EB8D0B-C531-4920-A99D-E55733CDD67B}"/>
              </a:ext>
            </a:extLst>
          </p:cNvPr>
          <p:cNvPicPr>
            <a:picLocks noChangeAspect="1"/>
          </p:cNvPicPr>
          <p:nvPr/>
        </p:nvPicPr>
        <p:blipFill rotWithShape="1">
          <a:blip r:embed="rId4">
            <a:extLst>
              <a:ext uri="{28A0092B-C50C-407E-A947-70E740481C1C}">
                <a14:useLocalDpi xmlns:a14="http://schemas.microsoft.com/office/drawing/2010/main" val="0"/>
              </a:ext>
            </a:extLst>
          </a:blip>
          <a:srcRect l="17422" r="15031"/>
          <a:stretch/>
        </p:blipFill>
        <p:spPr>
          <a:xfrm>
            <a:off x="9238853" y="3308510"/>
            <a:ext cx="1236619" cy="966943"/>
          </a:xfrm>
          <a:prstGeom prst="rect">
            <a:avLst/>
          </a:prstGeom>
        </p:spPr>
      </p:pic>
      <p:cxnSp>
        <p:nvCxnSpPr>
          <p:cNvPr id="26" name="Straight Arrow Connector 25">
            <a:extLst>
              <a:ext uri="{FF2B5EF4-FFF2-40B4-BE49-F238E27FC236}">
                <a16:creationId xmlns:a16="http://schemas.microsoft.com/office/drawing/2014/main" id="{7C571DBA-259B-4334-9848-DE6804C7405D}"/>
              </a:ext>
            </a:extLst>
          </p:cNvPr>
          <p:cNvCxnSpPr>
            <a:cxnSpLocks/>
            <a:stCxn id="11" idx="3"/>
            <a:endCxn id="13" idx="1"/>
          </p:cNvCxnSpPr>
          <p:nvPr/>
        </p:nvCxnSpPr>
        <p:spPr>
          <a:xfrm>
            <a:off x="3529016" y="3791981"/>
            <a:ext cx="764944"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5" name="Straight Arrow Connector 34">
            <a:extLst>
              <a:ext uri="{FF2B5EF4-FFF2-40B4-BE49-F238E27FC236}">
                <a16:creationId xmlns:a16="http://schemas.microsoft.com/office/drawing/2014/main" id="{3BE98D6F-AF7C-480F-914F-13D25B4D1D2B}"/>
              </a:ext>
            </a:extLst>
          </p:cNvPr>
          <p:cNvCxnSpPr>
            <a:cxnSpLocks/>
            <a:stCxn id="13" idx="3"/>
            <a:endCxn id="14" idx="1"/>
          </p:cNvCxnSpPr>
          <p:nvPr/>
        </p:nvCxnSpPr>
        <p:spPr>
          <a:xfrm>
            <a:off x="6001462" y="3791982"/>
            <a:ext cx="24590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8" name="Straight Arrow Connector 37">
            <a:extLst>
              <a:ext uri="{FF2B5EF4-FFF2-40B4-BE49-F238E27FC236}">
                <a16:creationId xmlns:a16="http://schemas.microsoft.com/office/drawing/2014/main" id="{CC470E7F-37C4-4958-B7BB-9D79EFCABC85}"/>
              </a:ext>
            </a:extLst>
          </p:cNvPr>
          <p:cNvCxnSpPr>
            <a:cxnSpLocks/>
            <a:stCxn id="14" idx="3"/>
            <a:endCxn id="17" idx="1"/>
          </p:cNvCxnSpPr>
          <p:nvPr/>
        </p:nvCxnSpPr>
        <p:spPr>
          <a:xfrm>
            <a:off x="7344649" y="3791982"/>
            <a:ext cx="24590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11" name="Picture 10" descr="Diagram&#10;&#10;Description automatically generated">
            <a:extLst>
              <a:ext uri="{FF2B5EF4-FFF2-40B4-BE49-F238E27FC236}">
                <a16:creationId xmlns:a16="http://schemas.microsoft.com/office/drawing/2014/main" id="{EBCA8311-1A3E-4BFA-BADE-73659C836E1A}"/>
              </a:ext>
            </a:extLst>
          </p:cNvPr>
          <p:cNvPicPr>
            <a:picLocks noChangeAspect="1"/>
          </p:cNvPicPr>
          <p:nvPr/>
        </p:nvPicPr>
        <p:blipFill rotWithShape="1">
          <a:blip r:embed="rId5">
            <a:extLst>
              <a:ext uri="{28A0092B-C50C-407E-A947-70E740481C1C}">
                <a14:useLocalDpi xmlns:a14="http://schemas.microsoft.com/office/drawing/2010/main" val="0"/>
              </a:ext>
            </a:extLst>
          </a:blip>
          <a:srcRect l="27840" t="29527" r="55925" b="31033"/>
          <a:stretch/>
        </p:blipFill>
        <p:spPr>
          <a:xfrm>
            <a:off x="2853408" y="3334781"/>
            <a:ext cx="675608" cy="914400"/>
          </a:xfrm>
          <a:prstGeom prst="rect">
            <a:avLst/>
          </a:prstGeom>
        </p:spPr>
      </p:pic>
      <p:sp>
        <p:nvSpPr>
          <p:cNvPr id="46" name="Flowchart: Magnetic Disk 45">
            <a:extLst>
              <a:ext uri="{FF2B5EF4-FFF2-40B4-BE49-F238E27FC236}">
                <a16:creationId xmlns:a16="http://schemas.microsoft.com/office/drawing/2014/main" id="{75675FD9-CDCC-4EAC-9301-ED7C1979CCA8}"/>
              </a:ext>
            </a:extLst>
          </p:cNvPr>
          <p:cNvSpPr/>
          <p:nvPr/>
        </p:nvSpPr>
        <p:spPr>
          <a:xfrm>
            <a:off x="1691817" y="3544714"/>
            <a:ext cx="1089667" cy="494535"/>
          </a:xfrm>
          <a:prstGeom prst="flowChartMagneticDisk">
            <a:avLst/>
          </a:prstGeom>
          <a:solidFill>
            <a:schemeClr val="bg2">
              <a:lumMod val="25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it-IT" dirty="0">
                <a:latin typeface="Helvetica" panose="020B0604020202020204" pitchFamily="34" charset="0"/>
                <a:cs typeface="Helvetica" panose="020B0604020202020204" pitchFamily="34" charset="0"/>
              </a:rPr>
              <a:t>Dataset</a:t>
            </a:r>
            <a:endParaRPr lang="en-US" dirty="0">
              <a:latin typeface="Helvetica" panose="020B0604020202020204" pitchFamily="34" charset="0"/>
              <a:cs typeface="Helvetica" panose="020B0604020202020204" pitchFamily="34" charset="0"/>
            </a:endParaRPr>
          </a:p>
        </p:txBody>
      </p:sp>
      <p:sp>
        <p:nvSpPr>
          <p:cNvPr id="3" name="Rectangle 2">
            <a:extLst>
              <a:ext uri="{FF2B5EF4-FFF2-40B4-BE49-F238E27FC236}">
                <a16:creationId xmlns:a16="http://schemas.microsoft.com/office/drawing/2014/main" id="{CD67C6DD-6584-4A1D-9696-5060EB1E2ED5}"/>
              </a:ext>
            </a:extLst>
          </p:cNvPr>
          <p:cNvSpPr/>
          <p:nvPr/>
        </p:nvSpPr>
        <p:spPr>
          <a:xfrm>
            <a:off x="1691817" y="4371703"/>
            <a:ext cx="1837199" cy="252535"/>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it-IT" dirty="0">
                <a:latin typeface="Helvetica" panose="020B0604020202020204" pitchFamily="34" charset="0"/>
                <a:cs typeface="Helvetica" panose="020B0604020202020204" pitchFamily="34" charset="0"/>
              </a:rPr>
              <a:t>Local</a:t>
            </a:r>
            <a:endParaRPr lang="en-US" dirty="0">
              <a:latin typeface="Helvetica" panose="020B0604020202020204" pitchFamily="34" charset="0"/>
              <a:cs typeface="Helvetica" panose="020B0604020202020204" pitchFamily="34" charset="0"/>
            </a:endParaRPr>
          </a:p>
        </p:txBody>
      </p:sp>
      <p:sp>
        <p:nvSpPr>
          <p:cNvPr id="15" name="Rectangle 14">
            <a:extLst>
              <a:ext uri="{FF2B5EF4-FFF2-40B4-BE49-F238E27FC236}">
                <a16:creationId xmlns:a16="http://schemas.microsoft.com/office/drawing/2014/main" id="{66052A07-667A-4ADB-921A-EBC480D93469}"/>
              </a:ext>
            </a:extLst>
          </p:cNvPr>
          <p:cNvSpPr/>
          <p:nvPr/>
        </p:nvSpPr>
        <p:spPr>
          <a:xfrm>
            <a:off x="4293959" y="4367742"/>
            <a:ext cx="6181513" cy="252535"/>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it-IT" dirty="0">
                <a:latin typeface="Helvetica" panose="020B0604020202020204" pitchFamily="34" charset="0"/>
                <a:cs typeface="Helvetica" panose="020B0604020202020204" pitchFamily="34" charset="0"/>
              </a:rPr>
              <a:t>AWS cloud</a:t>
            </a:r>
            <a:endParaRPr lang="en-US" dirty="0">
              <a:latin typeface="Helvetica" panose="020B0604020202020204" pitchFamily="34" charset="0"/>
              <a:cs typeface="Helvetica" panose="020B0604020202020204" pitchFamily="34" charset="0"/>
            </a:endParaRPr>
          </a:p>
        </p:txBody>
      </p:sp>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804360C3-79C2-441F-9438-86EA6E0E965C}"/>
                  </a:ext>
                </a:extLst>
              </p:cNvPr>
              <p:cNvSpPr/>
              <p:nvPr/>
            </p:nvSpPr>
            <p:spPr>
              <a:xfrm>
                <a:off x="7590556" y="3504101"/>
                <a:ext cx="1371600" cy="575761"/>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14:m>
                  <m:oMath xmlns:m="http://schemas.openxmlformats.org/officeDocument/2006/math">
                    <m:r>
                      <a:rPr lang="it-IT" b="0" i="1" smtClean="0">
                        <a:latin typeface="Cambria Math" panose="02040503050406030204" pitchFamily="18" charset="0"/>
                      </a:rPr>
                      <m:t>𝜆</m:t>
                    </m:r>
                    <m:r>
                      <a:rPr lang="it-IT" b="0" i="1" smtClean="0">
                        <a:latin typeface="Cambria Math" panose="02040503050406030204" pitchFamily="18" charset="0"/>
                      </a:rPr>
                      <m:t>: </m:t>
                    </m:r>
                  </m:oMath>
                </a14:m>
                <a:r>
                  <a:rPr lang="en-US" dirty="0">
                    <a:latin typeface="Helvetica" panose="020B0604020202020204" pitchFamily="34" charset="0"/>
                    <a:cs typeface="Helvetica" panose="020B0604020202020204" pitchFamily="34" charset="0"/>
                  </a:rPr>
                  <a:t>StoreDB</a:t>
                </a:r>
              </a:p>
            </p:txBody>
          </p:sp>
        </mc:Choice>
        <mc:Fallback xmlns="">
          <p:sp>
            <p:nvSpPr>
              <p:cNvPr id="17" name="Rectangle 16">
                <a:extLst>
                  <a:ext uri="{FF2B5EF4-FFF2-40B4-BE49-F238E27FC236}">
                    <a16:creationId xmlns:a16="http://schemas.microsoft.com/office/drawing/2014/main" id="{804360C3-79C2-441F-9438-86EA6E0E965C}"/>
                  </a:ext>
                </a:extLst>
              </p:cNvPr>
              <p:cNvSpPr>
                <a:spLocks noRot="1" noChangeAspect="1" noMove="1" noResize="1" noEditPoints="1" noAdjustHandles="1" noChangeArrowheads="1" noChangeShapeType="1" noTextEdit="1"/>
              </p:cNvSpPr>
              <p:nvPr/>
            </p:nvSpPr>
            <p:spPr>
              <a:xfrm>
                <a:off x="7590556" y="3504101"/>
                <a:ext cx="1371600" cy="575761"/>
              </a:xfrm>
              <a:prstGeom prst="rect">
                <a:avLst/>
              </a:prstGeom>
              <a:blipFill>
                <a:blip r:embed="rId6"/>
                <a:stretch>
                  <a:fillRect r="-444"/>
                </a:stretch>
              </a:blipFill>
              <a:ln>
                <a:noFill/>
              </a:ln>
            </p:spPr>
            <p:txBody>
              <a:bodyPr/>
              <a:lstStyle/>
              <a:p>
                <a:r>
                  <a:rPr lang="en-US">
                    <a:noFill/>
                  </a:rPr>
                  <a:t> </a:t>
                </a:r>
              </a:p>
            </p:txBody>
          </p:sp>
        </mc:Fallback>
      </mc:AlternateContent>
      <p:cxnSp>
        <p:nvCxnSpPr>
          <p:cNvPr id="18" name="Straight Arrow Connector 17">
            <a:extLst>
              <a:ext uri="{FF2B5EF4-FFF2-40B4-BE49-F238E27FC236}">
                <a16:creationId xmlns:a16="http://schemas.microsoft.com/office/drawing/2014/main" id="{40E1EA38-1F34-4F89-B106-79DD4CADEA3C}"/>
              </a:ext>
            </a:extLst>
          </p:cNvPr>
          <p:cNvCxnSpPr>
            <a:cxnSpLocks/>
            <a:stCxn id="17" idx="3"/>
            <a:endCxn id="16" idx="1"/>
          </p:cNvCxnSpPr>
          <p:nvPr/>
        </p:nvCxnSpPr>
        <p:spPr>
          <a:xfrm>
            <a:off x="8962156" y="3791982"/>
            <a:ext cx="27669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212161856"/>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a:xfrm>
            <a:off x="838200" y="365125"/>
            <a:ext cx="10515600" cy="1325563"/>
          </a:xfrm>
        </p:spPr>
        <p:txBody>
          <a:bodyPr/>
          <a:lstStyle/>
          <a:p>
            <a:r>
              <a:rPr lang="en-US" noProof="0" dirty="0"/>
              <a:t>NOSQL storage: DynamoDB</a:t>
            </a:r>
          </a:p>
        </p:txBody>
      </p:sp>
      <p:sp>
        <p:nvSpPr>
          <p:cNvPr id="41" name="Content Placeholder 40">
            <a:extLst>
              <a:ext uri="{FF2B5EF4-FFF2-40B4-BE49-F238E27FC236}">
                <a16:creationId xmlns:a16="http://schemas.microsoft.com/office/drawing/2014/main" id="{2AB01B3C-3A59-4721-8D09-08536D725FF0}"/>
              </a:ext>
            </a:extLst>
          </p:cNvPr>
          <p:cNvSpPr>
            <a:spLocks noGrp="1"/>
          </p:cNvSpPr>
          <p:nvPr>
            <p:ph idx="1"/>
          </p:nvPr>
        </p:nvSpPr>
        <p:spPr>
          <a:xfrm>
            <a:off x="838200" y="1700499"/>
            <a:ext cx="10515600" cy="4351338"/>
          </a:xfrm>
        </p:spPr>
        <p:txBody>
          <a:bodyPr/>
          <a:lstStyle/>
          <a:p>
            <a:r>
              <a:rPr lang="en-US" noProof="0" dirty="0"/>
              <a:t>Basic DynamoDB components: tables and items</a:t>
            </a:r>
          </a:p>
          <a:p>
            <a:r>
              <a:rPr lang="en-US" b="1" noProof="0" dirty="0"/>
              <a:t>Tables</a:t>
            </a:r>
            <a:r>
              <a:rPr lang="en-US" noProof="0" dirty="0"/>
              <a:t>, collection of (data) items</a:t>
            </a:r>
          </a:p>
          <a:p>
            <a:r>
              <a:rPr lang="en-US" b="1" noProof="0" dirty="0"/>
              <a:t>Items</a:t>
            </a:r>
            <a:r>
              <a:rPr lang="en-US" noProof="0" dirty="0"/>
              <a:t>, a group of attributes that is uniquely identifiable</a:t>
            </a:r>
          </a:p>
          <a:p>
            <a:pPr lvl="1"/>
            <a:r>
              <a:rPr lang="en-US" noProof="0" dirty="0"/>
              <a:t>Each table contains zero or more items</a:t>
            </a:r>
          </a:p>
          <a:p>
            <a:pPr lvl="2"/>
            <a:r>
              <a:rPr lang="en-US" noProof="0" dirty="0"/>
              <a:t>No limit to the number of items you can store in a table</a:t>
            </a:r>
          </a:p>
          <a:p>
            <a:pPr lvl="1"/>
            <a:r>
              <a:rPr lang="en-US" noProof="0" dirty="0"/>
              <a:t>Each item in the table has a unique identifier, or primary key</a:t>
            </a:r>
          </a:p>
          <a:p>
            <a:pPr lvl="1"/>
            <a:r>
              <a:rPr lang="en-US" noProof="0" dirty="0"/>
              <a:t>E.g., in the table `people`, each item represents a `person`</a:t>
            </a:r>
          </a:p>
          <a:p>
            <a:pPr lvl="2"/>
            <a:r>
              <a:rPr lang="en-US" noProof="0" dirty="0"/>
              <a:t>The primary key consists of one attribute (`fiscalCode`)</a:t>
            </a:r>
            <a:endParaRPr lang="en-US" altLang="en-US" noProof="0" dirty="0"/>
          </a:p>
        </p:txBody>
      </p:sp>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287</a:t>
            </a:fld>
            <a:endParaRPr lang="it-IT" dirty="0"/>
          </a:p>
        </p:txBody>
      </p:sp>
      <p:sp>
        <p:nvSpPr>
          <p:cNvPr id="9" name="Content Placeholder 8">
            <a:extLst>
              <a:ext uri="{FF2B5EF4-FFF2-40B4-BE49-F238E27FC236}">
                <a16:creationId xmlns:a16="http://schemas.microsoft.com/office/drawing/2014/main" id="{9FBA489B-9704-4A3A-9B03-370AA1252D66}"/>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277548100"/>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a:xfrm>
            <a:off x="838200" y="365125"/>
            <a:ext cx="10515600" cy="1325563"/>
          </a:xfrm>
        </p:spPr>
        <p:txBody>
          <a:bodyPr/>
          <a:lstStyle/>
          <a:p>
            <a:r>
              <a:rPr lang="en-US" noProof="0" dirty="0"/>
              <a:t>NOSQL storage: DynamoDB</a:t>
            </a:r>
          </a:p>
        </p:txBody>
      </p:sp>
      <p:sp>
        <p:nvSpPr>
          <p:cNvPr id="41" name="Content Placeholder 40">
            <a:extLst>
              <a:ext uri="{FF2B5EF4-FFF2-40B4-BE49-F238E27FC236}">
                <a16:creationId xmlns:a16="http://schemas.microsoft.com/office/drawing/2014/main" id="{2AB01B3C-3A59-4721-8D09-08536D725FF0}"/>
              </a:ext>
            </a:extLst>
          </p:cNvPr>
          <p:cNvSpPr>
            <a:spLocks noGrp="1"/>
          </p:cNvSpPr>
          <p:nvPr>
            <p:ph idx="1"/>
          </p:nvPr>
        </p:nvSpPr>
        <p:spPr>
          <a:xfrm>
            <a:off x="838200" y="1700499"/>
            <a:ext cx="10515600" cy="4351338"/>
          </a:xfrm>
        </p:spPr>
        <p:txBody>
          <a:bodyPr/>
          <a:lstStyle/>
          <a:p>
            <a:r>
              <a:rPr lang="en-US" noProof="0" dirty="0"/>
              <a:t>Attributes</a:t>
            </a:r>
          </a:p>
          <a:p>
            <a:pPr lvl="1"/>
            <a:r>
              <a:rPr lang="en-US" noProof="0" dirty="0"/>
              <a:t>A data element that is not broken down any further</a:t>
            </a:r>
          </a:p>
          <a:p>
            <a:pPr lvl="2"/>
            <a:r>
              <a:rPr lang="en-US" noProof="0" dirty="0"/>
              <a:t>E.g., an item in the `people` table contains attributes `fiscalCode` and `lastName`</a:t>
            </a:r>
          </a:p>
          <a:p>
            <a:pPr lvl="1"/>
            <a:r>
              <a:rPr lang="en-US" noProof="0" dirty="0"/>
              <a:t>Most of the attributes are scalar (have only one value)</a:t>
            </a:r>
          </a:p>
          <a:p>
            <a:pPr lvl="1"/>
            <a:r>
              <a:rPr lang="en-US" noProof="0" dirty="0"/>
              <a:t>Some of the items have a nested attribute (`address`) up to 32 levels deep</a:t>
            </a:r>
          </a:p>
          <a:p>
            <a:r>
              <a:rPr lang="en-US" noProof="0" dirty="0"/>
              <a:t>Schemaless</a:t>
            </a:r>
          </a:p>
          <a:p>
            <a:pPr lvl="1"/>
            <a:r>
              <a:rPr lang="en-US" noProof="0" dirty="0"/>
              <a:t>Other than the primary key, a table is schemaless</a:t>
            </a:r>
          </a:p>
          <a:p>
            <a:pPr lvl="2"/>
            <a:r>
              <a:rPr lang="en-US" noProof="0" dirty="0"/>
              <a:t>Neither the attributes nor their data types need to be defined beforehand</a:t>
            </a:r>
          </a:p>
          <a:p>
            <a:pPr lvl="2"/>
            <a:r>
              <a:rPr lang="en-US" noProof="0" dirty="0"/>
              <a:t>Each item can have its own distinct attributes</a:t>
            </a:r>
            <a:endParaRPr lang="en-US" altLang="en-US" noProof="0" dirty="0"/>
          </a:p>
        </p:txBody>
      </p:sp>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288</a:t>
            </a:fld>
            <a:endParaRPr lang="it-IT" dirty="0"/>
          </a:p>
        </p:txBody>
      </p:sp>
      <p:sp>
        <p:nvSpPr>
          <p:cNvPr id="9" name="Content Placeholder 8">
            <a:extLst>
              <a:ext uri="{FF2B5EF4-FFF2-40B4-BE49-F238E27FC236}">
                <a16:creationId xmlns:a16="http://schemas.microsoft.com/office/drawing/2014/main" id="{F53A2CF1-8255-44E0-A253-1051D0C4C02C}"/>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1320717510"/>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a:xfrm>
            <a:off x="838200" y="365125"/>
            <a:ext cx="10515600" cy="1325563"/>
          </a:xfrm>
        </p:spPr>
        <p:txBody>
          <a:bodyPr/>
          <a:lstStyle/>
          <a:p>
            <a:r>
              <a:rPr lang="en-US" noProof="0" dirty="0"/>
              <a:t>NOSQL storage: DynamoDB</a:t>
            </a:r>
          </a:p>
        </p:txBody>
      </p:sp>
      <p:sp>
        <p:nvSpPr>
          <p:cNvPr id="41" name="Content Placeholder 40">
            <a:extLst>
              <a:ext uri="{FF2B5EF4-FFF2-40B4-BE49-F238E27FC236}">
                <a16:creationId xmlns:a16="http://schemas.microsoft.com/office/drawing/2014/main" id="{2AB01B3C-3A59-4721-8D09-08536D725FF0}"/>
              </a:ext>
            </a:extLst>
          </p:cNvPr>
          <p:cNvSpPr>
            <a:spLocks noGrp="1"/>
          </p:cNvSpPr>
          <p:nvPr>
            <p:ph idx="1"/>
          </p:nvPr>
        </p:nvSpPr>
        <p:spPr>
          <a:xfrm>
            <a:off x="838200" y="1700499"/>
            <a:ext cx="10515600" cy="4351338"/>
          </a:xfrm>
        </p:spPr>
        <p:txBody>
          <a:bodyPr/>
          <a:lstStyle/>
          <a:p>
            <a:r>
              <a:rPr lang="en-US" noProof="0" dirty="0"/>
              <a:t>Primary Key</a:t>
            </a:r>
          </a:p>
          <a:p>
            <a:pPr lvl="1"/>
            <a:r>
              <a:rPr lang="en-US" noProof="0" dirty="0"/>
              <a:t>To create a table, you must specify the primary key of the table</a:t>
            </a:r>
          </a:p>
          <a:p>
            <a:pPr lvl="1"/>
            <a:r>
              <a:rPr lang="en-US" noProof="0" dirty="0"/>
              <a:t>No two items can have the same key</a:t>
            </a:r>
          </a:p>
          <a:p>
            <a:r>
              <a:rPr lang="en-US" noProof="0" dirty="0"/>
              <a:t>Two types of primary keys</a:t>
            </a:r>
          </a:p>
          <a:p>
            <a:pPr lvl="1"/>
            <a:r>
              <a:rPr lang="en-US" noProof="0" dirty="0"/>
              <a:t>Partition key: a simple primary key composed of one attribute (partition key)</a:t>
            </a:r>
          </a:p>
          <a:p>
            <a:pPr lvl="2"/>
            <a:r>
              <a:rPr lang="en-US" noProof="0" dirty="0"/>
              <a:t>Keys are inputs to an internal hash function</a:t>
            </a:r>
          </a:p>
          <a:p>
            <a:pPr lvl="2"/>
            <a:r>
              <a:rPr lang="en-US" noProof="0" dirty="0"/>
              <a:t>The hash function determines the physical partition in which the item will be stored</a:t>
            </a:r>
          </a:p>
          <a:p>
            <a:pPr lvl="2"/>
            <a:r>
              <a:rPr lang="en-US" noProof="0" dirty="0"/>
              <a:t>E.g., access any item in the `people` table directly by providing the `fiscalCode`</a:t>
            </a:r>
          </a:p>
          <a:p>
            <a:pPr lvl="1"/>
            <a:r>
              <a:rPr lang="en-US" noProof="0" dirty="0"/>
              <a:t>Composite primary key: partition key and sort key (two attributes)</a:t>
            </a:r>
          </a:p>
          <a:p>
            <a:pPr lvl="2"/>
            <a:r>
              <a:rPr lang="en-US" noProof="0" dirty="0"/>
              <a:t>First attribute is the partition key</a:t>
            </a:r>
          </a:p>
          <a:p>
            <a:pPr lvl="2"/>
            <a:r>
              <a:rPr lang="en-US" noProof="0" dirty="0"/>
              <a:t>Second attribute is the sort key</a:t>
            </a:r>
          </a:p>
          <a:p>
            <a:pPr lvl="2"/>
            <a:r>
              <a:rPr lang="en-US" noProof="0" dirty="0"/>
              <a:t>Items in same partition key value are stored together and sorted by sort key</a:t>
            </a:r>
            <a:endParaRPr lang="en-US" altLang="en-US" noProof="0" dirty="0"/>
          </a:p>
        </p:txBody>
      </p:sp>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289</a:t>
            </a:fld>
            <a:endParaRPr lang="it-IT" dirty="0"/>
          </a:p>
        </p:txBody>
      </p:sp>
      <p:sp>
        <p:nvSpPr>
          <p:cNvPr id="9" name="Content Placeholder 8">
            <a:extLst>
              <a:ext uri="{FF2B5EF4-FFF2-40B4-BE49-F238E27FC236}">
                <a16:creationId xmlns:a16="http://schemas.microsoft.com/office/drawing/2014/main" id="{A5BAC0FF-EABA-48BE-A682-71AB9FDC0FAF}"/>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21660307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4452F0B-49CF-4C99-99AC-A22057869F96}"/>
              </a:ext>
            </a:extLst>
          </p:cNvPr>
          <p:cNvSpPr>
            <a:spLocks noGrp="1"/>
          </p:cNvSpPr>
          <p:nvPr>
            <p:ph type="title"/>
          </p:nvPr>
        </p:nvSpPr>
        <p:spPr/>
        <p:txBody>
          <a:bodyPr/>
          <a:lstStyle/>
          <a:p>
            <a:r>
              <a:rPr lang="en-US" noProof="0" dirty="0"/>
              <a:t>Data provenance</a:t>
            </a:r>
          </a:p>
        </p:txBody>
      </p:sp>
      <p:sp>
        <p:nvSpPr>
          <p:cNvPr id="3" name="Segnaposto contenuto 2">
            <a:extLst>
              <a:ext uri="{FF2B5EF4-FFF2-40B4-BE49-F238E27FC236}">
                <a16:creationId xmlns:a16="http://schemas.microsoft.com/office/drawing/2014/main" id="{694BBFEE-C834-46B1-9E36-464D0B29B1A5}"/>
              </a:ext>
            </a:extLst>
          </p:cNvPr>
          <p:cNvSpPr>
            <a:spLocks noGrp="1"/>
          </p:cNvSpPr>
          <p:nvPr>
            <p:ph idx="1"/>
          </p:nvPr>
        </p:nvSpPr>
        <p:spPr/>
        <p:txBody>
          <a:bodyPr/>
          <a:lstStyle/>
          <a:p>
            <a:r>
              <a:rPr lang="en-US" noProof="0" dirty="0"/>
              <a:t>Provenance (also referred to as lineage, pedigree, parentage, genealogy) </a:t>
            </a:r>
          </a:p>
          <a:p>
            <a:pPr lvl="1"/>
            <a:r>
              <a:rPr lang="en-US" noProof="0" dirty="0"/>
              <a:t>The description of the origins of data and the process by which it arrived at the database</a:t>
            </a:r>
          </a:p>
          <a:p>
            <a:pPr lvl="1"/>
            <a:r>
              <a:rPr lang="en-US" noProof="0" dirty="0"/>
              <a:t>Not only data products (e.g., tables, files), but also the processes that created them</a:t>
            </a:r>
          </a:p>
          <a:p>
            <a:r>
              <a:rPr lang="en-US" noProof="0" dirty="0"/>
              <a:t>Use cases</a:t>
            </a:r>
          </a:p>
          <a:p>
            <a:pPr lvl="1"/>
            <a:r>
              <a:rPr lang="en-US" noProof="0" dirty="0"/>
              <a:t>Scientific/research domain. </a:t>
            </a:r>
            <a:r>
              <a:rPr lang="en-US" i="1" noProof="0" dirty="0">
                <a:solidFill>
                  <a:srgbClr val="FF5050"/>
                </a:solidFill>
              </a:rPr>
              <a:t>Data</a:t>
            </a:r>
            <a:r>
              <a:rPr lang="en-US" i="1" noProof="0" dirty="0"/>
              <a:t> used in the scientific field can be </a:t>
            </a:r>
            <a:r>
              <a:rPr lang="en-US" i="1" noProof="0" dirty="0">
                <a:solidFill>
                  <a:srgbClr val="FF5050"/>
                </a:solidFill>
              </a:rPr>
              <a:t>ad hoc</a:t>
            </a:r>
            <a:r>
              <a:rPr lang="en-US" i="1" noProof="0" dirty="0"/>
              <a:t> and driven by </a:t>
            </a:r>
            <a:r>
              <a:rPr lang="en-US" i="1" noProof="0" dirty="0">
                <a:solidFill>
                  <a:srgbClr val="FF5050"/>
                </a:solidFill>
              </a:rPr>
              <a:t>individual researchers </a:t>
            </a:r>
            <a:r>
              <a:rPr lang="en-US" i="1" noProof="0" dirty="0"/>
              <a:t>or small communities. The scientific field is moving </a:t>
            </a:r>
            <a:r>
              <a:rPr lang="en-US" i="1" noProof="0" dirty="0">
                <a:solidFill>
                  <a:srgbClr val="FF5050"/>
                </a:solidFill>
              </a:rPr>
              <a:t>towards more collaborative research</a:t>
            </a:r>
            <a:r>
              <a:rPr lang="en-US" i="1" noProof="0" dirty="0"/>
              <a:t> and organizational boundaries are disappearing. </a:t>
            </a:r>
            <a:r>
              <a:rPr lang="en-US" i="1" noProof="0" dirty="0">
                <a:solidFill>
                  <a:srgbClr val="FF5050"/>
                </a:solidFill>
              </a:rPr>
              <a:t>Sharing data and metadata across organizations is essential</a:t>
            </a:r>
            <a:r>
              <a:rPr lang="en-US" i="1" noProof="0" dirty="0"/>
              <a:t>, leading to a convergence on common schemes to ensure compatibility. Issues of </a:t>
            </a:r>
            <a:r>
              <a:rPr lang="en-US" i="1" noProof="0" dirty="0">
                <a:solidFill>
                  <a:srgbClr val="FF5050"/>
                </a:solidFill>
              </a:rPr>
              <a:t>trust</a:t>
            </a:r>
            <a:r>
              <a:rPr lang="en-US" i="1" noProof="0" dirty="0"/>
              <a:t>, </a:t>
            </a:r>
            <a:r>
              <a:rPr lang="en-US" i="1" noProof="0" dirty="0">
                <a:solidFill>
                  <a:srgbClr val="FF5050"/>
                </a:solidFill>
              </a:rPr>
              <a:t>quality</a:t>
            </a:r>
            <a:r>
              <a:rPr lang="en-US" i="1" noProof="0" dirty="0"/>
              <a:t>, and </a:t>
            </a:r>
            <a:r>
              <a:rPr lang="en-US" i="1" noProof="0" dirty="0">
                <a:solidFill>
                  <a:srgbClr val="FF5050"/>
                </a:solidFill>
              </a:rPr>
              <a:t>copyright</a:t>
            </a:r>
            <a:r>
              <a:rPr lang="en-US" i="1" noProof="0" dirty="0"/>
              <a:t> of data are significant when using third-party data in such a loosely connected network.</a:t>
            </a:r>
          </a:p>
          <a:p>
            <a:pPr lvl="1"/>
            <a:r>
              <a:rPr lang="en-US" noProof="0" dirty="0"/>
              <a:t>Business domain. </a:t>
            </a:r>
            <a:r>
              <a:rPr lang="en-US" i="1" noProof="0" dirty="0"/>
              <a:t>Users traditionally work with an </a:t>
            </a:r>
            <a:r>
              <a:rPr lang="en-US" i="1" noProof="0" dirty="0">
                <a:solidFill>
                  <a:srgbClr val="0070C0"/>
                </a:solidFill>
              </a:rPr>
              <a:t>organized data schema</a:t>
            </a:r>
            <a:r>
              <a:rPr lang="en-US" i="1" noProof="0" dirty="0"/>
              <a:t>, where the structure and </a:t>
            </a:r>
            <a:r>
              <a:rPr lang="en-US" i="1" noProof="0" dirty="0">
                <a:solidFill>
                  <a:srgbClr val="0070C0"/>
                </a:solidFill>
              </a:rPr>
              <a:t>semantics of the data in use is shared</a:t>
            </a:r>
            <a:r>
              <a:rPr lang="en-US" i="1" noProof="0" dirty="0"/>
              <a:t> across the corporation or even B2B. Yet, a large proportion of businesses deal with </a:t>
            </a:r>
            <a:r>
              <a:rPr lang="en-US" i="1" noProof="0" dirty="0">
                <a:solidFill>
                  <a:srgbClr val="0070C0"/>
                </a:solidFill>
              </a:rPr>
              <a:t>bad quality data</a:t>
            </a:r>
            <a:r>
              <a:rPr lang="en-US" i="1" noProof="0" dirty="0"/>
              <a:t>. </a:t>
            </a:r>
            <a:r>
              <a:rPr lang="en-US" i="1" noProof="0" dirty="0">
                <a:solidFill>
                  <a:srgbClr val="0070C0"/>
                </a:solidFill>
              </a:rPr>
              <a:t>Sources</a:t>
            </a:r>
            <a:r>
              <a:rPr lang="en-US" i="1" noProof="0" dirty="0"/>
              <a:t> of bad data </a:t>
            </a:r>
            <a:r>
              <a:rPr lang="en-US" i="1" noProof="0" dirty="0">
                <a:solidFill>
                  <a:srgbClr val="0070C0"/>
                </a:solidFill>
              </a:rPr>
              <a:t>need to be identified </a:t>
            </a:r>
            <a:r>
              <a:rPr lang="en-US" i="1" noProof="0" dirty="0"/>
              <a:t>and corrected to avoid costly errors in business forecasting.</a:t>
            </a:r>
          </a:p>
        </p:txBody>
      </p:sp>
      <p:sp>
        <p:nvSpPr>
          <p:cNvPr id="4" name="Segnaposto piè di pagina 3">
            <a:extLst>
              <a:ext uri="{FF2B5EF4-FFF2-40B4-BE49-F238E27FC236}">
                <a16:creationId xmlns:a16="http://schemas.microsoft.com/office/drawing/2014/main" id="{DB58748B-0238-4440-8FD1-A6923876A5FB}"/>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1BD76888-E045-4936-BB4A-CBB5358FCDB0}"/>
              </a:ext>
            </a:extLst>
          </p:cNvPr>
          <p:cNvSpPr>
            <a:spLocks noGrp="1"/>
          </p:cNvSpPr>
          <p:nvPr>
            <p:ph type="sldNum" sz="quarter" idx="12"/>
          </p:nvPr>
        </p:nvSpPr>
        <p:spPr/>
        <p:txBody>
          <a:bodyPr/>
          <a:lstStyle/>
          <a:p>
            <a:fld id="{5DD6F1BA-2510-46FC-9346-AB1F3CA1593B}" type="slidenum">
              <a:rPr lang="it-IT" smtClean="0"/>
              <a:t>29</a:t>
            </a:fld>
            <a:endParaRPr lang="it-IT" dirty="0"/>
          </a:p>
        </p:txBody>
      </p:sp>
      <p:sp>
        <p:nvSpPr>
          <p:cNvPr id="6" name="Segnaposto contenuto 5">
            <a:extLst>
              <a:ext uri="{FF2B5EF4-FFF2-40B4-BE49-F238E27FC236}">
                <a16:creationId xmlns:a16="http://schemas.microsoft.com/office/drawing/2014/main" id="{188BDDF1-A08C-4640-ACC5-40A95824C43F}"/>
              </a:ext>
            </a:extLst>
          </p:cNvPr>
          <p:cNvSpPr>
            <a:spLocks noGrp="1"/>
          </p:cNvSpPr>
          <p:nvPr>
            <p:ph idx="13"/>
          </p:nvPr>
        </p:nvSpPr>
        <p:spPr/>
        <p:txBody>
          <a:bodyPr/>
          <a:lstStyle/>
          <a:p>
            <a:r>
              <a:rPr lang="en-US" noProof="0" dirty="0"/>
              <a:t>Simmhan, Yogesh L., Beth Plale, and Dennis Gannon. "A survey of data provenance techniques." </a:t>
            </a:r>
            <a:r>
              <a:rPr lang="en-US" i="1" noProof="0" dirty="0"/>
              <a:t>Computer Science Department, Indiana University, Bloomington IN</a:t>
            </a:r>
            <a:r>
              <a:rPr lang="en-US" noProof="0" dirty="0"/>
              <a:t> 47405 (2005): 69.</a:t>
            </a:r>
          </a:p>
        </p:txBody>
      </p:sp>
    </p:spTree>
    <p:extLst>
      <p:ext uri="{BB962C8B-B14F-4D97-AF65-F5344CB8AC3E}">
        <p14:creationId xmlns:p14="http://schemas.microsoft.com/office/powerpoint/2010/main" val="3937671472"/>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21F19-E28D-406B-9D8D-68D622B4A679}"/>
              </a:ext>
            </a:extLst>
          </p:cNvPr>
          <p:cNvSpPr>
            <a:spLocks noGrp="1"/>
          </p:cNvSpPr>
          <p:nvPr>
            <p:ph type="title"/>
          </p:nvPr>
        </p:nvSpPr>
        <p:spPr/>
        <p:txBody>
          <a:bodyPr/>
          <a:lstStyle/>
          <a:p>
            <a:r>
              <a:rPr lang="en-US" noProof="0" dirty="0"/>
              <a:t>NOSQL storage: DynamoDB</a:t>
            </a:r>
          </a:p>
        </p:txBody>
      </p:sp>
      <p:pic>
        <p:nvPicPr>
          <p:cNvPr id="8" name="Content Placeholder 7" descr="Table&#10;&#10;Description automatically generated">
            <a:extLst>
              <a:ext uri="{FF2B5EF4-FFF2-40B4-BE49-F238E27FC236}">
                <a16:creationId xmlns:a16="http://schemas.microsoft.com/office/drawing/2014/main" id="{F640B2C9-6292-447C-9D1F-31616DFBB57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25804" y="1700213"/>
            <a:ext cx="5940392" cy="4351337"/>
          </a:xfrm>
          <a:ln>
            <a:solidFill>
              <a:schemeClr val="tx1"/>
            </a:solidFill>
          </a:ln>
        </p:spPr>
      </p:pic>
      <p:sp>
        <p:nvSpPr>
          <p:cNvPr id="4" name="Footer Placeholder 3">
            <a:extLst>
              <a:ext uri="{FF2B5EF4-FFF2-40B4-BE49-F238E27FC236}">
                <a16:creationId xmlns:a16="http://schemas.microsoft.com/office/drawing/2014/main" id="{AC92A1EB-0043-4E72-A34B-22ED13312223}"/>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80C3FFF0-89A2-4000-9D90-2F18BCBEB192}"/>
              </a:ext>
            </a:extLst>
          </p:cNvPr>
          <p:cNvSpPr>
            <a:spLocks noGrp="1"/>
          </p:cNvSpPr>
          <p:nvPr>
            <p:ph type="sldNum" sz="quarter" idx="12"/>
          </p:nvPr>
        </p:nvSpPr>
        <p:spPr/>
        <p:txBody>
          <a:bodyPr/>
          <a:lstStyle/>
          <a:p>
            <a:fld id="{5DD6F1BA-2510-46FC-9346-AB1F3CA1593B}" type="slidenum">
              <a:rPr lang="it-IT" smtClean="0"/>
              <a:t>290</a:t>
            </a:fld>
            <a:endParaRPr lang="it-IT" dirty="0"/>
          </a:p>
        </p:txBody>
      </p:sp>
      <p:sp>
        <p:nvSpPr>
          <p:cNvPr id="6" name="Content Placeholder 5">
            <a:extLst>
              <a:ext uri="{FF2B5EF4-FFF2-40B4-BE49-F238E27FC236}">
                <a16:creationId xmlns:a16="http://schemas.microsoft.com/office/drawing/2014/main" id="{F599C40B-6134-40DA-BEDC-4C9B1FE07915}"/>
              </a:ext>
            </a:extLst>
          </p:cNvPr>
          <p:cNvSpPr>
            <a:spLocks noGrp="1"/>
          </p:cNvSpPr>
          <p:nvPr>
            <p:ph idx="13"/>
          </p:nvPr>
        </p:nvSpPr>
        <p:spPr/>
        <p:txBody>
          <a:bodyPr/>
          <a:lstStyle/>
          <a:p>
            <a:r>
              <a:rPr lang="en-US" noProof="0" dirty="0">
                <a:hlinkClick r:id="rId3"/>
              </a:rPr>
              <a:t>https://docs.aws.amazon.com/amazondynamodb/latest/developerguide/bp-gsi-overloading.html</a:t>
            </a:r>
            <a:r>
              <a:rPr lang="en-US" noProof="0" dirty="0"/>
              <a:t> </a:t>
            </a:r>
          </a:p>
        </p:txBody>
      </p:sp>
    </p:spTree>
    <p:extLst>
      <p:ext uri="{BB962C8B-B14F-4D97-AF65-F5344CB8AC3E}">
        <p14:creationId xmlns:p14="http://schemas.microsoft.com/office/powerpoint/2010/main" val="831536995"/>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a:xfrm>
            <a:off x="838200" y="365125"/>
            <a:ext cx="10515600" cy="1325563"/>
          </a:xfrm>
        </p:spPr>
        <p:txBody>
          <a:bodyPr/>
          <a:lstStyle/>
          <a:p>
            <a:r>
              <a:rPr lang="en-US" noProof="0" dirty="0"/>
              <a:t>NOSQL storage: DynamoDB</a:t>
            </a:r>
          </a:p>
        </p:txBody>
      </p:sp>
      <p:sp>
        <p:nvSpPr>
          <p:cNvPr id="41" name="Content Placeholder 40">
            <a:extLst>
              <a:ext uri="{FF2B5EF4-FFF2-40B4-BE49-F238E27FC236}">
                <a16:creationId xmlns:a16="http://schemas.microsoft.com/office/drawing/2014/main" id="{2AB01B3C-3A59-4721-8D09-08536D725FF0}"/>
              </a:ext>
            </a:extLst>
          </p:cNvPr>
          <p:cNvSpPr>
            <a:spLocks noGrp="1"/>
          </p:cNvSpPr>
          <p:nvPr>
            <p:ph idx="1"/>
          </p:nvPr>
        </p:nvSpPr>
        <p:spPr>
          <a:xfrm>
            <a:off x="838200" y="1700499"/>
            <a:ext cx="10515600" cy="4351338"/>
          </a:xfrm>
        </p:spPr>
        <p:txBody>
          <a:bodyPr/>
          <a:lstStyle/>
          <a:p>
            <a:r>
              <a:rPr lang="en-US" noProof="0" dirty="0"/>
              <a:t>Secondary Indexes</a:t>
            </a:r>
          </a:p>
          <a:p>
            <a:pPr lvl="1"/>
            <a:r>
              <a:rPr lang="en-US" noProof="0" dirty="0"/>
              <a:t>One or more secondary indexes per table</a:t>
            </a:r>
          </a:p>
          <a:p>
            <a:pPr lvl="1"/>
            <a:r>
              <a:rPr lang="en-US" noProof="0" dirty="0"/>
              <a:t>Indexes are automatically maintained on add, update, or delete</a:t>
            </a:r>
            <a:endParaRPr lang="en-US" altLang="en-US" noProof="0" dirty="0"/>
          </a:p>
          <a:p>
            <a:pPr lvl="1"/>
            <a:r>
              <a:rPr lang="en-US" noProof="0" dirty="0"/>
              <a:t>Query data using an alternate key (additionally to queries against primary key)</a:t>
            </a:r>
          </a:p>
          <a:p>
            <a:r>
              <a:rPr lang="en-US" noProof="0" dirty="0"/>
              <a:t>Two types of indexes</a:t>
            </a:r>
          </a:p>
          <a:p>
            <a:pPr lvl="1"/>
            <a:r>
              <a:rPr lang="en-US" noProof="0" dirty="0"/>
              <a:t>Global secondary has partition and sort keys different from those on table</a:t>
            </a:r>
          </a:p>
          <a:p>
            <a:pPr lvl="1"/>
            <a:r>
              <a:rPr lang="en-US" noProof="0" dirty="0"/>
              <a:t>Local secondary has the same partition key but a different sort key</a:t>
            </a:r>
          </a:p>
          <a:p>
            <a:pPr lvl="1"/>
            <a:r>
              <a:rPr lang="en-US" noProof="0" dirty="0"/>
              <a:t>Each table has a limited quota of 20 global and 5 local indexes</a:t>
            </a:r>
          </a:p>
          <a:p>
            <a:r>
              <a:rPr lang="en-US" noProof="0" dirty="0"/>
              <a:t>How do we shape the schema?</a:t>
            </a:r>
          </a:p>
          <a:p>
            <a:pPr lvl="1"/>
            <a:r>
              <a:rPr lang="en-US" noProof="0" dirty="0">
                <a:hlinkClick r:id="rId2"/>
              </a:rPr>
              <a:t>https://cloud.google.com/bigtable/docs/schema-design</a:t>
            </a:r>
            <a:r>
              <a:rPr lang="en-US" noProof="0" dirty="0"/>
              <a:t> </a:t>
            </a:r>
            <a:endParaRPr lang="en-US" altLang="en-US" noProof="0" dirty="0"/>
          </a:p>
        </p:txBody>
      </p:sp>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291</a:t>
            </a:fld>
            <a:endParaRPr lang="it-IT" dirty="0"/>
          </a:p>
        </p:txBody>
      </p:sp>
      <p:sp>
        <p:nvSpPr>
          <p:cNvPr id="9" name="Content Placeholder 8">
            <a:extLst>
              <a:ext uri="{FF2B5EF4-FFF2-40B4-BE49-F238E27FC236}">
                <a16:creationId xmlns:a16="http://schemas.microsoft.com/office/drawing/2014/main" id="{C6864087-401E-4F96-A069-1400B0C3C16E}"/>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2016129020"/>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C3CC49A-3DED-4773-8AAA-2C2A36B3B0A3}"/>
              </a:ext>
            </a:extLst>
          </p:cNvPr>
          <p:cNvSpPr>
            <a:spLocks noGrp="1"/>
          </p:cNvSpPr>
          <p:nvPr>
            <p:ph idx="13"/>
          </p:nvPr>
        </p:nvSpPr>
        <p:spPr>
          <a:xfrm>
            <a:off x="838200" y="3446489"/>
            <a:ext cx="10515600" cy="2605348"/>
          </a:xfrm>
        </p:spPr>
        <p:txBody>
          <a:bodyPr/>
          <a:lstStyle/>
          <a:p>
            <a:r>
              <a:rPr lang="en-US" sz="1200" noProof="0" dirty="0"/>
              <a:t>$ aws dynamodb create-table \</a:t>
            </a:r>
          </a:p>
          <a:p>
            <a:r>
              <a:rPr lang="en-US" sz="1200" noProof="0" dirty="0"/>
              <a:t>    --table-name frequent-sales \</a:t>
            </a:r>
          </a:p>
          <a:p>
            <a:r>
              <a:rPr lang="en-US" sz="1200" noProof="0" dirty="0"/>
              <a:t>    --attribute-definitions AttributeName=dataset,AttributeType=S AttributeName=timestamp,AttributeType=S \</a:t>
            </a:r>
          </a:p>
          <a:p>
            <a:r>
              <a:rPr lang="en-US" sz="1200" noProof="0" dirty="0"/>
              <a:t>    --key-schema AttributeName=dataset,KeyType=HASH AttributeName=timestamp,KeyType=RANGE \</a:t>
            </a:r>
          </a:p>
          <a:p>
            <a:r>
              <a:rPr lang="en-US" sz="1200" noProof="0" dirty="0"/>
              <a:t>    --provisioned-throughput ReadCapacityUnits=1,WriteCapacityUnits=1</a:t>
            </a:r>
          </a:p>
          <a:p>
            <a:endParaRPr lang="en-US" sz="1200" noProof="0" dirty="0"/>
          </a:p>
          <a:p>
            <a:r>
              <a:rPr lang="en-US" sz="1200" noProof="0" dirty="0"/>
              <a:t>$ aws dynamodb list-tables</a:t>
            </a:r>
          </a:p>
          <a:p>
            <a:endParaRPr lang="en-US" sz="1200" noProof="0" dirty="0"/>
          </a:p>
          <a:p>
            <a:r>
              <a:rPr lang="en-US" sz="1200" noProof="0" dirty="0"/>
              <a:t>$ aws dynamodb delete-table --table-name frequent-sales</a:t>
            </a:r>
          </a:p>
        </p:txBody>
      </p:sp>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a:xfrm>
            <a:off x="838200" y="365125"/>
            <a:ext cx="10515600" cy="1325563"/>
          </a:xfrm>
        </p:spPr>
        <p:txBody>
          <a:bodyPr/>
          <a:lstStyle/>
          <a:p>
            <a:r>
              <a:rPr lang="en-US" noProof="0" dirty="0"/>
              <a:t>NOSQL storage: DynamoDB</a:t>
            </a:r>
          </a:p>
        </p:txBody>
      </p:sp>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292</a:t>
            </a:fld>
            <a:endParaRPr lang="it-IT" dirty="0"/>
          </a:p>
        </p:txBody>
      </p:sp>
      <p:sp>
        <p:nvSpPr>
          <p:cNvPr id="12" name="Content Placeholder 11">
            <a:extLst>
              <a:ext uri="{FF2B5EF4-FFF2-40B4-BE49-F238E27FC236}">
                <a16:creationId xmlns:a16="http://schemas.microsoft.com/office/drawing/2014/main" id="{1CE35B54-02B0-4559-8433-0312EB2F5B59}"/>
              </a:ext>
            </a:extLst>
          </p:cNvPr>
          <p:cNvSpPr>
            <a:spLocks noGrp="1"/>
          </p:cNvSpPr>
          <p:nvPr>
            <p:ph idx="1"/>
          </p:nvPr>
        </p:nvSpPr>
        <p:spPr/>
        <p:txBody>
          <a:bodyPr/>
          <a:lstStyle/>
          <a:p>
            <a:r>
              <a:rPr lang="en-US" noProof="0" dirty="0"/>
              <a:t>Create a table `frequent-sales` with a composite key</a:t>
            </a:r>
          </a:p>
          <a:p>
            <a:pPr lvl="1"/>
            <a:r>
              <a:rPr lang="en-US" noProof="0" dirty="0"/>
              <a:t>`dataset`: String</a:t>
            </a:r>
          </a:p>
          <a:p>
            <a:pPr lvl="1"/>
            <a:r>
              <a:rPr lang="en-US" noProof="0" dirty="0"/>
              <a:t>`timestamp`: String</a:t>
            </a:r>
          </a:p>
        </p:txBody>
      </p:sp>
      <p:sp>
        <p:nvSpPr>
          <p:cNvPr id="13" name="Content Placeholder 12">
            <a:extLst>
              <a:ext uri="{FF2B5EF4-FFF2-40B4-BE49-F238E27FC236}">
                <a16:creationId xmlns:a16="http://schemas.microsoft.com/office/drawing/2014/main" id="{1B3D5D1C-542C-4451-844A-EDC8F0BD4E6C}"/>
              </a:ext>
            </a:extLst>
          </p:cNvPr>
          <p:cNvSpPr>
            <a:spLocks noGrp="1"/>
          </p:cNvSpPr>
          <p:nvPr>
            <p:ph idx="14"/>
          </p:nvPr>
        </p:nvSpPr>
        <p:spPr/>
        <p:txBody>
          <a:bodyPr/>
          <a:lstStyle/>
          <a:p>
            <a:endParaRPr lang="en-US" dirty="0"/>
          </a:p>
        </p:txBody>
      </p:sp>
    </p:spTree>
    <p:extLst>
      <p:ext uri="{BB962C8B-B14F-4D97-AF65-F5344CB8AC3E}">
        <p14:creationId xmlns:p14="http://schemas.microsoft.com/office/powerpoint/2010/main" val="3736736785"/>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ECE59AE9-D978-4B06-8F74-CD71CCD2EA8B}"/>
              </a:ext>
            </a:extLst>
          </p:cNvPr>
          <p:cNvSpPr>
            <a:spLocks noGrp="1"/>
          </p:cNvSpPr>
          <p:nvPr>
            <p:ph type="title"/>
          </p:nvPr>
        </p:nvSpPr>
        <p:spPr/>
        <p:txBody>
          <a:bodyPr/>
          <a:lstStyle/>
          <a:p>
            <a:r>
              <a:rPr lang="en-US" noProof="0" dirty="0"/>
              <a:t>NOSQL storage: DynamoDB</a:t>
            </a:r>
          </a:p>
        </p:txBody>
      </p:sp>
      <p:sp>
        <p:nvSpPr>
          <p:cNvPr id="13" name="Content Placeholder 12">
            <a:extLst>
              <a:ext uri="{FF2B5EF4-FFF2-40B4-BE49-F238E27FC236}">
                <a16:creationId xmlns:a16="http://schemas.microsoft.com/office/drawing/2014/main" id="{4B73C46E-0832-4E4E-9AA7-7F47EC5C5CA7}"/>
              </a:ext>
            </a:extLst>
          </p:cNvPr>
          <p:cNvSpPr>
            <a:spLocks noGrp="1"/>
          </p:cNvSpPr>
          <p:nvPr>
            <p:ph idx="1"/>
          </p:nvPr>
        </p:nvSpPr>
        <p:spPr/>
        <p:txBody>
          <a:bodyPr/>
          <a:lstStyle/>
          <a:p>
            <a:r>
              <a:rPr lang="en-US" noProof="0" dirty="0"/>
              <a:t>Reading data from DynamoDB might not reflect the results of a recent write</a:t>
            </a:r>
          </a:p>
          <a:p>
            <a:endParaRPr lang="en-US" noProof="0" dirty="0"/>
          </a:p>
          <a:p>
            <a:r>
              <a:rPr lang="en-US" noProof="0" dirty="0"/>
              <a:t>Eventually Consistent Reads (default)</a:t>
            </a:r>
          </a:p>
          <a:p>
            <a:pPr lvl="1"/>
            <a:r>
              <a:rPr lang="en-US" noProof="0" dirty="0"/>
              <a:t>Response might include stale data</a:t>
            </a:r>
          </a:p>
          <a:p>
            <a:pPr lvl="1"/>
            <a:r>
              <a:rPr lang="en-US" noProof="0" dirty="0"/>
              <a:t>After short time, the response should return the latest data</a:t>
            </a:r>
          </a:p>
          <a:p>
            <a:r>
              <a:rPr lang="en-US" noProof="0" dirty="0"/>
              <a:t>Strongly Consistent Reads</a:t>
            </a:r>
          </a:p>
          <a:p>
            <a:pPr lvl="1"/>
            <a:r>
              <a:rPr lang="en-US" noProof="0" dirty="0"/>
              <a:t>Response includes the most up-to-date data</a:t>
            </a:r>
          </a:p>
          <a:p>
            <a:pPr lvl="1"/>
            <a:r>
              <a:rPr lang="en-US" noProof="0" dirty="0"/>
              <a:t>A strongly consistent read might not be available if there is a network delay or outage</a:t>
            </a:r>
          </a:p>
          <a:p>
            <a:pPr lvl="2"/>
            <a:r>
              <a:rPr lang="en-US" noProof="0" dirty="0"/>
              <a:t>In this case, DynamoDB may return a server error (HTTP 500)</a:t>
            </a:r>
          </a:p>
          <a:p>
            <a:pPr lvl="1"/>
            <a:r>
              <a:rPr lang="en-US" noProof="0" dirty="0"/>
              <a:t>Strongly consistent reads may have higher latency than eventually consistent reads</a:t>
            </a:r>
          </a:p>
          <a:p>
            <a:pPr lvl="1"/>
            <a:r>
              <a:rPr lang="en-US" noProof="0" dirty="0"/>
              <a:t>Strongly consistent reads are not supported on global secondary indexes</a:t>
            </a:r>
          </a:p>
        </p:txBody>
      </p:sp>
      <p:sp>
        <p:nvSpPr>
          <p:cNvPr id="4" name="Footer Placeholder 3">
            <a:extLst>
              <a:ext uri="{FF2B5EF4-FFF2-40B4-BE49-F238E27FC236}">
                <a16:creationId xmlns:a16="http://schemas.microsoft.com/office/drawing/2014/main" id="{273D36CE-ABE7-452C-9460-3536684FCDA2}"/>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F34DA9A4-16B1-47DE-88A1-B809CE98A36E}"/>
              </a:ext>
            </a:extLst>
          </p:cNvPr>
          <p:cNvSpPr>
            <a:spLocks noGrp="1"/>
          </p:cNvSpPr>
          <p:nvPr>
            <p:ph type="sldNum" sz="quarter" idx="12"/>
          </p:nvPr>
        </p:nvSpPr>
        <p:spPr/>
        <p:txBody>
          <a:bodyPr/>
          <a:lstStyle/>
          <a:p>
            <a:fld id="{5DD6F1BA-2510-46FC-9346-AB1F3CA1593B}" type="slidenum">
              <a:rPr lang="it-IT" smtClean="0"/>
              <a:t>293</a:t>
            </a:fld>
            <a:endParaRPr lang="it-IT" dirty="0"/>
          </a:p>
        </p:txBody>
      </p:sp>
      <p:sp>
        <p:nvSpPr>
          <p:cNvPr id="14" name="Content Placeholder 13">
            <a:extLst>
              <a:ext uri="{FF2B5EF4-FFF2-40B4-BE49-F238E27FC236}">
                <a16:creationId xmlns:a16="http://schemas.microsoft.com/office/drawing/2014/main" id="{AC4EF93E-4507-44C2-9191-C095045DF05A}"/>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1695554220"/>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129C2B-9D84-4655-BA93-7029455B713D}"/>
              </a:ext>
            </a:extLst>
          </p:cNvPr>
          <p:cNvSpPr>
            <a:spLocks noGrp="1"/>
          </p:cNvSpPr>
          <p:nvPr>
            <p:ph type="title"/>
          </p:nvPr>
        </p:nvSpPr>
        <p:spPr/>
        <p:txBody>
          <a:bodyPr/>
          <a:lstStyle/>
          <a:p>
            <a:r>
              <a:rPr lang="en-US" noProof="0" dirty="0"/>
              <a:t>NOSQL storage: DynamoDB</a:t>
            </a:r>
          </a:p>
        </p:txBody>
      </p:sp>
      <p:sp>
        <p:nvSpPr>
          <p:cNvPr id="3" name="Content Placeholder 2">
            <a:extLst>
              <a:ext uri="{FF2B5EF4-FFF2-40B4-BE49-F238E27FC236}">
                <a16:creationId xmlns:a16="http://schemas.microsoft.com/office/drawing/2014/main" id="{C90B8D4F-1D80-48C0-A17C-D0A063ACDA30}"/>
              </a:ext>
            </a:extLst>
          </p:cNvPr>
          <p:cNvSpPr>
            <a:spLocks noGrp="1"/>
          </p:cNvSpPr>
          <p:nvPr>
            <p:ph idx="1"/>
          </p:nvPr>
        </p:nvSpPr>
        <p:spPr/>
        <p:txBody>
          <a:bodyPr/>
          <a:lstStyle/>
          <a:p>
            <a:r>
              <a:rPr lang="en-US" noProof="0" dirty="0"/>
              <a:t>Provisioned mode: specify the #reads and #writes per second</a:t>
            </a:r>
          </a:p>
          <a:p>
            <a:pPr lvl="1"/>
            <a:r>
              <a:rPr lang="en-US" noProof="0" dirty="0"/>
              <a:t>You have predictable application traffic or traffic ramps gradually   </a:t>
            </a:r>
          </a:p>
          <a:p>
            <a:pPr lvl="1"/>
            <a:r>
              <a:rPr lang="en-US" noProof="0" dirty="0"/>
              <a:t>You can forecast capacity requirements to control costs</a:t>
            </a:r>
          </a:p>
          <a:p>
            <a:r>
              <a:rPr lang="en-US" noProof="0" dirty="0"/>
              <a:t>One read capacity unit</a:t>
            </a:r>
          </a:p>
          <a:p>
            <a:pPr lvl="1"/>
            <a:r>
              <a:rPr lang="en-US" noProof="0" dirty="0"/>
              <a:t>One strongly consistent read per second, two eventually consistent reads per second</a:t>
            </a:r>
          </a:p>
          <a:p>
            <a:pPr lvl="1"/>
            <a:r>
              <a:rPr lang="en-US" noProof="0" dirty="0"/>
              <a:t>RCUs also depend on the item size (a read is up to 4 KB in size), if item size is 8 KB</a:t>
            </a:r>
          </a:p>
          <a:p>
            <a:pPr lvl="2"/>
            <a:r>
              <a:rPr lang="en-US" noProof="0" dirty="0"/>
              <a:t>2 RCUs to sustain one strongly consistent read per second</a:t>
            </a:r>
          </a:p>
          <a:p>
            <a:pPr lvl="2"/>
            <a:r>
              <a:rPr lang="en-US" noProof="0" dirty="0"/>
              <a:t>1 RCU if you choose eventually consistent reads</a:t>
            </a:r>
          </a:p>
          <a:p>
            <a:r>
              <a:rPr lang="en-US" noProof="0" dirty="0"/>
              <a:t>One write capacity unit represents one write per second for an item up to 1 KB in size</a:t>
            </a:r>
          </a:p>
        </p:txBody>
      </p:sp>
      <p:sp>
        <p:nvSpPr>
          <p:cNvPr id="4" name="Footer Placeholder 3">
            <a:extLst>
              <a:ext uri="{FF2B5EF4-FFF2-40B4-BE49-F238E27FC236}">
                <a16:creationId xmlns:a16="http://schemas.microsoft.com/office/drawing/2014/main" id="{B6ED01D8-34C7-45AE-8851-55D2BA32BB26}"/>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B6BA1330-658F-4AA3-B264-A39C3EF63854}"/>
              </a:ext>
            </a:extLst>
          </p:cNvPr>
          <p:cNvSpPr>
            <a:spLocks noGrp="1"/>
          </p:cNvSpPr>
          <p:nvPr>
            <p:ph type="sldNum" sz="quarter" idx="12"/>
          </p:nvPr>
        </p:nvSpPr>
        <p:spPr/>
        <p:txBody>
          <a:bodyPr/>
          <a:lstStyle/>
          <a:p>
            <a:fld id="{5DD6F1BA-2510-46FC-9346-AB1F3CA1593B}" type="slidenum">
              <a:rPr lang="it-IT" smtClean="0"/>
              <a:t>294</a:t>
            </a:fld>
            <a:endParaRPr lang="it-IT" dirty="0"/>
          </a:p>
        </p:txBody>
      </p:sp>
      <p:sp>
        <p:nvSpPr>
          <p:cNvPr id="6" name="Content Placeholder 5">
            <a:extLst>
              <a:ext uri="{FF2B5EF4-FFF2-40B4-BE49-F238E27FC236}">
                <a16:creationId xmlns:a16="http://schemas.microsoft.com/office/drawing/2014/main" id="{9AF5C239-698B-4337-AE5E-F4461C7F1090}"/>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1941908232"/>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11">
            <a:extLst>
              <a:ext uri="{FF2B5EF4-FFF2-40B4-BE49-F238E27FC236}">
                <a16:creationId xmlns:a16="http://schemas.microsoft.com/office/drawing/2014/main" id="{C708B25E-4D13-474E-87A8-E8D5DA58C490}"/>
              </a:ext>
            </a:extLst>
          </p:cNvPr>
          <p:cNvSpPr>
            <a:spLocks noGrp="1"/>
          </p:cNvSpPr>
          <p:nvPr>
            <p:ph idx="13"/>
          </p:nvPr>
        </p:nvSpPr>
        <p:spPr/>
        <p:txBody>
          <a:bodyPr/>
          <a:lstStyle/>
          <a:p>
            <a:r>
              <a:rPr lang="en-US" noProof="0" dirty="0"/>
              <a:t>$ aws dynamodb put-item</a:t>
            </a:r>
            <a:br>
              <a:rPr lang="en-US" noProof="0" dirty="0"/>
            </a:br>
            <a:r>
              <a:rPr lang="en-US" noProof="0" dirty="0"/>
              <a:t>    --table-name frequent-sales</a:t>
            </a:r>
            <a:br>
              <a:rPr lang="en-US" noProof="0" dirty="0"/>
            </a:br>
            <a:r>
              <a:rPr lang="en-US" noProof="0" dirty="0"/>
              <a:t>    --item '{"dataset": {"S": "sales"}, "timestamp": {"S": "1611226870"}, "bar": {"S": "foobar"}}'</a:t>
            </a:r>
          </a:p>
          <a:p>
            <a:endParaRPr lang="en-US" noProof="0" dirty="0"/>
          </a:p>
          <a:p>
            <a:r>
              <a:rPr lang="en-US" noProof="0" dirty="0"/>
              <a:t>$ aws dynamodb query</a:t>
            </a:r>
            <a:br>
              <a:rPr lang="en-US" noProof="0" dirty="0"/>
            </a:br>
            <a:r>
              <a:rPr lang="en-US" noProof="0" dirty="0"/>
              <a:t>    --table-name frequent-sales</a:t>
            </a:r>
            <a:br>
              <a:rPr lang="en-US" noProof="0" dirty="0"/>
            </a:br>
            <a:r>
              <a:rPr lang="en-US" noProof="0" dirty="0"/>
              <a:t>    --key-condition-expression "dataset = :n" </a:t>
            </a:r>
            <a:br>
              <a:rPr lang="en-US" noProof="0" dirty="0"/>
            </a:br>
            <a:r>
              <a:rPr lang="en-US" noProof="0" dirty="0"/>
              <a:t>    --expression-attribute-values '{":n":{"S":"sales"}}'</a:t>
            </a:r>
          </a:p>
        </p:txBody>
      </p:sp>
      <p:sp>
        <p:nvSpPr>
          <p:cNvPr id="10" name="Title 9">
            <a:extLst>
              <a:ext uri="{FF2B5EF4-FFF2-40B4-BE49-F238E27FC236}">
                <a16:creationId xmlns:a16="http://schemas.microsoft.com/office/drawing/2014/main" id="{F1DC3B0E-F67B-4DE5-BD3B-EBAF62F0CBD6}"/>
              </a:ext>
            </a:extLst>
          </p:cNvPr>
          <p:cNvSpPr>
            <a:spLocks noGrp="1"/>
          </p:cNvSpPr>
          <p:nvPr>
            <p:ph type="title"/>
          </p:nvPr>
        </p:nvSpPr>
        <p:spPr/>
        <p:txBody>
          <a:bodyPr/>
          <a:lstStyle/>
          <a:p>
            <a:r>
              <a:rPr lang="en-US" noProof="0" dirty="0"/>
              <a:t>NOSQL storage: DynamoDB</a:t>
            </a:r>
          </a:p>
        </p:txBody>
      </p:sp>
      <p:sp>
        <p:nvSpPr>
          <p:cNvPr id="4" name="Footer Placeholder 3">
            <a:extLst>
              <a:ext uri="{FF2B5EF4-FFF2-40B4-BE49-F238E27FC236}">
                <a16:creationId xmlns:a16="http://schemas.microsoft.com/office/drawing/2014/main" id="{FB272FA6-EA3C-4DA1-A76D-33A9E1D433D9}"/>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FFF3C5A2-9596-4C84-B8B1-773040EDF06B}"/>
              </a:ext>
            </a:extLst>
          </p:cNvPr>
          <p:cNvSpPr>
            <a:spLocks noGrp="1"/>
          </p:cNvSpPr>
          <p:nvPr>
            <p:ph type="sldNum" sz="quarter" idx="12"/>
          </p:nvPr>
        </p:nvSpPr>
        <p:spPr/>
        <p:txBody>
          <a:bodyPr/>
          <a:lstStyle/>
          <a:p>
            <a:fld id="{5DD6F1BA-2510-46FC-9346-AB1F3CA1593B}" type="slidenum">
              <a:rPr lang="it-IT" smtClean="0"/>
              <a:t>295</a:t>
            </a:fld>
            <a:endParaRPr lang="it-IT" dirty="0"/>
          </a:p>
        </p:txBody>
      </p:sp>
      <p:sp>
        <p:nvSpPr>
          <p:cNvPr id="11" name="Content Placeholder 10">
            <a:extLst>
              <a:ext uri="{FF2B5EF4-FFF2-40B4-BE49-F238E27FC236}">
                <a16:creationId xmlns:a16="http://schemas.microsoft.com/office/drawing/2014/main" id="{068D41E7-B259-4397-BF40-11ABC077D236}"/>
              </a:ext>
            </a:extLst>
          </p:cNvPr>
          <p:cNvSpPr>
            <a:spLocks noGrp="1"/>
          </p:cNvSpPr>
          <p:nvPr>
            <p:ph idx="1"/>
          </p:nvPr>
        </p:nvSpPr>
        <p:spPr/>
        <p:txBody>
          <a:bodyPr/>
          <a:lstStyle/>
          <a:p>
            <a:r>
              <a:rPr lang="en-US" noProof="0" dirty="0"/>
              <a:t>Put a new item and get it back </a:t>
            </a:r>
          </a:p>
        </p:txBody>
      </p:sp>
      <p:sp>
        <p:nvSpPr>
          <p:cNvPr id="13" name="Content Placeholder 12">
            <a:extLst>
              <a:ext uri="{FF2B5EF4-FFF2-40B4-BE49-F238E27FC236}">
                <a16:creationId xmlns:a16="http://schemas.microsoft.com/office/drawing/2014/main" id="{20487C13-0488-4816-80E4-27C8E5AD56A3}"/>
              </a:ext>
            </a:extLst>
          </p:cNvPr>
          <p:cNvSpPr>
            <a:spLocks noGrp="1"/>
          </p:cNvSpPr>
          <p:nvPr>
            <p:ph idx="14"/>
          </p:nvPr>
        </p:nvSpPr>
        <p:spPr/>
        <p:txBody>
          <a:bodyPr/>
          <a:lstStyle/>
          <a:p>
            <a:endParaRPr lang="en-US" dirty="0"/>
          </a:p>
        </p:txBody>
      </p:sp>
    </p:spTree>
    <p:extLst>
      <p:ext uri="{BB962C8B-B14F-4D97-AF65-F5344CB8AC3E}">
        <p14:creationId xmlns:p14="http://schemas.microsoft.com/office/powerpoint/2010/main" val="49745832"/>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p:txBody>
          <a:bodyPr/>
          <a:lstStyle/>
          <a:p>
            <a:r>
              <a:rPr lang="en-US" noProof="0" dirty="0"/>
              <a:t>Lambda: create a function</a:t>
            </a:r>
          </a:p>
        </p:txBody>
      </p:sp>
      <p:pic>
        <p:nvPicPr>
          <p:cNvPr id="13" name="Content Placeholder 12">
            <a:extLst>
              <a:ext uri="{FF2B5EF4-FFF2-40B4-BE49-F238E27FC236}">
                <a16:creationId xmlns:a16="http://schemas.microsoft.com/office/drawing/2014/main" id="{C8C2C5C2-0491-449E-A5FD-96B005E213CB}"/>
              </a:ext>
            </a:extLst>
          </p:cNvPr>
          <p:cNvPicPr>
            <a:picLocks noGrp="1" noChangeAspect="1"/>
          </p:cNvPicPr>
          <p:nvPr>
            <p:ph idx="1"/>
          </p:nvPr>
        </p:nvPicPr>
        <p:blipFill>
          <a:blip r:embed="rId2"/>
          <a:stretch>
            <a:fillRect/>
          </a:stretch>
        </p:blipFill>
        <p:spPr>
          <a:xfrm>
            <a:off x="838200" y="2272566"/>
            <a:ext cx="10515600" cy="3206631"/>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p:txBody>
          <a:bodyPr/>
          <a:lstStyle/>
          <a:p>
            <a:fld id="{5DD6F1BA-2510-46FC-9346-AB1F3CA1593B}" type="slidenum">
              <a:rPr lang="it-IT" smtClean="0"/>
              <a:pPr/>
              <a:t>296</a:t>
            </a:fld>
            <a:endParaRPr lang="it-IT" dirty="0"/>
          </a:p>
        </p:txBody>
      </p:sp>
      <p:sp>
        <p:nvSpPr>
          <p:cNvPr id="16" name="Content Placeholder 15">
            <a:extLst>
              <a:ext uri="{FF2B5EF4-FFF2-40B4-BE49-F238E27FC236}">
                <a16:creationId xmlns:a16="http://schemas.microsoft.com/office/drawing/2014/main" id="{42E53C34-6905-4286-B371-B70BACE519A5}"/>
              </a:ext>
            </a:extLst>
          </p:cNvPr>
          <p:cNvSpPr>
            <a:spLocks noGrp="1"/>
          </p:cNvSpPr>
          <p:nvPr>
            <p:ph idx="13"/>
          </p:nvPr>
        </p:nvSpPr>
        <p:spPr/>
        <p:txBody>
          <a:bodyPr/>
          <a:lstStyle/>
          <a:p>
            <a:r>
              <a:rPr lang="en-US" noProof="0" dirty="0">
                <a:hlinkClick r:id="rId3"/>
              </a:rPr>
              <a:t>https://console.aws.amazon.com/lambda/home?region=us-east-1#/functions</a:t>
            </a:r>
            <a:r>
              <a:rPr lang="en-US" noProof="0" dirty="0"/>
              <a:t> </a:t>
            </a:r>
          </a:p>
        </p:txBody>
      </p:sp>
    </p:spTree>
    <p:extLst>
      <p:ext uri="{BB962C8B-B14F-4D97-AF65-F5344CB8AC3E}">
        <p14:creationId xmlns:p14="http://schemas.microsoft.com/office/powerpoint/2010/main" val="3031313845"/>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p:txBody>
          <a:bodyPr/>
          <a:lstStyle/>
          <a:p>
            <a:r>
              <a:rPr lang="en-US" noProof="0" dirty="0"/>
              <a:t>Lambda: attaching a role</a:t>
            </a:r>
          </a:p>
        </p:txBody>
      </p:sp>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p:txBody>
          <a:bodyPr/>
          <a:lstStyle/>
          <a:p>
            <a:r>
              <a:rPr lang="en-US" dirty="0"/>
              <a:t>Matteo Francia – University of Bologna</a:t>
            </a:r>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p:txBody>
          <a:bodyPr/>
          <a:lstStyle/>
          <a:p>
            <a:fld id="{5DD6F1BA-2510-46FC-9346-AB1F3CA1593B}" type="slidenum">
              <a:rPr lang="en-US" smtClean="0"/>
              <a:pPr/>
              <a:t>297</a:t>
            </a:fld>
            <a:endParaRPr lang="en-US" dirty="0"/>
          </a:p>
        </p:txBody>
      </p:sp>
      <p:sp>
        <p:nvSpPr>
          <p:cNvPr id="16" name="Content Placeholder 15">
            <a:extLst>
              <a:ext uri="{FF2B5EF4-FFF2-40B4-BE49-F238E27FC236}">
                <a16:creationId xmlns:a16="http://schemas.microsoft.com/office/drawing/2014/main" id="{42E53C34-6905-4286-B371-B70BACE519A5}"/>
              </a:ext>
            </a:extLst>
          </p:cNvPr>
          <p:cNvSpPr>
            <a:spLocks noGrp="1"/>
          </p:cNvSpPr>
          <p:nvPr>
            <p:ph idx="13"/>
          </p:nvPr>
        </p:nvSpPr>
        <p:spPr/>
        <p:txBody>
          <a:bodyPr/>
          <a:lstStyle/>
          <a:p>
            <a:endParaRPr lang="en-US" dirty="0"/>
          </a:p>
        </p:txBody>
      </p:sp>
      <p:pic>
        <p:nvPicPr>
          <p:cNvPr id="12" name="Content Placeholder 11">
            <a:extLst>
              <a:ext uri="{FF2B5EF4-FFF2-40B4-BE49-F238E27FC236}">
                <a16:creationId xmlns:a16="http://schemas.microsoft.com/office/drawing/2014/main" id="{309834C4-5132-48E4-B7C5-6A19F8EB197E}"/>
              </a:ext>
            </a:extLst>
          </p:cNvPr>
          <p:cNvPicPr>
            <a:picLocks noGrp="1" noChangeAspect="1"/>
          </p:cNvPicPr>
          <p:nvPr>
            <p:ph idx="1"/>
          </p:nvPr>
        </p:nvPicPr>
        <p:blipFill>
          <a:blip r:embed="rId2"/>
          <a:stretch>
            <a:fillRect/>
          </a:stretch>
        </p:blipFill>
        <p:spPr>
          <a:xfrm>
            <a:off x="3366329" y="1700213"/>
            <a:ext cx="5459341" cy="435133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760010816"/>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FAAE9C-5492-438E-8BCA-D3ADF8D1D2F0}"/>
              </a:ext>
            </a:extLst>
          </p:cNvPr>
          <p:cNvSpPr>
            <a:spLocks noGrp="1"/>
          </p:cNvSpPr>
          <p:nvPr>
            <p:ph type="title"/>
          </p:nvPr>
        </p:nvSpPr>
        <p:spPr/>
        <p:txBody>
          <a:bodyPr/>
          <a:lstStyle/>
          <a:p>
            <a:r>
              <a:rPr lang="en-US" noProof="0" dirty="0"/>
              <a:t>Lambda: attaching a role</a:t>
            </a:r>
          </a:p>
        </p:txBody>
      </p:sp>
      <p:pic>
        <p:nvPicPr>
          <p:cNvPr id="8" name="Content Placeholder 7">
            <a:extLst>
              <a:ext uri="{FF2B5EF4-FFF2-40B4-BE49-F238E27FC236}">
                <a16:creationId xmlns:a16="http://schemas.microsoft.com/office/drawing/2014/main" id="{AEEA6466-EFDA-4D76-9532-C22AD5166B8F}"/>
              </a:ext>
            </a:extLst>
          </p:cNvPr>
          <p:cNvPicPr>
            <a:picLocks noGrp="1" noChangeAspect="1"/>
          </p:cNvPicPr>
          <p:nvPr>
            <p:ph idx="1"/>
          </p:nvPr>
        </p:nvPicPr>
        <p:blipFill>
          <a:blip r:embed="rId2"/>
          <a:stretch>
            <a:fillRect/>
          </a:stretch>
        </p:blipFill>
        <p:spPr>
          <a:xfrm>
            <a:off x="2632553" y="1700213"/>
            <a:ext cx="6926894" cy="435133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F8A8225D-D79E-49CA-A685-252623C5E05D}"/>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1352A64C-1222-4C8F-9249-93B8407673B9}"/>
              </a:ext>
            </a:extLst>
          </p:cNvPr>
          <p:cNvSpPr>
            <a:spLocks noGrp="1"/>
          </p:cNvSpPr>
          <p:nvPr>
            <p:ph type="sldNum" sz="quarter" idx="12"/>
          </p:nvPr>
        </p:nvSpPr>
        <p:spPr/>
        <p:txBody>
          <a:bodyPr/>
          <a:lstStyle/>
          <a:p>
            <a:fld id="{5DD6F1BA-2510-46FC-9346-AB1F3CA1593B}" type="slidenum">
              <a:rPr lang="it-IT" smtClean="0"/>
              <a:t>298</a:t>
            </a:fld>
            <a:endParaRPr lang="it-IT" dirty="0"/>
          </a:p>
        </p:txBody>
      </p:sp>
      <p:sp>
        <p:nvSpPr>
          <p:cNvPr id="6" name="Content Placeholder 5">
            <a:extLst>
              <a:ext uri="{FF2B5EF4-FFF2-40B4-BE49-F238E27FC236}">
                <a16:creationId xmlns:a16="http://schemas.microsoft.com/office/drawing/2014/main" id="{D42D68C5-B38E-43DB-9DEF-2571D68CE480}"/>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2838321828"/>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35401D-092A-456A-B3C4-BF4AC4ADB0B0}"/>
              </a:ext>
            </a:extLst>
          </p:cNvPr>
          <p:cNvSpPr>
            <a:spLocks noGrp="1"/>
          </p:cNvSpPr>
          <p:nvPr>
            <p:ph type="title"/>
          </p:nvPr>
        </p:nvSpPr>
        <p:spPr/>
        <p:txBody>
          <a:bodyPr/>
          <a:lstStyle/>
          <a:p>
            <a:r>
              <a:rPr lang="en-US" noProof="0" dirty="0"/>
              <a:t>Lambda: attaching a role</a:t>
            </a:r>
          </a:p>
        </p:txBody>
      </p:sp>
      <p:pic>
        <p:nvPicPr>
          <p:cNvPr id="8" name="Content Placeholder 7">
            <a:extLst>
              <a:ext uri="{FF2B5EF4-FFF2-40B4-BE49-F238E27FC236}">
                <a16:creationId xmlns:a16="http://schemas.microsoft.com/office/drawing/2014/main" id="{AA9E7F3D-AABB-4685-AD77-367081F50107}"/>
              </a:ext>
            </a:extLst>
          </p:cNvPr>
          <p:cNvPicPr>
            <a:picLocks noGrp="1" noChangeAspect="1"/>
          </p:cNvPicPr>
          <p:nvPr>
            <p:ph idx="1"/>
          </p:nvPr>
        </p:nvPicPr>
        <p:blipFill>
          <a:blip r:embed="rId2"/>
          <a:stretch>
            <a:fillRect/>
          </a:stretch>
        </p:blipFill>
        <p:spPr>
          <a:xfrm>
            <a:off x="1802903" y="1700213"/>
            <a:ext cx="8586194" cy="435133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3E6A5F8C-6E6C-4720-B7BE-E8ED560FF21D}"/>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07728336-4DB4-43C6-8332-93140F6DA836}"/>
              </a:ext>
            </a:extLst>
          </p:cNvPr>
          <p:cNvSpPr>
            <a:spLocks noGrp="1"/>
          </p:cNvSpPr>
          <p:nvPr>
            <p:ph type="sldNum" sz="quarter" idx="12"/>
          </p:nvPr>
        </p:nvSpPr>
        <p:spPr/>
        <p:txBody>
          <a:bodyPr/>
          <a:lstStyle/>
          <a:p>
            <a:fld id="{5DD6F1BA-2510-46FC-9346-AB1F3CA1593B}" type="slidenum">
              <a:rPr lang="it-IT" smtClean="0"/>
              <a:t>299</a:t>
            </a:fld>
            <a:endParaRPr lang="it-IT" dirty="0"/>
          </a:p>
        </p:txBody>
      </p:sp>
      <p:sp>
        <p:nvSpPr>
          <p:cNvPr id="6" name="Content Placeholder 5">
            <a:extLst>
              <a:ext uri="{FF2B5EF4-FFF2-40B4-BE49-F238E27FC236}">
                <a16:creationId xmlns:a16="http://schemas.microsoft.com/office/drawing/2014/main" id="{C3634D39-7F12-4814-A8AD-ED6E205F7C43}"/>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21143018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B598AC-0B71-42BD-8924-12DF5C7E650C}"/>
              </a:ext>
            </a:extLst>
          </p:cNvPr>
          <p:cNvSpPr>
            <a:spLocks noGrp="1"/>
          </p:cNvSpPr>
          <p:nvPr>
            <p:ph type="title"/>
          </p:nvPr>
        </p:nvSpPr>
        <p:spPr/>
        <p:txBody>
          <a:bodyPr/>
          <a:lstStyle/>
          <a:p>
            <a:r>
              <a:rPr lang="en-US" noProof="0" dirty="0"/>
              <a:t>Table of Contents and Exam</a:t>
            </a:r>
          </a:p>
        </p:txBody>
      </p:sp>
      <p:sp>
        <p:nvSpPr>
          <p:cNvPr id="3" name="Content Placeholder 2">
            <a:extLst>
              <a:ext uri="{FF2B5EF4-FFF2-40B4-BE49-F238E27FC236}">
                <a16:creationId xmlns:a16="http://schemas.microsoft.com/office/drawing/2014/main" id="{9A4DF298-8BC8-4EA4-84B5-3952A64E7994}"/>
              </a:ext>
            </a:extLst>
          </p:cNvPr>
          <p:cNvSpPr>
            <a:spLocks noGrp="1"/>
          </p:cNvSpPr>
          <p:nvPr>
            <p:ph idx="1"/>
          </p:nvPr>
        </p:nvSpPr>
        <p:spPr/>
        <p:txBody>
          <a:bodyPr/>
          <a:lstStyle/>
          <a:p>
            <a:r>
              <a:rPr lang="en-US" noProof="0" dirty="0"/>
              <a:t>Handling data pipelines in the Cloud</a:t>
            </a:r>
          </a:p>
          <a:p>
            <a:pPr lvl="1"/>
            <a:r>
              <a:rPr lang="en-US" noProof="0" dirty="0"/>
              <a:t>Introduction to data platforms: shifting from databases to well-integrated data ecosystems</a:t>
            </a:r>
          </a:p>
          <a:p>
            <a:pPr lvl="1"/>
            <a:r>
              <a:rPr lang="en-US" noProof="0" dirty="0"/>
              <a:t>Definition of cloud and taxonomy of cloud services</a:t>
            </a:r>
          </a:p>
          <a:p>
            <a:pPr lvl="1"/>
            <a:r>
              <a:rPr lang="en-US" noProof="0" dirty="0"/>
              <a:t>Introduction to the most relevant Cloud Platforms</a:t>
            </a:r>
          </a:p>
          <a:p>
            <a:pPr lvl="1"/>
            <a:r>
              <a:rPr lang="en-US" noProof="0" dirty="0"/>
              <a:t>Introduction to the billing models that lay behind Cloud Computing services</a:t>
            </a:r>
          </a:p>
          <a:p>
            <a:pPr lvl="1"/>
            <a:r>
              <a:rPr lang="en-US" noProof="0" dirty="0"/>
              <a:t>Cluster migration: on-premises vs on-cloud</a:t>
            </a:r>
          </a:p>
          <a:p>
            <a:pPr lvl="1"/>
            <a:r>
              <a:rPr lang="en-US" noProof="0" dirty="0"/>
              <a:t>Real case studies</a:t>
            </a:r>
          </a:p>
          <a:p>
            <a:r>
              <a:rPr lang="en-US" noProof="0" dirty="0"/>
              <a:t>Seminars by companies working with cloud and big data platforms</a:t>
            </a:r>
          </a:p>
          <a:p>
            <a:r>
              <a:rPr lang="en-US" noProof="0" dirty="0"/>
              <a:t>Connecting the dots</a:t>
            </a:r>
          </a:p>
          <a:p>
            <a:pPr lvl="1"/>
            <a:r>
              <a:rPr lang="en-US" noProof="0" dirty="0"/>
              <a:t>Information systems, BI, data mining, big data, and machine learning</a:t>
            </a:r>
          </a:p>
          <a:p>
            <a:endParaRPr lang="en-US" noProof="0" dirty="0"/>
          </a:p>
          <a:p>
            <a:r>
              <a:rPr lang="en-US" noProof="0" dirty="0"/>
              <a:t>… all these points will be part of the oral examination! :) </a:t>
            </a:r>
          </a:p>
        </p:txBody>
      </p:sp>
      <p:sp>
        <p:nvSpPr>
          <p:cNvPr id="4" name="Footer Placeholder 3">
            <a:extLst>
              <a:ext uri="{FF2B5EF4-FFF2-40B4-BE49-F238E27FC236}">
                <a16:creationId xmlns:a16="http://schemas.microsoft.com/office/drawing/2014/main" id="{8344185A-AAB2-48A2-87D5-A7F90625A6F6}"/>
              </a:ext>
            </a:extLst>
          </p:cNvPr>
          <p:cNvSpPr>
            <a:spLocks noGrp="1"/>
          </p:cNvSpPr>
          <p:nvPr>
            <p:ph type="ftr" sz="quarter" idx="11"/>
          </p:nvPr>
        </p:nvSpPr>
        <p:spPr/>
        <p:txBody>
          <a:bodyPr/>
          <a:lstStyle/>
          <a:p>
            <a:r>
              <a:rPr lang="en-US" dirty="0"/>
              <a:t>Matteo Francia – University of Bologna</a:t>
            </a:r>
          </a:p>
        </p:txBody>
      </p:sp>
      <p:sp>
        <p:nvSpPr>
          <p:cNvPr id="5" name="Slide Number Placeholder 4">
            <a:extLst>
              <a:ext uri="{FF2B5EF4-FFF2-40B4-BE49-F238E27FC236}">
                <a16:creationId xmlns:a16="http://schemas.microsoft.com/office/drawing/2014/main" id="{9F28F9BB-5922-402D-8EB7-39496C62999B}"/>
              </a:ext>
            </a:extLst>
          </p:cNvPr>
          <p:cNvSpPr>
            <a:spLocks noGrp="1"/>
          </p:cNvSpPr>
          <p:nvPr>
            <p:ph type="sldNum" sz="quarter" idx="12"/>
          </p:nvPr>
        </p:nvSpPr>
        <p:spPr/>
        <p:txBody>
          <a:bodyPr/>
          <a:lstStyle/>
          <a:p>
            <a:fld id="{5DD6F1BA-2510-46FC-9346-AB1F3CA1593B}" type="slidenum">
              <a:rPr lang="en-US" smtClean="0"/>
              <a:pPr/>
              <a:t>3</a:t>
            </a:fld>
            <a:endParaRPr lang="en-US" dirty="0"/>
          </a:p>
        </p:txBody>
      </p:sp>
      <p:sp>
        <p:nvSpPr>
          <p:cNvPr id="10" name="Segnaposto contenuto 9">
            <a:extLst>
              <a:ext uri="{FF2B5EF4-FFF2-40B4-BE49-F238E27FC236}">
                <a16:creationId xmlns:a16="http://schemas.microsoft.com/office/drawing/2014/main" id="{87EF238E-B04C-DBF1-0E55-2DE2D36CCCB7}"/>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4578399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4452F0B-49CF-4C99-99AC-A22057869F96}"/>
              </a:ext>
            </a:extLst>
          </p:cNvPr>
          <p:cNvSpPr>
            <a:spLocks noGrp="1"/>
          </p:cNvSpPr>
          <p:nvPr>
            <p:ph type="title"/>
          </p:nvPr>
        </p:nvSpPr>
        <p:spPr/>
        <p:txBody>
          <a:bodyPr/>
          <a:lstStyle/>
          <a:p>
            <a:r>
              <a:rPr lang="en-US" noProof="0" dirty="0"/>
              <a:t>Data provenance</a:t>
            </a:r>
          </a:p>
        </p:txBody>
      </p:sp>
      <p:sp>
        <p:nvSpPr>
          <p:cNvPr id="3" name="Segnaposto contenuto 2">
            <a:extLst>
              <a:ext uri="{FF2B5EF4-FFF2-40B4-BE49-F238E27FC236}">
                <a16:creationId xmlns:a16="http://schemas.microsoft.com/office/drawing/2014/main" id="{694BBFEE-C834-46B1-9E36-464D0B29B1A5}"/>
              </a:ext>
            </a:extLst>
          </p:cNvPr>
          <p:cNvSpPr>
            <a:spLocks noGrp="1"/>
          </p:cNvSpPr>
          <p:nvPr>
            <p:ph sz="half" idx="1"/>
          </p:nvPr>
        </p:nvSpPr>
        <p:spPr/>
        <p:txBody>
          <a:bodyPr/>
          <a:lstStyle/>
          <a:p>
            <a:r>
              <a:rPr lang="en-US" noProof="0" dirty="0"/>
              <a:t>Astronomers are creating an international Virtual Observatory </a:t>
            </a:r>
          </a:p>
          <a:p>
            <a:pPr lvl="1"/>
            <a:r>
              <a:rPr lang="en-US" noProof="0" dirty="0"/>
              <a:t>A </a:t>
            </a:r>
            <a:r>
              <a:rPr lang="en-US" noProof="0" dirty="0">
                <a:solidFill>
                  <a:srgbClr val="FF5050"/>
                </a:solidFill>
              </a:rPr>
              <a:t>federation</a:t>
            </a:r>
            <a:r>
              <a:rPr lang="en-US" noProof="0" dirty="0"/>
              <a:t> of all the world significant astronomical </a:t>
            </a:r>
            <a:r>
              <a:rPr lang="en-US" noProof="0" dirty="0">
                <a:solidFill>
                  <a:srgbClr val="FF5050"/>
                </a:solidFill>
              </a:rPr>
              <a:t>data</a:t>
            </a:r>
            <a:r>
              <a:rPr lang="en-US" noProof="0" dirty="0"/>
              <a:t> </a:t>
            </a:r>
            <a:r>
              <a:rPr lang="en-US" noProof="0" dirty="0">
                <a:solidFill>
                  <a:srgbClr val="FF5050"/>
                </a:solidFill>
              </a:rPr>
              <a:t>resources</a:t>
            </a:r>
            <a:r>
              <a:rPr lang="en-US" noProof="0" dirty="0"/>
              <a:t> coupled with </a:t>
            </a:r>
            <a:r>
              <a:rPr lang="en-US" noProof="0" dirty="0">
                <a:solidFill>
                  <a:srgbClr val="FF5050"/>
                </a:solidFill>
              </a:rPr>
              <a:t>provision of the computational resources </a:t>
            </a:r>
            <a:r>
              <a:rPr lang="en-US" noProof="0" dirty="0"/>
              <a:t>needed to exploit the data scientifically</a:t>
            </a:r>
          </a:p>
          <a:p>
            <a:pPr lvl="1"/>
            <a:r>
              <a:rPr lang="en-US" noProof="0" dirty="0"/>
              <a:t>Astronomy changed from being an individualistic to a </a:t>
            </a:r>
            <a:r>
              <a:rPr lang="en-US" noProof="0" dirty="0">
                <a:solidFill>
                  <a:srgbClr val="FF5050"/>
                </a:solidFill>
              </a:rPr>
              <a:t>collective enterprise</a:t>
            </a:r>
          </a:p>
          <a:p>
            <a:pPr lvl="1"/>
            <a:r>
              <a:rPr lang="en-US" noProof="0" dirty="0"/>
              <a:t>Telescope time is devoted/allocated to systematic sky surveys and analysis is performed using data from the archives</a:t>
            </a:r>
          </a:p>
          <a:p>
            <a:pPr lvl="1"/>
            <a:r>
              <a:rPr lang="en-US" noProof="0" dirty="0"/>
              <a:t>Astronomers are </a:t>
            </a:r>
            <a:r>
              <a:rPr lang="en-US" noProof="0" dirty="0">
                <a:solidFill>
                  <a:srgbClr val="FF5050"/>
                </a:solidFill>
              </a:rPr>
              <a:t>increasingly relying on data that they did not take themselves</a:t>
            </a:r>
          </a:p>
          <a:p>
            <a:pPr lvl="1"/>
            <a:r>
              <a:rPr lang="en-US" noProof="0" dirty="0"/>
              <a:t>Raw data bear </a:t>
            </a:r>
            <a:r>
              <a:rPr lang="en-US" noProof="0" dirty="0">
                <a:solidFill>
                  <a:srgbClr val="FF5050"/>
                </a:solidFill>
              </a:rPr>
              <a:t>many instrumental signatures that must be removed </a:t>
            </a:r>
            <a:r>
              <a:rPr lang="en-US" noProof="0" dirty="0"/>
              <a:t>in the process of generating data products</a:t>
            </a:r>
          </a:p>
        </p:txBody>
      </p:sp>
      <p:pic>
        <p:nvPicPr>
          <p:cNvPr id="9" name="Segnaposto contenuto 8">
            <a:extLst>
              <a:ext uri="{FF2B5EF4-FFF2-40B4-BE49-F238E27FC236}">
                <a16:creationId xmlns:a16="http://schemas.microsoft.com/office/drawing/2014/main" id="{1A6259B4-1960-441F-B3A4-CB46B70CCE25}"/>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390140"/>
            <a:ext cx="5181600" cy="3222307"/>
          </a:xfrm>
        </p:spPr>
      </p:pic>
      <p:sp>
        <p:nvSpPr>
          <p:cNvPr id="4" name="Segnaposto piè di pagina 3">
            <a:extLst>
              <a:ext uri="{FF2B5EF4-FFF2-40B4-BE49-F238E27FC236}">
                <a16:creationId xmlns:a16="http://schemas.microsoft.com/office/drawing/2014/main" id="{DB58748B-0238-4440-8FD1-A6923876A5FB}"/>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1BD76888-E045-4936-BB4A-CBB5358FCDB0}"/>
              </a:ext>
            </a:extLst>
          </p:cNvPr>
          <p:cNvSpPr>
            <a:spLocks noGrp="1"/>
          </p:cNvSpPr>
          <p:nvPr>
            <p:ph type="sldNum" sz="quarter" idx="12"/>
          </p:nvPr>
        </p:nvSpPr>
        <p:spPr/>
        <p:txBody>
          <a:bodyPr/>
          <a:lstStyle/>
          <a:p>
            <a:fld id="{5DD6F1BA-2510-46FC-9346-AB1F3CA1593B}" type="slidenum">
              <a:rPr lang="it-IT" smtClean="0"/>
              <a:t>30</a:t>
            </a:fld>
            <a:endParaRPr lang="it-IT" dirty="0"/>
          </a:p>
        </p:txBody>
      </p:sp>
      <p:sp>
        <p:nvSpPr>
          <p:cNvPr id="7" name="Segnaposto contenuto 6">
            <a:extLst>
              <a:ext uri="{FF2B5EF4-FFF2-40B4-BE49-F238E27FC236}">
                <a16:creationId xmlns:a16="http://schemas.microsoft.com/office/drawing/2014/main" id="{19C412CC-5CAA-4E88-A2B2-F5EFD386BDF9}"/>
              </a:ext>
            </a:extLst>
          </p:cNvPr>
          <p:cNvSpPr>
            <a:spLocks noGrp="1"/>
          </p:cNvSpPr>
          <p:nvPr>
            <p:ph idx="13"/>
          </p:nvPr>
        </p:nvSpPr>
        <p:spPr>
          <a:xfrm>
            <a:off x="838200" y="6241125"/>
            <a:ext cx="10515600" cy="365125"/>
          </a:xfrm>
        </p:spPr>
        <p:txBody>
          <a:bodyPr/>
          <a:lstStyle/>
          <a:p>
            <a:r>
              <a:rPr lang="en-US" noProof="0" dirty="0"/>
              <a:t>Mann, Bob. "Some data derivation and provenance issues in astronomy." </a:t>
            </a:r>
            <a:r>
              <a:rPr lang="en-US" i="1" noProof="0" dirty="0"/>
              <a:t>Workshop on Data Derivation and Provenance, Chicago</a:t>
            </a:r>
            <a:r>
              <a:rPr lang="en-US" noProof="0" dirty="0"/>
              <a:t>. 2002.</a:t>
            </a:r>
            <a:br>
              <a:rPr lang="en-US" noProof="0" dirty="0"/>
            </a:br>
            <a:r>
              <a:rPr lang="en-US" noProof="0" dirty="0">
                <a:hlinkClick r:id="rId3"/>
              </a:rPr>
              <a:t>https://www.esa.int/Science_Exploration/Space_Science/Webb/Webb_inspects_the_heart_of_the_Phantom_Galaxy</a:t>
            </a:r>
            <a:r>
              <a:rPr lang="en-US" noProof="0" dirty="0"/>
              <a:t> (accessed 2022-08-01)</a:t>
            </a:r>
          </a:p>
        </p:txBody>
      </p:sp>
    </p:spTree>
    <p:extLst>
      <p:ext uri="{BB962C8B-B14F-4D97-AF65-F5344CB8AC3E}">
        <p14:creationId xmlns:p14="http://schemas.microsoft.com/office/powerpoint/2010/main" val="693419107"/>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7EA6CA-C48A-48D2-96CB-35E3906E048C}"/>
              </a:ext>
            </a:extLst>
          </p:cNvPr>
          <p:cNvSpPr>
            <a:spLocks noGrp="1"/>
          </p:cNvSpPr>
          <p:nvPr>
            <p:ph type="title"/>
          </p:nvPr>
        </p:nvSpPr>
        <p:spPr/>
        <p:txBody>
          <a:bodyPr/>
          <a:lstStyle/>
          <a:p>
            <a:r>
              <a:rPr lang="en-US" noProof="0" dirty="0"/>
              <a:t>Lambda: attaching a role</a:t>
            </a:r>
          </a:p>
        </p:txBody>
      </p:sp>
      <p:pic>
        <p:nvPicPr>
          <p:cNvPr id="8" name="Content Placeholder 7">
            <a:extLst>
              <a:ext uri="{FF2B5EF4-FFF2-40B4-BE49-F238E27FC236}">
                <a16:creationId xmlns:a16="http://schemas.microsoft.com/office/drawing/2014/main" id="{2EDA67C1-80A9-4DC5-AB3B-1BAF0D99518E}"/>
              </a:ext>
            </a:extLst>
          </p:cNvPr>
          <p:cNvPicPr>
            <a:picLocks noGrp="1" noChangeAspect="1"/>
          </p:cNvPicPr>
          <p:nvPr>
            <p:ph sz="half" idx="1"/>
          </p:nvPr>
        </p:nvPicPr>
        <p:blipFill>
          <a:blip r:embed="rId2"/>
          <a:stretch>
            <a:fillRect/>
          </a:stretch>
        </p:blipFill>
        <p:spPr>
          <a:xfrm>
            <a:off x="838200" y="2111482"/>
            <a:ext cx="5181600" cy="3779623"/>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2C3772C9-A0CB-4E3A-A7F3-04BAA54200EF}"/>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35FB3BDE-27C4-4F28-89E1-7E7B404A81D7}"/>
              </a:ext>
            </a:extLst>
          </p:cNvPr>
          <p:cNvSpPr>
            <a:spLocks noGrp="1"/>
          </p:cNvSpPr>
          <p:nvPr>
            <p:ph type="sldNum" sz="quarter" idx="12"/>
          </p:nvPr>
        </p:nvSpPr>
        <p:spPr/>
        <p:txBody>
          <a:bodyPr/>
          <a:lstStyle/>
          <a:p>
            <a:fld id="{5DD6F1BA-2510-46FC-9346-AB1F3CA1593B}" type="slidenum">
              <a:rPr lang="it-IT" smtClean="0"/>
              <a:t>300</a:t>
            </a:fld>
            <a:endParaRPr lang="it-IT" dirty="0"/>
          </a:p>
        </p:txBody>
      </p:sp>
      <p:sp>
        <p:nvSpPr>
          <p:cNvPr id="10" name="Content Placeholder 9">
            <a:extLst>
              <a:ext uri="{FF2B5EF4-FFF2-40B4-BE49-F238E27FC236}">
                <a16:creationId xmlns:a16="http://schemas.microsoft.com/office/drawing/2014/main" id="{F9330D3C-1D75-4B19-BF73-D29DF23D2502}"/>
              </a:ext>
            </a:extLst>
          </p:cNvPr>
          <p:cNvSpPr>
            <a:spLocks noGrp="1"/>
          </p:cNvSpPr>
          <p:nvPr>
            <p:ph idx="13"/>
          </p:nvPr>
        </p:nvSpPr>
        <p:spPr/>
        <p:txBody>
          <a:bodyPr/>
          <a:lstStyle/>
          <a:p>
            <a:endParaRPr lang="en-US" dirty="0"/>
          </a:p>
        </p:txBody>
      </p:sp>
      <p:pic>
        <p:nvPicPr>
          <p:cNvPr id="11" name="Content Placeholder 7">
            <a:extLst>
              <a:ext uri="{FF2B5EF4-FFF2-40B4-BE49-F238E27FC236}">
                <a16:creationId xmlns:a16="http://schemas.microsoft.com/office/drawing/2014/main" id="{F26D5045-4865-4FD9-8785-AA1333A5B9C1}"/>
              </a:ext>
            </a:extLst>
          </p:cNvPr>
          <p:cNvPicPr>
            <a:picLocks noGrp="1" noChangeAspect="1"/>
          </p:cNvPicPr>
          <p:nvPr>
            <p:ph sz="half" idx="2"/>
          </p:nvPr>
        </p:nvPicPr>
        <p:blipFill>
          <a:blip r:embed="rId3"/>
          <a:stretch>
            <a:fillRect/>
          </a:stretch>
        </p:blipFill>
        <p:spPr>
          <a:xfrm>
            <a:off x="6466039" y="1825625"/>
            <a:ext cx="4593921" cy="435133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414657661"/>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p:txBody>
          <a:bodyPr/>
          <a:lstStyle/>
          <a:p>
            <a:r>
              <a:rPr lang="en-US" noProof="0" dirty="0"/>
              <a:t>Lambda: create a function</a:t>
            </a:r>
          </a:p>
        </p:txBody>
      </p:sp>
      <p:pic>
        <p:nvPicPr>
          <p:cNvPr id="7" name="Content Placeholder 6">
            <a:extLst>
              <a:ext uri="{FF2B5EF4-FFF2-40B4-BE49-F238E27FC236}">
                <a16:creationId xmlns:a16="http://schemas.microsoft.com/office/drawing/2014/main" id="{421539F0-FDC6-4335-A44C-7CBC6F0BFA75}"/>
              </a:ext>
            </a:extLst>
          </p:cNvPr>
          <p:cNvPicPr>
            <a:picLocks noGrp="1" noChangeAspect="1"/>
          </p:cNvPicPr>
          <p:nvPr>
            <p:ph idx="1"/>
          </p:nvPr>
        </p:nvPicPr>
        <p:blipFill>
          <a:blip r:embed="rId2"/>
          <a:stretch>
            <a:fillRect/>
          </a:stretch>
        </p:blipFill>
        <p:spPr>
          <a:xfrm>
            <a:off x="1641576" y="1700213"/>
            <a:ext cx="8908847" cy="435133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p:txBody>
          <a:bodyPr/>
          <a:lstStyle/>
          <a:p>
            <a:fld id="{5DD6F1BA-2510-46FC-9346-AB1F3CA1593B}" type="slidenum">
              <a:rPr lang="it-IT" smtClean="0"/>
              <a:pPr/>
              <a:t>301</a:t>
            </a:fld>
            <a:endParaRPr lang="it-IT" dirty="0"/>
          </a:p>
        </p:txBody>
      </p:sp>
      <p:sp>
        <p:nvSpPr>
          <p:cNvPr id="16" name="Content Placeholder 15">
            <a:extLst>
              <a:ext uri="{FF2B5EF4-FFF2-40B4-BE49-F238E27FC236}">
                <a16:creationId xmlns:a16="http://schemas.microsoft.com/office/drawing/2014/main" id="{42E53C34-6905-4286-B371-B70BACE519A5}"/>
              </a:ext>
            </a:extLst>
          </p:cNvPr>
          <p:cNvSpPr>
            <a:spLocks noGrp="1"/>
          </p:cNvSpPr>
          <p:nvPr>
            <p:ph idx="13"/>
          </p:nvPr>
        </p:nvSpPr>
        <p:spPr/>
        <p:txBody>
          <a:bodyPr/>
          <a:lstStyle/>
          <a:p>
            <a:r>
              <a:rPr lang="en-US" noProof="0" dirty="0">
                <a:hlinkClick r:id="rId3"/>
              </a:rPr>
              <a:t>https://console.aws.amazon.com/lambda/home?region=us-east-1#/functions</a:t>
            </a:r>
            <a:r>
              <a:rPr lang="en-US" noProof="0" dirty="0"/>
              <a:t> </a:t>
            </a:r>
          </a:p>
        </p:txBody>
      </p:sp>
    </p:spTree>
    <p:extLst>
      <p:ext uri="{BB962C8B-B14F-4D97-AF65-F5344CB8AC3E}">
        <p14:creationId xmlns:p14="http://schemas.microsoft.com/office/powerpoint/2010/main" val="1067205624"/>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6E9A6-384C-4779-A7F5-F1CAE636902C}"/>
              </a:ext>
            </a:extLst>
          </p:cNvPr>
          <p:cNvSpPr>
            <a:spLocks noGrp="1"/>
          </p:cNvSpPr>
          <p:nvPr>
            <p:ph type="title"/>
          </p:nvPr>
        </p:nvSpPr>
        <p:spPr>
          <a:xfrm>
            <a:off x="838200" y="365125"/>
            <a:ext cx="10515600" cy="1325563"/>
          </a:xfrm>
        </p:spPr>
        <p:txBody>
          <a:bodyPr/>
          <a:lstStyle/>
          <a:p>
            <a:r>
              <a:rPr lang="en-US" noProof="0" dirty="0"/>
              <a:t>Lambda: create a function</a:t>
            </a:r>
          </a:p>
        </p:txBody>
      </p:sp>
      <p:sp>
        <p:nvSpPr>
          <p:cNvPr id="3" name="Content Placeholder 2">
            <a:extLst>
              <a:ext uri="{FF2B5EF4-FFF2-40B4-BE49-F238E27FC236}">
                <a16:creationId xmlns:a16="http://schemas.microsoft.com/office/drawing/2014/main" id="{65FFC542-3C1D-44A1-8C4C-4DDE8BBA236F}"/>
              </a:ext>
            </a:extLst>
          </p:cNvPr>
          <p:cNvSpPr>
            <a:spLocks noGrp="1"/>
          </p:cNvSpPr>
          <p:nvPr>
            <p:ph idx="1"/>
          </p:nvPr>
        </p:nvSpPr>
        <p:spPr>
          <a:xfrm>
            <a:off x="838200" y="1700499"/>
            <a:ext cx="10515600" cy="4351338"/>
          </a:xfrm>
        </p:spPr>
        <p:txBody>
          <a:bodyPr/>
          <a:lstStyle/>
          <a:p>
            <a:r>
              <a:rPr lang="en-US" noProof="0" dirty="0"/>
              <a:t>Manually creating the functions is cumbersome</a:t>
            </a:r>
          </a:p>
          <a:p>
            <a:pPr lvl="1"/>
            <a:r>
              <a:rPr lang="en-US" noProof="0" dirty="0"/>
              <a:t>We must copy and paste code</a:t>
            </a:r>
          </a:p>
          <a:p>
            <a:pPr lvl="1"/>
            <a:r>
              <a:rPr lang="en-US" noProof="0" dirty="0"/>
              <a:t>No automatic testing</a:t>
            </a:r>
          </a:p>
          <a:p>
            <a:pPr lvl="1"/>
            <a:r>
              <a:rPr lang="en-US" noProof="0" dirty="0"/>
              <a:t>No debugging</a:t>
            </a:r>
          </a:p>
          <a:p>
            <a:pPr lvl="1"/>
            <a:r>
              <a:rPr lang="en-US" noProof="0" dirty="0"/>
              <a:t>No IDE support (and not all languages are supported)</a:t>
            </a:r>
          </a:p>
          <a:p>
            <a:r>
              <a:rPr lang="en-US" noProof="0" dirty="0"/>
              <a:t>Switch to IntelliJ IDEA + AWS Toolkit</a:t>
            </a:r>
          </a:p>
        </p:txBody>
      </p:sp>
      <p:sp>
        <p:nvSpPr>
          <p:cNvPr id="4" name="Footer Placeholder 3">
            <a:extLst>
              <a:ext uri="{FF2B5EF4-FFF2-40B4-BE49-F238E27FC236}">
                <a16:creationId xmlns:a16="http://schemas.microsoft.com/office/drawing/2014/main" id="{55F5C01E-B33C-478B-9FF1-44A39DECCE1D}"/>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1CAA563E-E6C9-4243-A08A-E676038DBE7A}"/>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302</a:t>
            </a:fld>
            <a:endParaRPr lang="it-IT" dirty="0"/>
          </a:p>
        </p:txBody>
      </p:sp>
      <p:sp>
        <p:nvSpPr>
          <p:cNvPr id="11" name="Content Placeholder 10">
            <a:extLst>
              <a:ext uri="{FF2B5EF4-FFF2-40B4-BE49-F238E27FC236}">
                <a16:creationId xmlns:a16="http://schemas.microsoft.com/office/drawing/2014/main" id="{7B194595-326C-449B-8E55-CF1412B26918}"/>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4120132071"/>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0544C6FB-2CEE-4D3B-A4DE-E5C4131167F8}"/>
              </a:ext>
            </a:extLst>
          </p:cNvPr>
          <p:cNvSpPr>
            <a:spLocks noGrp="1"/>
          </p:cNvSpPr>
          <p:nvPr>
            <p:ph type="title"/>
          </p:nvPr>
        </p:nvSpPr>
        <p:spPr/>
        <p:txBody>
          <a:bodyPr/>
          <a:lstStyle/>
          <a:p>
            <a:r>
              <a:rPr lang="en-US" noProof="0" dirty="0"/>
              <a:t>AWS Toolkit</a:t>
            </a:r>
          </a:p>
        </p:txBody>
      </p:sp>
      <p:sp>
        <p:nvSpPr>
          <p:cNvPr id="11" name="Content Placeholder 10">
            <a:extLst>
              <a:ext uri="{FF2B5EF4-FFF2-40B4-BE49-F238E27FC236}">
                <a16:creationId xmlns:a16="http://schemas.microsoft.com/office/drawing/2014/main" id="{80D530B0-DCCC-4E02-A2E6-0C580AAF63F4}"/>
              </a:ext>
            </a:extLst>
          </p:cNvPr>
          <p:cNvSpPr>
            <a:spLocks noGrp="1"/>
          </p:cNvSpPr>
          <p:nvPr>
            <p:ph sz="half" idx="1"/>
          </p:nvPr>
        </p:nvSpPr>
        <p:spPr>
          <a:xfrm>
            <a:off x="838199" y="1825625"/>
            <a:ext cx="6154783" cy="4351338"/>
          </a:xfrm>
        </p:spPr>
        <p:txBody>
          <a:bodyPr/>
          <a:lstStyle/>
          <a:p>
            <a:pPr lvl="1"/>
            <a:r>
              <a:rPr lang="en-US" noProof="0" dirty="0"/>
              <a:t>Get the latest IntelliJ IDEA</a:t>
            </a:r>
          </a:p>
          <a:p>
            <a:pPr lvl="1"/>
            <a:r>
              <a:rPr lang="en-US" noProof="0" dirty="0"/>
              <a:t>Install the `AWS Toolkit`</a:t>
            </a:r>
          </a:p>
          <a:p>
            <a:pPr lvl="1"/>
            <a:r>
              <a:rPr lang="en-US" noProof="0" dirty="0"/>
              <a:t>Copy the credentials</a:t>
            </a:r>
            <a:br>
              <a:rPr lang="en-US" noProof="0" dirty="0">
                <a:latin typeface="Consolas" panose="020B0609020204030204" pitchFamily="49" charset="0"/>
              </a:rPr>
            </a:br>
            <a:r>
              <a:rPr lang="en-US" sz="1600" noProof="0" dirty="0">
                <a:latin typeface="Consolas" panose="020B0609020204030204" pitchFamily="49" charset="0"/>
              </a:rPr>
              <a:t>cp ~/.aws/credentials ~/.aws/config</a:t>
            </a:r>
          </a:p>
          <a:p>
            <a:pPr lvl="1"/>
            <a:r>
              <a:rPr lang="en-US" noProof="0" dirty="0"/>
              <a:t>Clone the repo </a:t>
            </a:r>
            <a:br>
              <a:rPr lang="en-US" noProof="0" dirty="0"/>
            </a:br>
            <a:r>
              <a:rPr lang="en-US" sz="1600" noProof="0" dirty="0">
                <a:latin typeface="Consolas" panose="020B0609020204030204" pitchFamily="49" charset="0"/>
              </a:rPr>
              <a:t>git clone </a:t>
            </a:r>
            <a:r>
              <a:rPr lang="en-US" sz="1600" noProof="0" dirty="0">
                <a:latin typeface="Consolas" panose="020B0609020204030204" pitchFamily="49" charset="0"/>
                <a:hlinkClick r:id="rId2"/>
              </a:rPr>
              <a:t>https://github.com/w4bo/bigdata-aws/</a:t>
            </a:r>
            <a:r>
              <a:rPr lang="en-US" sz="1600" noProof="0" dirty="0">
                <a:latin typeface="Consolas" panose="020B0609020204030204" pitchFamily="49" charset="0"/>
              </a:rPr>
              <a:t> </a:t>
            </a:r>
          </a:p>
          <a:p>
            <a:pPr lvl="1"/>
            <a:r>
              <a:rPr lang="en-US" noProof="0" dirty="0"/>
              <a:t>Import `lab01-lambda` as a Gradle project</a:t>
            </a:r>
          </a:p>
          <a:p>
            <a:pPr lvl="1"/>
            <a:r>
              <a:rPr lang="en-US" noProof="0" dirty="0"/>
              <a:t>Verify that the project builds</a:t>
            </a:r>
            <a:br>
              <a:rPr lang="en-US" noProof="0" dirty="0"/>
            </a:br>
            <a:r>
              <a:rPr lang="en-US" sz="1600" noProof="0" dirty="0">
                <a:latin typeface="Consolas" panose="020B0609020204030204" pitchFamily="49" charset="0"/>
              </a:rPr>
              <a:t>./gradlew</a:t>
            </a:r>
          </a:p>
        </p:txBody>
      </p:sp>
      <p:pic>
        <p:nvPicPr>
          <p:cNvPr id="12" name="Content Placeholder 7">
            <a:extLst>
              <a:ext uri="{FF2B5EF4-FFF2-40B4-BE49-F238E27FC236}">
                <a16:creationId xmlns:a16="http://schemas.microsoft.com/office/drawing/2014/main" id="{7995383F-AD0D-4C09-8037-D33305794FEE}"/>
              </a:ext>
            </a:extLst>
          </p:cNvPr>
          <p:cNvPicPr>
            <a:picLocks noGrp="1" noChangeAspect="1"/>
          </p:cNvPicPr>
          <p:nvPr>
            <p:ph sz="half" idx="2"/>
          </p:nvPr>
        </p:nvPicPr>
        <p:blipFill>
          <a:blip r:embed="rId3"/>
          <a:stretch>
            <a:fillRect/>
          </a:stretch>
        </p:blipFill>
        <p:spPr>
          <a:xfrm>
            <a:off x="6923314" y="1922540"/>
            <a:ext cx="4430486" cy="4157507"/>
          </a:xfr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00D91C3E-5101-429C-ACEC-AC2363EB599C}"/>
              </a:ext>
            </a:extLst>
          </p:cNvPr>
          <p:cNvSpPr>
            <a:spLocks noGrp="1"/>
          </p:cNvSpPr>
          <p:nvPr>
            <p:ph type="ftr" sz="quarter" idx="11"/>
          </p:nvPr>
        </p:nvSpPr>
        <p:spPr>
          <a:xfrm>
            <a:off x="-1" y="6492875"/>
            <a:ext cx="2837793" cy="365125"/>
          </a:xfrm>
        </p:spPr>
        <p:txBody>
          <a:bodyPr/>
          <a:lstStyle/>
          <a:p>
            <a:r>
              <a:rPr lang="en-US" dirty="0"/>
              <a:t>Matteo Francia – University of Bologna</a:t>
            </a:r>
          </a:p>
        </p:txBody>
      </p:sp>
      <p:sp>
        <p:nvSpPr>
          <p:cNvPr id="5" name="Slide Number Placeholder 4">
            <a:extLst>
              <a:ext uri="{FF2B5EF4-FFF2-40B4-BE49-F238E27FC236}">
                <a16:creationId xmlns:a16="http://schemas.microsoft.com/office/drawing/2014/main" id="{CF912D5F-8C98-440A-8A75-9CDDE32AAF27}"/>
              </a:ext>
            </a:extLst>
          </p:cNvPr>
          <p:cNvSpPr>
            <a:spLocks noGrp="1"/>
          </p:cNvSpPr>
          <p:nvPr>
            <p:ph type="sldNum" sz="quarter" idx="12"/>
          </p:nvPr>
        </p:nvSpPr>
        <p:spPr>
          <a:xfrm>
            <a:off x="9448800" y="6492874"/>
            <a:ext cx="2743200" cy="365125"/>
          </a:xfrm>
        </p:spPr>
        <p:txBody>
          <a:bodyPr/>
          <a:lstStyle/>
          <a:p>
            <a:fld id="{5DD6F1BA-2510-46FC-9346-AB1F3CA1593B}" type="slidenum">
              <a:rPr lang="en-US" smtClean="0"/>
              <a:pPr/>
              <a:t>303</a:t>
            </a:fld>
            <a:endParaRPr lang="en-US" dirty="0"/>
          </a:p>
        </p:txBody>
      </p:sp>
      <p:sp>
        <p:nvSpPr>
          <p:cNvPr id="18" name="Content Placeholder 17">
            <a:extLst>
              <a:ext uri="{FF2B5EF4-FFF2-40B4-BE49-F238E27FC236}">
                <a16:creationId xmlns:a16="http://schemas.microsoft.com/office/drawing/2014/main" id="{450CD3F9-915F-4365-B4D6-FA9E444A81CF}"/>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692761031"/>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5C0E0B6-E6A6-43DD-AF1F-A9F0EF41EF9A}"/>
              </a:ext>
            </a:extLst>
          </p:cNvPr>
          <p:cNvSpPr>
            <a:spLocks noGrp="1"/>
          </p:cNvSpPr>
          <p:nvPr>
            <p:ph type="title"/>
          </p:nvPr>
        </p:nvSpPr>
        <p:spPr/>
        <p:txBody>
          <a:bodyPr/>
          <a:lstStyle/>
          <a:p>
            <a:r>
              <a:rPr lang="en-US" noProof="0" dirty="0"/>
              <a:t>AWS Toolkit</a:t>
            </a:r>
          </a:p>
        </p:txBody>
      </p:sp>
      <p:sp>
        <p:nvSpPr>
          <p:cNvPr id="4" name="Footer Placeholder 3">
            <a:extLst>
              <a:ext uri="{FF2B5EF4-FFF2-40B4-BE49-F238E27FC236}">
                <a16:creationId xmlns:a16="http://schemas.microsoft.com/office/drawing/2014/main" id="{00D91C3E-5101-429C-ACEC-AC2363EB599C}"/>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CF912D5F-8C98-440A-8A75-9CDDE32AAF27}"/>
              </a:ext>
            </a:extLst>
          </p:cNvPr>
          <p:cNvSpPr>
            <a:spLocks noGrp="1"/>
          </p:cNvSpPr>
          <p:nvPr>
            <p:ph type="sldNum" sz="quarter" idx="12"/>
          </p:nvPr>
        </p:nvSpPr>
        <p:spPr/>
        <p:txBody>
          <a:bodyPr/>
          <a:lstStyle/>
          <a:p>
            <a:fld id="{5DD6F1BA-2510-46FC-9346-AB1F3CA1593B}" type="slidenum">
              <a:rPr lang="it-IT" smtClean="0"/>
              <a:t>304</a:t>
            </a:fld>
            <a:endParaRPr lang="it-IT" dirty="0"/>
          </a:p>
        </p:txBody>
      </p:sp>
      <p:sp>
        <p:nvSpPr>
          <p:cNvPr id="8" name="Content Placeholder 7">
            <a:extLst>
              <a:ext uri="{FF2B5EF4-FFF2-40B4-BE49-F238E27FC236}">
                <a16:creationId xmlns:a16="http://schemas.microsoft.com/office/drawing/2014/main" id="{CFC776DB-0B83-41DC-8C69-DE608DC91C08}"/>
              </a:ext>
            </a:extLst>
          </p:cNvPr>
          <p:cNvSpPr>
            <a:spLocks noGrp="1"/>
          </p:cNvSpPr>
          <p:nvPr>
            <p:ph idx="13"/>
          </p:nvPr>
        </p:nvSpPr>
        <p:spPr/>
        <p:txBody>
          <a:bodyPr/>
          <a:lstStyle/>
          <a:p>
            <a:endParaRPr lang="en-US" dirty="0"/>
          </a:p>
        </p:txBody>
      </p:sp>
      <p:sp>
        <p:nvSpPr>
          <p:cNvPr id="10" name="Content Placeholder 9">
            <a:extLst>
              <a:ext uri="{FF2B5EF4-FFF2-40B4-BE49-F238E27FC236}">
                <a16:creationId xmlns:a16="http://schemas.microsoft.com/office/drawing/2014/main" id="{5F21F82C-79A6-4EFE-9CC5-19B0308A785F}"/>
              </a:ext>
            </a:extLst>
          </p:cNvPr>
          <p:cNvSpPr>
            <a:spLocks noGrp="1"/>
          </p:cNvSpPr>
          <p:nvPr>
            <p:ph sz="half" idx="1"/>
          </p:nvPr>
        </p:nvSpPr>
        <p:spPr/>
        <p:txBody>
          <a:bodyPr/>
          <a:lstStyle/>
          <a:p>
            <a:r>
              <a:rPr lang="en-US" noProof="0" dirty="0"/>
              <a:t>Click on `AWS Explorer`</a:t>
            </a:r>
          </a:p>
          <a:p>
            <a:pPr lvl="1"/>
            <a:r>
              <a:rPr lang="en-US" noProof="0" dirty="0"/>
              <a:t>You can see the `helloworld` function</a:t>
            </a:r>
          </a:p>
          <a:p>
            <a:pPr lvl="1"/>
            <a:r>
              <a:rPr lang="en-US" noProof="0" dirty="0"/>
              <a:t>Plus `CloudWatch Logs` and `S3`</a:t>
            </a:r>
          </a:p>
        </p:txBody>
      </p:sp>
      <p:pic>
        <p:nvPicPr>
          <p:cNvPr id="12" name="Content Placeholder 13">
            <a:extLst>
              <a:ext uri="{FF2B5EF4-FFF2-40B4-BE49-F238E27FC236}">
                <a16:creationId xmlns:a16="http://schemas.microsoft.com/office/drawing/2014/main" id="{0193B32E-ED07-4345-8B53-60CEFC98B0CC}"/>
              </a:ext>
            </a:extLst>
          </p:cNvPr>
          <p:cNvPicPr>
            <a:picLocks noGrp="1" noChangeAspect="1"/>
          </p:cNvPicPr>
          <p:nvPr>
            <p:ph sz="half" idx="2"/>
          </p:nvPr>
        </p:nvPicPr>
        <p:blipFill>
          <a:blip r:embed="rId2"/>
          <a:stretch>
            <a:fillRect/>
          </a:stretch>
        </p:blipFill>
        <p:spPr>
          <a:xfrm>
            <a:off x="6172200" y="2880464"/>
            <a:ext cx="5181600" cy="2241659"/>
          </a:xfrm>
          <a:prstGeom prst="rect">
            <a:avLst/>
          </a:prstGeom>
          <a:ln>
            <a:noFill/>
          </a:ln>
          <a:effectLst>
            <a:outerShdw blurRad="292100" dist="139700" dir="2700000" algn="tl" rotWithShape="0">
              <a:srgbClr val="333333">
                <a:alpha val="65000"/>
              </a:srgbClr>
            </a:outerShdw>
          </a:effectLst>
        </p:spPr>
      </p:pic>
      <p:sp>
        <p:nvSpPr>
          <p:cNvPr id="11" name="Rectangle 10">
            <a:extLst>
              <a:ext uri="{FF2B5EF4-FFF2-40B4-BE49-F238E27FC236}">
                <a16:creationId xmlns:a16="http://schemas.microsoft.com/office/drawing/2014/main" id="{47424222-F838-4879-A5F5-F37D697D3545}"/>
              </a:ext>
            </a:extLst>
          </p:cNvPr>
          <p:cNvSpPr/>
          <p:nvPr/>
        </p:nvSpPr>
        <p:spPr>
          <a:xfrm>
            <a:off x="6096000" y="4659086"/>
            <a:ext cx="252549" cy="487680"/>
          </a:xfrm>
          <a:prstGeom prst="rect">
            <a:avLst/>
          </a:prstGeom>
          <a:solidFill>
            <a:srgbClr val="FFC000">
              <a:alpha val="40000"/>
            </a:srgb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473901863"/>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F317D7-6D76-4BEA-87B7-F7E4E1B7F1C9}"/>
              </a:ext>
            </a:extLst>
          </p:cNvPr>
          <p:cNvSpPr>
            <a:spLocks noGrp="1"/>
          </p:cNvSpPr>
          <p:nvPr>
            <p:ph type="title"/>
          </p:nvPr>
        </p:nvSpPr>
        <p:spPr/>
        <p:txBody>
          <a:bodyPr/>
          <a:lstStyle/>
          <a:p>
            <a:r>
              <a:rPr lang="en-US" noProof="0" dirty="0"/>
              <a:t>AWS Toolkit</a:t>
            </a:r>
          </a:p>
        </p:txBody>
      </p:sp>
      <p:sp>
        <p:nvSpPr>
          <p:cNvPr id="9" name="Content Placeholder 8">
            <a:extLst>
              <a:ext uri="{FF2B5EF4-FFF2-40B4-BE49-F238E27FC236}">
                <a16:creationId xmlns:a16="http://schemas.microsoft.com/office/drawing/2014/main" id="{7726BF65-F0FE-41A6-B4E4-61FD0C1611B2}"/>
              </a:ext>
            </a:extLst>
          </p:cNvPr>
          <p:cNvSpPr>
            <a:spLocks noGrp="1"/>
          </p:cNvSpPr>
          <p:nvPr>
            <p:ph sz="half" idx="1"/>
          </p:nvPr>
        </p:nvSpPr>
        <p:spPr/>
        <p:txBody>
          <a:bodyPr/>
          <a:lstStyle/>
          <a:p>
            <a:r>
              <a:rPr lang="en-US" noProof="0" dirty="0"/>
              <a:t>Test the existing code locally</a:t>
            </a:r>
          </a:p>
          <a:p>
            <a:pPr lvl="1"/>
            <a:r>
              <a:rPr lang="en-US" noProof="0" dirty="0"/>
              <a:t>With Gradle</a:t>
            </a:r>
          </a:p>
          <a:p>
            <a:pPr lvl="1"/>
            <a:r>
              <a:rPr lang="en-US" noProof="0" dirty="0"/>
              <a:t>Or with local Lambda execution</a:t>
            </a:r>
          </a:p>
          <a:p>
            <a:endParaRPr lang="en-US" noProof="0" dirty="0"/>
          </a:p>
          <a:p>
            <a:r>
              <a:rPr lang="en-US" noProof="0" dirty="0"/>
              <a:t>Deploy a new Lambda function from the existing code</a:t>
            </a:r>
          </a:p>
          <a:p>
            <a:pPr lvl="1"/>
            <a:r>
              <a:rPr lang="en-US" noProof="0" dirty="0"/>
              <a:t>Right click on AWS Explorer &gt; Lambda</a:t>
            </a:r>
          </a:p>
          <a:p>
            <a:pPr lvl="1"/>
            <a:r>
              <a:rPr lang="en-US" noProof="0" dirty="0"/>
              <a:t>Select `Create new AWS Lambda…`</a:t>
            </a:r>
          </a:p>
          <a:p>
            <a:pPr lvl="1"/>
            <a:r>
              <a:rPr lang="en-US" noProof="0" dirty="0"/>
              <a:t>Populate the settings</a:t>
            </a:r>
          </a:p>
          <a:p>
            <a:pPr lvl="1"/>
            <a:r>
              <a:rPr lang="en-US" noProof="0" dirty="0"/>
              <a:t>`Create the function`	</a:t>
            </a:r>
          </a:p>
        </p:txBody>
      </p:sp>
      <p:pic>
        <p:nvPicPr>
          <p:cNvPr id="13" name="Content Placeholder 12">
            <a:extLst>
              <a:ext uri="{FF2B5EF4-FFF2-40B4-BE49-F238E27FC236}">
                <a16:creationId xmlns:a16="http://schemas.microsoft.com/office/drawing/2014/main" id="{4CFBA9BD-59CF-4A30-B514-0E7F6B858B9E}"/>
              </a:ext>
            </a:extLst>
          </p:cNvPr>
          <p:cNvPicPr>
            <a:picLocks noGrp="1" noChangeAspect="1"/>
          </p:cNvPicPr>
          <p:nvPr>
            <p:ph sz="half" idx="2"/>
          </p:nvPr>
        </p:nvPicPr>
        <p:blipFill>
          <a:blip r:embed="rId2"/>
          <a:stretch>
            <a:fillRect/>
          </a:stretch>
        </p:blipFill>
        <p:spPr>
          <a:xfrm>
            <a:off x="6172200" y="1876369"/>
            <a:ext cx="5181600" cy="4249850"/>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532D9FE3-8BFE-4552-ABC5-AE78196768F2}"/>
              </a:ext>
            </a:extLst>
          </p:cNvPr>
          <p:cNvSpPr>
            <a:spLocks noGrp="1"/>
          </p:cNvSpPr>
          <p:nvPr>
            <p:ph type="ftr" sz="quarter" idx="11"/>
          </p:nvPr>
        </p:nvSpPr>
        <p:spPr/>
        <p:txBody>
          <a:bodyPr/>
          <a:lstStyle/>
          <a:p>
            <a:pPr algn="l"/>
            <a:r>
              <a:rPr lang="en-US" dirty="0"/>
              <a:t>Matteo Francia – University of Bologna</a:t>
            </a:r>
          </a:p>
        </p:txBody>
      </p:sp>
      <p:sp>
        <p:nvSpPr>
          <p:cNvPr id="5" name="Slide Number Placeholder 4">
            <a:extLst>
              <a:ext uri="{FF2B5EF4-FFF2-40B4-BE49-F238E27FC236}">
                <a16:creationId xmlns:a16="http://schemas.microsoft.com/office/drawing/2014/main" id="{CCBAE980-2CAD-4922-A18B-46F7077E3FB2}"/>
              </a:ext>
            </a:extLst>
          </p:cNvPr>
          <p:cNvSpPr>
            <a:spLocks noGrp="1"/>
          </p:cNvSpPr>
          <p:nvPr>
            <p:ph type="sldNum" sz="quarter" idx="12"/>
          </p:nvPr>
        </p:nvSpPr>
        <p:spPr/>
        <p:txBody>
          <a:bodyPr/>
          <a:lstStyle/>
          <a:p>
            <a:fld id="{5DD6F1BA-2510-46FC-9346-AB1F3CA1593B}" type="slidenum">
              <a:rPr lang="en-US" smtClean="0"/>
              <a:t>305</a:t>
            </a:fld>
            <a:endParaRPr lang="en-US" dirty="0"/>
          </a:p>
        </p:txBody>
      </p:sp>
      <p:sp>
        <p:nvSpPr>
          <p:cNvPr id="11" name="Content Placeholder 10">
            <a:extLst>
              <a:ext uri="{FF2B5EF4-FFF2-40B4-BE49-F238E27FC236}">
                <a16:creationId xmlns:a16="http://schemas.microsoft.com/office/drawing/2014/main" id="{5777C721-2947-424E-9592-DBB2C44BEE76}"/>
              </a:ext>
            </a:extLst>
          </p:cNvPr>
          <p:cNvSpPr>
            <a:spLocks noGrp="1"/>
          </p:cNvSpPr>
          <p:nvPr>
            <p:ph idx="13"/>
          </p:nvPr>
        </p:nvSpPr>
        <p:spPr/>
        <p:txBody>
          <a:bodyPr/>
          <a:lstStyle/>
          <a:p>
            <a:r>
              <a:rPr lang="en-US" noProof="0" dirty="0">
                <a:hlinkClick r:id="rId3"/>
              </a:rPr>
              <a:t>https://aws.amazon.com/lambda/pricing/</a:t>
            </a:r>
            <a:r>
              <a:rPr lang="en-US" noProof="0" dirty="0"/>
              <a:t> </a:t>
            </a:r>
          </a:p>
        </p:txBody>
      </p:sp>
    </p:spTree>
    <p:extLst>
      <p:ext uri="{BB962C8B-B14F-4D97-AF65-F5344CB8AC3E}">
        <p14:creationId xmlns:p14="http://schemas.microsoft.com/office/powerpoint/2010/main" val="3538450847"/>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F317D7-6D76-4BEA-87B7-F7E4E1B7F1C9}"/>
              </a:ext>
            </a:extLst>
          </p:cNvPr>
          <p:cNvSpPr>
            <a:spLocks noGrp="1"/>
          </p:cNvSpPr>
          <p:nvPr>
            <p:ph type="title"/>
          </p:nvPr>
        </p:nvSpPr>
        <p:spPr/>
        <p:txBody>
          <a:bodyPr/>
          <a:lstStyle/>
          <a:p>
            <a:r>
              <a:rPr lang="en-US" noProof="0" dirty="0"/>
              <a:t>AWS Toolkit</a:t>
            </a:r>
          </a:p>
        </p:txBody>
      </p:sp>
      <p:sp>
        <p:nvSpPr>
          <p:cNvPr id="9" name="Content Placeholder 8">
            <a:extLst>
              <a:ext uri="{FF2B5EF4-FFF2-40B4-BE49-F238E27FC236}">
                <a16:creationId xmlns:a16="http://schemas.microsoft.com/office/drawing/2014/main" id="{7726BF65-F0FE-41A6-B4E4-61FD0C1611B2}"/>
              </a:ext>
            </a:extLst>
          </p:cNvPr>
          <p:cNvSpPr>
            <a:spLocks noGrp="1"/>
          </p:cNvSpPr>
          <p:nvPr>
            <p:ph sz="half" idx="1"/>
          </p:nvPr>
        </p:nvSpPr>
        <p:spPr/>
        <p:txBody>
          <a:bodyPr/>
          <a:lstStyle/>
          <a:p>
            <a:r>
              <a:rPr lang="en-US" noProof="0" dirty="0"/>
              <a:t>Check the log for errors and pricing</a:t>
            </a:r>
          </a:p>
          <a:p>
            <a:pPr lvl="1"/>
            <a:r>
              <a:rPr lang="en-US" noProof="0" dirty="0"/>
              <a:t>AWS Toolkit &gt; CloudWatch Logs</a:t>
            </a:r>
          </a:p>
          <a:p>
            <a:pPr lvl="1"/>
            <a:r>
              <a:rPr lang="en-US" noProof="0" dirty="0"/>
              <a:t>Double click on the function name</a:t>
            </a:r>
          </a:p>
          <a:p>
            <a:pPr lvl="1"/>
            <a:r>
              <a:rPr lang="en-US" noProof="0" dirty="0"/>
              <a:t>Double click on the log entry</a:t>
            </a:r>
          </a:p>
        </p:txBody>
      </p:sp>
      <p:sp>
        <p:nvSpPr>
          <p:cNvPr id="4" name="Footer Placeholder 3">
            <a:extLst>
              <a:ext uri="{FF2B5EF4-FFF2-40B4-BE49-F238E27FC236}">
                <a16:creationId xmlns:a16="http://schemas.microsoft.com/office/drawing/2014/main" id="{532D9FE3-8BFE-4552-ABC5-AE78196768F2}"/>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CCBAE980-2CAD-4922-A18B-46F7077E3FB2}"/>
              </a:ext>
            </a:extLst>
          </p:cNvPr>
          <p:cNvSpPr>
            <a:spLocks noGrp="1"/>
          </p:cNvSpPr>
          <p:nvPr>
            <p:ph type="sldNum" sz="quarter" idx="12"/>
          </p:nvPr>
        </p:nvSpPr>
        <p:spPr/>
        <p:txBody>
          <a:bodyPr/>
          <a:lstStyle/>
          <a:p>
            <a:fld id="{5DD6F1BA-2510-46FC-9346-AB1F3CA1593B}" type="slidenum">
              <a:rPr lang="it-IT" smtClean="0"/>
              <a:t>306</a:t>
            </a:fld>
            <a:endParaRPr lang="it-IT" dirty="0"/>
          </a:p>
        </p:txBody>
      </p:sp>
      <p:sp>
        <p:nvSpPr>
          <p:cNvPr id="11" name="Content Placeholder 10">
            <a:extLst>
              <a:ext uri="{FF2B5EF4-FFF2-40B4-BE49-F238E27FC236}">
                <a16:creationId xmlns:a16="http://schemas.microsoft.com/office/drawing/2014/main" id="{5777C721-2947-424E-9592-DBB2C44BEE76}"/>
              </a:ext>
            </a:extLst>
          </p:cNvPr>
          <p:cNvSpPr>
            <a:spLocks noGrp="1"/>
          </p:cNvSpPr>
          <p:nvPr>
            <p:ph idx="13"/>
          </p:nvPr>
        </p:nvSpPr>
        <p:spPr/>
        <p:txBody>
          <a:bodyPr/>
          <a:lstStyle/>
          <a:p>
            <a:endParaRPr lang="en-US" dirty="0"/>
          </a:p>
        </p:txBody>
      </p:sp>
      <p:pic>
        <p:nvPicPr>
          <p:cNvPr id="6" name="Picture 5">
            <a:extLst>
              <a:ext uri="{FF2B5EF4-FFF2-40B4-BE49-F238E27FC236}">
                <a16:creationId xmlns:a16="http://schemas.microsoft.com/office/drawing/2014/main" id="{35968612-CCD1-45DE-A1B2-87E40DAAA579}"/>
              </a:ext>
            </a:extLst>
          </p:cNvPr>
          <p:cNvPicPr>
            <a:picLocks noChangeAspect="1"/>
          </p:cNvPicPr>
          <p:nvPr/>
        </p:nvPicPr>
        <p:blipFill>
          <a:blip r:embed="rId2"/>
          <a:stretch>
            <a:fillRect/>
          </a:stretch>
        </p:blipFill>
        <p:spPr>
          <a:xfrm>
            <a:off x="7164170" y="2117704"/>
            <a:ext cx="3197659" cy="1890440"/>
          </a:xfrm>
          <a:prstGeom prst="rect">
            <a:avLst/>
          </a:prstGeom>
          <a:ln>
            <a:noFill/>
          </a:ln>
          <a:effectLst>
            <a:outerShdw blurRad="292100" dist="139700" dir="2700000" algn="tl" rotWithShape="0">
              <a:srgbClr val="333333">
                <a:alpha val="65000"/>
              </a:srgbClr>
            </a:outerShdw>
          </a:effectLst>
        </p:spPr>
      </p:pic>
      <p:pic>
        <p:nvPicPr>
          <p:cNvPr id="12" name="Content Placeholder 11">
            <a:extLst>
              <a:ext uri="{FF2B5EF4-FFF2-40B4-BE49-F238E27FC236}">
                <a16:creationId xmlns:a16="http://schemas.microsoft.com/office/drawing/2014/main" id="{383A6123-74F6-4D06-A62C-2F8EA89FC98B}"/>
              </a:ext>
            </a:extLst>
          </p:cNvPr>
          <p:cNvPicPr>
            <a:picLocks noGrp="1" noChangeAspect="1"/>
          </p:cNvPicPr>
          <p:nvPr>
            <p:ph sz="half" idx="2"/>
          </p:nvPr>
        </p:nvPicPr>
        <p:blipFill>
          <a:blip r:embed="rId3"/>
          <a:stretch>
            <a:fillRect/>
          </a:stretch>
        </p:blipFill>
        <p:spPr>
          <a:xfrm>
            <a:off x="6172200" y="4354680"/>
            <a:ext cx="5181600" cy="150520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995430687"/>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AF798D-F917-41B8-BBBD-F1C10C31BC69}"/>
              </a:ext>
            </a:extLst>
          </p:cNvPr>
          <p:cNvSpPr>
            <a:spLocks noGrp="1"/>
          </p:cNvSpPr>
          <p:nvPr>
            <p:ph type="title"/>
          </p:nvPr>
        </p:nvSpPr>
        <p:spPr/>
        <p:txBody>
          <a:bodyPr/>
          <a:lstStyle/>
          <a:p>
            <a:r>
              <a:rPr lang="en-US" noProof="0" dirty="0"/>
              <a:t>Data pipeline</a:t>
            </a:r>
          </a:p>
        </p:txBody>
      </p:sp>
      <p:sp>
        <p:nvSpPr>
          <p:cNvPr id="8" name="Content Placeholder 7">
            <a:extLst>
              <a:ext uri="{FF2B5EF4-FFF2-40B4-BE49-F238E27FC236}">
                <a16:creationId xmlns:a16="http://schemas.microsoft.com/office/drawing/2014/main" id="{F2581FEE-BA98-47AD-9AAB-A07CFB09B8CA}"/>
              </a:ext>
            </a:extLst>
          </p:cNvPr>
          <p:cNvSpPr>
            <a:spLocks noGrp="1"/>
          </p:cNvSpPr>
          <p:nvPr>
            <p:ph idx="1"/>
          </p:nvPr>
        </p:nvSpPr>
        <p:spPr/>
        <p:txBody>
          <a:bodyPr/>
          <a:lstStyle/>
          <a:p>
            <a:r>
              <a:rPr lang="en-US" noProof="0" dirty="0"/>
              <a:t>Deploy and execute the HelloWorld.java lambda function</a:t>
            </a:r>
          </a:p>
          <a:p>
            <a:r>
              <a:rPr lang="en-US" noProof="0" dirty="0"/>
              <a:t>Given the created storage: S3 and DynamoDB</a:t>
            </a:r>
          </a:p>
          <a:p>
            <a:pPr lvl="1"/>
            <a:r>
              <a:rPr lang="en-US" noProof="0" dirty="0"/>
              <a:t>Deploy the function `FIM`</a:t>
            </a:r>
          </a:p>
          <a:p>
            <a:pPr lvl="1"/>
            <a:r>
              <a:rPr lang="en-US" noProof="0" dirty="0"/>
              <a:t>Deploy the function `Preprocess`</a:t>
            </a:r>
          </a:p>
          <a:p>
            <a:pPr lvl="1"/>
            <a:r>
              <a:rPr lang="en-US" noProof="0" dirty="0"/>
              <a:t>Run `ReadDataset.java`</a:t>
            </a:r>
          </a:p>
          <a:p>
            <a:pPr lvl="1"/>
            <a:r>
              <a:rPr lang="en-US" noProof="0" dirty="0"/>
              <a:t>Check that the table `frequent-sales` has the FIs for the dataset `sales`</a:t>
            </a:r>
          </a:p>
          <a:p>
            <a:r>
              <a:rPr lang="en-US" noProof="0" dirty="0"/>
              <a:t>Some hints</a:t>
            </a:r>
          </a:p>
          <a:p>
            <a:pPr lvl="1"/>
            <a:r>
              <a:rPr lang="en-US" noProof="0" dirty="0"/>
              <a:t>Function names are case sensitive</a:t>
            </a:r>
          </a:p>
          <a:p>
            <a:pPr lvl="1"/>
            <a:r>
              <a:rPr lang="en-US" noProof="0" dirty="0"/>
              <a:t>Some function need more than 128MB of memory</a:t>
            </a:r>
          </a:p>
          <a:p>
            <a:pPr lvl="2"/>
            <a:r>
              <a:rPr lang="en-US" noProof="0" dirty="0"/>
              <a:t>Behold! The higher the RAM, the higher the costs</a:t>
            </a:r>
          </a:p>
        </p:txBody>
      </p:sp>
      <p:sp>
        <p:nvSpPr>
          <p:cNvPr id="5" name="Footer Placeholder 4">
            <a:extLst>
              <a:ext uri="{FF2B5EF4-FFF2-40B4-BE49-F238E27FC236}">
                <a16:creationId xmlns:a16="http://schemas.microsoft.com/office/drawing/2014/main" id="{8EB583E6-1F37-44AF-9B3F-C1DF6B2861C4}"/>
              </a:ext>
            </a:extLst>
          </p:cNvPr>
          <p:cNvSpPr>
            <a:spLocks noGrp="1"/>
          </p:cNvSpPr>
          <p:nvPr>
            <p:ph type="ftr" sz="quarter" idx="11"/>
          </p:nvPr>
        </p:nvSpPr>
        <p:spPr/>
        <p:txBody>
          <a:bodyPr/>
          <a:lstStyle/>
          <a:p>
            <a:r>
              <a:rPr lang="en-US" dirty="0"/>
              <a:t>Matteo Francia – University of Bologna</a:t>
            </a:r>
          </a:p>
        </p:txBody>
      </p:sp>
      <p:sp>
        <p:nvSpPr>
          <p:cNvPr id="6" name="Slide Number Placeholder 5">
            <a:extLst>
              <a:ext uri="{FF2B5EF4-FFF2-40B4-BE49-F238E27FC236}">
                <a16:creationId xmlns:a16="http://schemas.microsoft.com/office/drawing/2014/main" id="{E1E1AEFD-B69E-4F6F-BF4B-9CB629E8D99B}"/>
              </a:ext>
            </a:extLst>
          </p:cNvPr>
          <p:cNvSpPr>
            <a:spLocks noGrp="1"/>
          </p:cNvSpPr>
          <p:nvPr>
            <p:ph type="sldNum" sz="quarter" idx="12"/>
          </p:nvPr>
        </p:nvSpPr>
        <p:spPr/>
        <p:txBody>
          <a:bodyPr/>
          <a:lstStyle/>
          <a:p>
            <a:fld id="{5DD6F1BA-2510-46FC-9346-AB1F3CA1593B}" type="slidenum">
              <a:rPr lang="en-US" smtClean="0"/>
              <a:t>307</a:t>
            </a:fld>
            <a:endParaRPr lang="en-US" dirty="0"/>
          </a:p>
        </p:txBody>
      </p:sp>
      <p:sp>
        <p:nvSpPr>
          <p:cNvPr id="9" name="Content Placeholder 8">
            <a:extLst>
              <a:ext uri="{FF2B5EF4-FFF2-40B4-BE49-F238E27FC236}">
                <a16:creationId xmlns:a16="http://schemas.microsoft.com/office/drawing/2014/main" id="{A50F0E44-955D-4F06-AB9E-8757DFBCE30E}"/>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659053391"/>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D5C917BD-59F1-41EC-BE97-CFFE992B677D}"/>
              </a:ext>
            </a:extLst>
          </p:cNvPr>
          <p:cNvSpPr>
            <a:spLocks noGrp="1"/>
          </p:cNvSpPr>
          <p:nvPr>
            <p:ph type="title"/>
          </p:nvPr>
        </p:nvSpPr>
        <p:spPr/>
        <p:txBody>
          <a:bodyPr/>
          <a:lstStyle/>
          <a:p>
            <a:endParaRPr lang="en-US" noProof="0" dirty="0"/>
          </a:p>
        </p:txBody>
      </p:sp>
      <p:pic>
        <p:nvPicPr>
          <p:cNvPr id="8" name="Content Placeholder 7" descr="Map&#10;&#10;Description automatically generated with medium confidence">
            <a:extLst>
              <a:ext uri="{FF2B5EF4-FFF2-40B4-BE49-F238E27FC236}">
                <a16:creationId xmlns:a16="http://schemas.microsoft.com/office/drawing/2014/main" id="{A9FC52E9-BB74-4250-9D0B-D7D5DC4C173B}"/>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2058152" y="1825625"/>
            <a:ext cx="2741696" cy="4351338"/>
          </a:xfrm>
        </p:spPr>
      </p:pic>
      <p:pic>
        <p:nvPicPr>
          <p:cNvPr id="13" name="Content Placeholder 12" descr="Diagram&#10;&#10;Description automatically generated">
            <a:extLst>
              <a:ext uri="{FF2B5EF4-FFF2-40B4-BE49-F238E27FC236}">
                <a16:creationId xmlns:a16="http://schemas.microsoft.com/office/drawing/2014/main" id="{C77B6014-5BAF-4DF3-9BD5-569DF0A8DF80}"/>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72200" y="2343407"/>
            <a:ext cx="5181600" cy="3315774"/>
          </a:xfrm>
        </p:spPr>
      </p:pic>
      <p:sp>
        <p:nvSpPr>
          <p:cNvPr id="4" name="Footer Placeholder 3">
            <a:extLst>
              <a:ext uri="{FF2B5EF4-FFF2-40B4-BE49-F238E27FC236}">
                <a16:creationId xmlns:a16="http://schemas.microsoft.com/office/drawing/2014/main" id="{4332CE09-66C5-4DDA-868E-C666D28E4C78}"/>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43EE9820-7155-4954-879A-37AED6E1091E}"/>
              </a:ext>
            </a:extLst>
          </p:cNvPr>
          <p:cNvSpPr>
            <a:spLocks noGrp="1"/>
          </p:cNvSpPr>
          <p:nvPr>
            <p:ph type="sldNum" sz="quarter" idx="12"/>
          </p:nvPr>
        </p:nvSpPr>
        <p:spPr/>
        <p:txBody>
          <a:bodyPr/>
          <a:lstStyle/>
          <a:p>
            <a:fld id="{5DD6F1BA-2510-46FC-9346-AB1F3CA1593B}" type="slidenum">
              <a:rPr lang="it-IT" smtClean="0"/>
              <a:t>308</a:t>
            </a:fld>
            <a:endParaRPr lang="it-IT" dirty="0"/>
          </a:p>
        </p:txBody>
      </p:sp>
      <p:sp>
        <p:nvSpPr>
          <p:cNvPr id="11" name="Content Placeholder 10">
            <a:extLst>
              <a:ext uri="{FF2B5EF4-FFF2-40B4-BE49-F238E27FC236}">
                <a16:creationId xmlns:a16="http://schemas.microsoft.com/office/drawing/2014/main" id="{5867B678-9251-4643-A276-A15C17EFBF1D}"/>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2242919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34AC787A-3E20-92E9-9F58-BA47CC0F07E0}"/>
              </a:ext>
            </a:extLst>
          </p:cNvPr>
          <p:cNvSpPr>
            <a:spLocks noGrp="1"/>
          </p:cNvSpPr>
          <p:nvPr>
            <p:ph type="title"/>
          </p:nvPr>
        </p:nvSpPr>
        <p:spPr/>
        <p:txBody>
          <a:bodyPr/>
          <a:lstStyle/>
          <a:p>
            <a:r>
              <a:rPr lang="en-US" noProof="0" dirty="0"/>
              <a:t>Data provenance</a:t>
            </a:r>
          </a:p>
        </p:txBody>
      </p:sp>
      <p:pic>
        <p:nvPicPr>
          <p:cNvPr id="14" name="Segnaposto contenuto 13">
            <a:extLst>
              <a:ext uri="{FF2B5EF4-FFF2-40B4-BE49-F238E27FC236}">
                <a16:creationId xmlns:a16="http://schemas.microsoft.com/office/drawing/2014/main" id="{37108565-8C35-BC7B-C554-ECCA4A3D952A}"/>
              </a:ext>
            </a:extLst>
          </p:cNvPr>
          <p:cNvPicPr>
            <a:picLocks noGrp="1" noChangeAspect="1"/>
          </p:cNvPicPr>
          <p:nvPr>
            <p:ph idx="1"/>
          </p:nvPr>
        </p:nvPicPr>
        <p:blipFill>
          <a:blip r:embed="rId2"/>
          <a:stretch>
            <a:fillRect/>
          </a:stretch>
        </p:blipFill>
        <p:spPr>
          <a:xfrm>
            <a:off x="1759071" y="1700213"/>
            <a:ext cx="8673857" cy="4351337"/>
          </a:xfrm>
        </p:spPr>
      </p:pic>
      <p:sp>
        <p:nvSpPr>
          <p:cNvPr id="5" name="Segnaposto piè di pagina 4">
            <a:extLst>
              <a:ext uri="{FF2B5EF4-FFF2-40B4-BE49-F238E27FC236}">
                <a16:creationId xmlns:a16="http://schemas.microsoft.com/office/drawing/2014/main" id="{AFFEF425-FD8A-FBEC-026C-B0818B4F96D1}"/>
              </a:ext>
            </a:extLst>
          </p:cNvPr>
          <p:cNvSpPr>
            <a:spLocks noGrp="1"/>
          </p:cNvSpPr>
          <p:nvPr>
            <p:ph type="ftr" sz="quarter" idx="11"/>
          </p:nvPr>
        </p:nvSpPr>
        <p:spPr/>
        <p:txBody>
          <a:bodyPr/>
          <a:lstStyle/>
          <a:p>
            <a:r>
              <a:rPr lang="it-IT" dirty="0"/>
              <a:t>Matteo Francia – University of Bologna</a:t>
            </a:r>
          </a:p>
        </p:txBody>
      </p:sp>
      <p:sp>
        <p:nvSpPr>
          <p:cNvPr id="6" name="Segnaposto numero diapositiva 5">
            <a:extLst>
              <a:ext uri="{FF2B5EF4-FFF2-40B4-BE49-F238E27FC236}">
                <a16:creationId xmlns:a16="http://schemas.microsoft.com/office/drawing/2014/main" id="{C38C01E3-659B-7233-9F26-97E96AA6CA56}"/>
              </a:ext>
            </a:extLst>
          </p:cNvPr>
          <p:cNvSpPr>
            <a:spLocks noGrp="1"/>
          </p:cNvSpPr>
          <p:nvPr>
            <p:ph type="sldNum" sz="quarter" idx="12"/>
          </p:nvPr>
        </p:nvSpPr>
        <p:spPr/>
        <p:txBody>
          <a:bodyPr/>
          <a:lstStyle/>
          <a:p>
            <a:fld id="{5DD6F1BA-2510-46FC-9346-AB1F3CA1593B}" type="slidenum">
              <a:rPr lang="it-IT" smtClean="0"/>
              <a:t>31</a:t>
            </a:fld>
            <a:endParaRPr lang="it-IT" dirty="0"/>
          </a:p>
        </p:txBody>
      </p:sp>
      <p:sp>
        <p:nvSpPr>
          <p:cNvPr id="12" name="Segnaposto contenuto 11">
            <a:extLst>
              <a:ext uri="{FF2B5EF4-FFF2-40B4-BE49-F238E27FC236}">
                <a16:creationId xmlns:a16="http://schemas.microsoft.com/office/drawing/2014/main" id="{150C20B1-C04F-9950-0837-09398C27C82B}"/>
              </a:ext>
            </a:extLst>
          </p:cNvPr>
          <p:cNvSpPr>
            <a:spLocks noGrp="1"/>
          </p:cNvSpPr>
          <p:nvPr>
            <p:ph idx="13"/>
          </p:nvPr>
        </p:nvSpPr>
        <p:spPr/>
        <p:txBody>
          <a:bodyPr/>
          <a:lstStyle/>
          <a:p>
            <a:r>
              <a:rPr lang="en-US" noProof="0" dirty="0"/>
              <a:t>Simmhan, Yogesh L., Beth Plale, and Dennis Gannon. "A survey of data provenance techniques." </a:t>
            </a:r>
            <a:r>
              <a:rPr lang="en-US" i="1" noProof="0" dirty="0"/>
              <a:t>Computer Science Department, Indiana University, Bloomington IN</a:t>
            </a:r>
            <a:r>
              <a:rPr lang="en-US" noProof="0" dirty="0"/>
              <a:t> 47405 (2005): 69.</a:t>
            </a:r>
          </a:p>
        </p:txBody>
      </p:sp>
    </p:spTree>
    <p:extLst>
      <p:ext uri="{BB962C8B-B14F-4D97-AF65-F5344CB8AC3E}">
        <p14:creationId xmlns:p14="http://schemas.microsoft.com/office/powerpoint/2010/main" val="211294717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34AC787A-3E20-92E9-9F58-BA47CC0F07E0}"/>
              </a:ext>
            </a:extLst>
          </p:cNvPr>
          <p:cNvSpPr>
            <a:spLocks noGrp="1"/>
          </p:cNvSpPr>
          <p:nvPr>
            <p:ph type="title"/>
          </p:nvPr>
        </p:nvSpPr>
        <p:spPr/>
        <p:txBody>
          <a:bodyPr/>
          <a:lstStyle/>
          <a:p>
            <a:r>
              <a:rPr lang="en-US" noProof="0" dirty="0"/>
              <a:t>Data provenance</a:t>
            </a:r>
          </a:p>
        </p:txBody>
      </p:sp>
      <p:sp>
        <p:nvSpPr>
          <p:cNvPr id="5" name="Segnaposto piè di pagina 4">
            <a:extLst>
              <a:ext uri="{FF2B5EF4-FFF2-40B4-BE49-F238E27FC236}">
                <a16:creationId xmlns:a16="http://schemas.microsoft.com/office/drawing/2014/main" id="{AFFEF425-FD8A-FBEC-026C-B0818B4F96D1}"/>
              </a:ext>
            </a:extLst>
          </p:cNvPr>
          <p:cNvSpPr>
            <a:spLocks noGrp="1"/>
          </p:cNvSpPr>
          <p:nvPr>
            <p:ph type="ftr" sz="quarter" idx="11"/>
          </p:nvPr>
        </p:nvSpPr>
        <p:spPr/>
        <p:txBody>
          <a:bodyPr/>
          <a:lstStyle/>
          <a:p>
            <a:r>
              <a:rPr lang="en-US" dirty="0"/>
              <a:t>Matteo Francia – University of Bologna</a:t>
            </a:r>
          </a:p>
        </p:txBody>
      </p:sp>
      <p:sp>
        <p:nvSpPr>
          <p:cNvPr id="6" name="Segnaposto numero diapositiva 5">
            <a:extLst>
              <a:ext uri="{FF2B5EF4-FFF2-40B4-BE49-F238E27FC236}">
                <a16:creationId xmlns:a16="http://schemas.microsoft.com/office/drawing/2014/main" id="{C38C01E3-659B-7233-9F26-97E96AA6CA56}"/>
              </a:ext>
            </a:extLst>
          </p:cNvPr>
          <p:cNvSpPr>
            <a:spLocks noGrp="1"/>
          </p:cNvSpPr>
          <p:nvPr>
            <p:ph type="sldNum" sz="quarter" idx="12"/>
          </p:nvPr>
        </p:nvSpPr>
        <p:spPr/>
        <p:txBody>
          <a:bodyPr/>
          <a:lstStyle/>
          <a:p>
            <a:fld id="{5DD6F1BA-2510-46FC-9346-AB1F3CA1593B}" type="slidenum">
              <a:rPr lang="en-US" smtClean="0"/>
              <a:t>32</a:t>
            </a:fld>
            <a:endParaRPr lang="en-US" dirty="0"/>
          </a:p>
        </p:txBody>
      </p:sp>
      <p:sp>
        <p:nvSpPr>
          <p:cNvPr id="12" name="Segnaposto contenuto 11">
            <a:extLst>
              <a:ext uri="{FF2B5EF4-FFF2-40B4-BE49-F238E27FC236}">
                <a16:creationId xmlns:a16="http://schemas.microsoft.com/office/drawing/2014/main" id="{150C20B1-C04F-9950-0837-09398C27C82B}"/>
              </a:ext>
            </a:extLst>
          </p:cNvPr>
          <p:cNvSpPr>
            <a:spLocks noGrp="1"/>
          </p:cNvSpPr>
          <p:nvPr>
            <p:ph idx="13"/>
          </p:nvPr>
        </p:nvSpPr>
        <p:spPr/>
        <p:txBody>
          <a:bodyPr/>
          <a:lstStyle/>
          <a:p>
            <a:r>
              <a:rPr lang="en-US" noProof="0" dirty="0"/>
              <a:t>Simmhan, Yogesh L., Beth Plale, and Dennis Gannon. "A survey of data provenance techniques." </a:t>
            </a:r>
            <a:r>
              <a:rPr lang="en-US" i="1" noProof="0" dirty="0"/>
              <a:t>Computer Science Department, Indiana University, Bloomington IN</a:t>
            </a:r>
            <a:r>
              <a:rPr lang="en-US" noProof="0" dirty="0"/>
              <a:t> 47405 (2005): 69.</a:t>
            </a:r>
            <a:br>
              <a:rPr lang="en-US" noProof="0" dirty="0"/>
            </a:br>
            <a:r>
              <a:rPr lang="en-US" noProof="0" dirty="0"/>
              <a:t>Ikeda, Robert, and Jennifer Widom. </a:t>
            </a:r>
            <a:r>
              <a:rPr lang="en-US" i="1" noProof="0" dirty="0"/>
              <a:t>Data lineage: A survey</a:t>
            </a:r>
            <a:r>
              <a:rPr lang="en-US" noProof="0" dirty="0"/>
              <a:t>. Stanford InfoLab, 2009.</a:t>
            </a:r>
          </a:p>
        </p:txBody>
      </p:sp>
      <p:sp>
        <p:nvSpPr>
          <p:cNvPr id="3" name="Segnaposto contenuto 2">
            <a:extLst>
              <a:ext uri="{FF2B5EF4-FFF2-40B4-BE49-F238E27FC236}">
                <a16:creationId xmlns:a16="http://schemas.microsoft.com/office/drawing/2014/main" id="{F766D6F3-901D-D45B-CE25-36D72EEB5985}"/>
              </a:ext>
            </a:extLst>
          </p:cNvPr>
          <p:cNvSpPr>
            <a:spLocks noGrp="1"/>
          </p:cNvSpPr>
          <p:nvPr>
            <p:ph idx="1"/>
          </p:nvPr>
        </p:nvSpPr>
        <p:spPr/>
        <p:txBody>
          <a:bodyPr/>
          <a:lstStyle/>
          <a:p>
            <a:r>
              <a:rPr lang="en-US" noProof="0" dirty="0"/>
              <a:t>Granularity</a:t>
            </a:r>
          </a:p>
          <a:p>
            <a:pPr lvl="1"/>
            <a:r>
              <a:rPr lang="en-US" noProof="0" dirty="0">
                <a:solidFill>
                  <a:srgbClr val="0070C0"/>
                </a:solidFill>
              </a:rPr>
              <a:t>Fine-grained</a:t>
            </a:r>
            <a:r>
              <a:rPr lang="en-US" noProof="0" dirty="0"/>
              <a:t> (instance level): tracking data items (e.g., a tuple in a dataset) transformations</a:t>
            </a:r>
          </a:p>
          <a:p>
            <a:pPr lvl="1"/>
            <a:r>
              <a:rPr lang="en-US" noProof="0" dirty="0">
                <a:solidFill>
                  <a:srgbClr val="0070C0"/>
                </a:solidFill>
              </a:rPr>
              <a:t>Coarse-grained</a:t>
            </a:r>
            <a:r>
              <a:rPr lang="en-US" noProof="0" dirty="0"/>
              <a:t> (schema-level): tracking dataset transformations</a:t>
            </a:r>
          </a:p>
          <a:p>
            <a:r>
              <a:rPr lang="en-US" noProof="0" dirty="0"/>
              <a:t>Queries</a:t>
            </a:r>
          </a:p>
          <a:p>
            <a:pPr lvl="1"/>
            <a:r>
              <a:rPr lang="en-US" noProof="0" dirty="0">
                <a:solidFill>
                  <a:srgbClr val="FF5050"/>
                </a:solidFill>
              </a:rPr>
              <a:t>Where</a:t>
            </a:r>
            <a:r>
              <a:rPr lang="en-US" noProof="0" dirty="0"/>
              <a:t> provenance: given some output, which inputs did the output come from?</a:t>
            </a:r>
          </a:p>
          <a:p>
            <a:pPr lvl="1"/>
            <a:r>
              <a:rPr lang="en-US" noProof="0" dirty="0">
                <a:solidFill>
                  <a:srgbClr val="FF5050"/>
                </a:solidFill>
              </a:rPr>
              <a:t>How</a:t>
            </a:r>
            <a:r>
              <a:rPr lang="en-US" noProof="0" dirty="0"/>
              <a:t> provenance: given some output, how were the inputs manipulated?</a:t>
            </a:r>
          </a:p>
          <a:p>
            <a:pPr lvl="1"/>
            <a:r>
              <a:rPr lang="en-US" noProof="0" dirty="0">
                <a:solidFill>
                  <a:srgbClr val="FF5050"/>
                </a:solidFill>
              </a:rPr>
              <a:t>Why</a:t>
            </a:r>
            <a:r>
              <a:rPr lang="en-US" noProof="0" dirty="0"/>
              <a:t> provenance: given some output, why was data generated? </a:t>
            </a:r>
          </a:p>
          <a:p>
            <a:pPr lvl="2"/>
            <a:r>
              <a:rPr lang="en-US" noProof="0" dirty="0"/>
              <a:t>E.g., in the form of a proof tree that locates source data items contributing to its creation</a:t>
            </a:r>
          </a:p>
        </p:txBody>
      </p:sp>
    </p:spTree>
    <p:extLst>
      <p:ext uri="{BB962C8B-B14F-4D97-AF65-F5344CB8AC3E}">
        <p14:creationId xmlns:p14="http://schemas.microsoft.com/office/powerpoint/2010/main" val="10236015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normAutofit/>
          </a:bodyPr>
          <a:lstStyle/>
          <a:p>
            <a:r>
              <a:rPr lang="en-US" noProof="0" dirty="0"/>
              <a:t>Data provenance</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p:txBody>
          <a:bodyPr/>
          <a:lstStyle/>
          <a:p>
            <a:r>
              <a:rPr lang="en-US" noProof="0" dirty="0"/>
              <a:t>Data provenance, an example of data management</a:t>
            </a:r>
          </a:p>
          <a:p>
            <a:pPr lvl="1"/>
            <a:r>
              <a:rPr lang="en-US" noProof="0" dirty="0"/>
              <a:t>Metadata pertaining to the history of a data item</a:t>
            </a:r>
          </a:p>
          <a:p>
            <a:pPr lvl="1"/>
            <a:r>
              <a:rPr lang="en-US" noProof="0" dirty="0"/>
              <a:t>Pipeline including the origin of objects and operations they are subjected to</a:t>
            </a:r>
          </a:p>
          <a:p>
            <a:pPr lvl="1"/>
            <a:r>
              <a:rPr lang="en-US" noProof="0" dirty="0"/>
              <a:t>We have a standard: </a:t>
            </a:r>
            <a:r>
              <a:rPr lang="en-US" noProof="0" dirty="0">
                <a:hlinkClick r:id="rId2"/>
              </a:rPr>
              <a:t>https://www.w3.org/TR/prov-dm/</a:t>
            </a:r>
            <a:endParaRPr lang="en-US" noProof="0" dirty="0"/>
          </a:p>
          <a:p>
            <a:pPr lvl="1"/>
            <a:endParaRPr lang="en-US" noProof="0" dirty="0"/>
          </a:p>
          <a:p>
            <a:pPr lvl="1"/>
            <a:endParaRPr lang="en-US" noProof="0" dirty="0"/>
          </a:p>
          <a:p>
            <a:pPr lvl="1"/>
            <a:endParaRPr lang="en-US" noProof="0" dirty="0"/>
          </a:p>
          <a:p>
            <a:pPr lvl="1"/>
            <a:endParaRPr lang="en-US" noProof="0" dirty="0"/>
          </a:p>
          <a:p>
            <a:pPr lvl="1"/>
            <a:endParaRPr lang="en-US" noProof="0" dirty="0"/>
          </a:p>
          <a:p>
            <a:pPr lvl="1"/>
            <a:endParaRPr lang="en-US" noProof="0" dirty="0"/>
          </a:p>
          <a:p>
            <a:pPr lvl="1"/>
            <a:endParaRPr lang="en-US" noProof="0" dirty="0"/>
          </a:p>
          <a:p>
            <a:pPr lvl="1"/>
            <a:endParaRPr lang="en-US" noProof="0" dirty="0"/>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33</a:t>
            </a:fld>
            <a:endParaRPr lang="it-IT" dirty="0"/>
          </a:p>
        </p:txBody>
      </p:sp>
      <p:sp>
        <p:nvSpPr>
          <p:cNvPr id="2" name="Content Placeholder 1">
            <a:extLst>
              <a:ext uri="{FF2B5EF4-FFF2-40B4-BE49-F238E27FC236}">
                <a16:creationId xmlns:a16="http://schemas.microsoft.com/office/drawing/2014/main" id="{2571F117-B05E-4913-A803-A5F58A9056E2}"/>
              </a:ext>
            </a:extLst>
          </p:cNvPr>
          <p:cNvSpPr>
            <a:spLocks noGrp="1"/>
          </p:cNvSpPr>
          <p:nvPr>
            <p:ph idx="13"/>
          </p:nvPr>
        </p:nvSpPr>
        <p:spPr/>
        <p:txBody>
          <a:bodyPr/>
          <a:lstStyle/>
          <a:p>
            <a:r>
              <a:rPr lang="en-US" noProof="0" dirty="0">
                <a:hlinkClick r:id="rId2"/>
              </a:rPr>
              <a:t>https://www.w3.org/TR/prov-dm/</a:t>
            </a:r>
            <a:endParaRPr lang="en-US" noProof="0" dirty="0"/>
          </a:p>
        </p:txBody>
      </p:sp>
      <p:pic>
        <p:nvPicPr>
          <p:cNvPr id="11" name="Immagine 10">
            <a:extLst>
              <a:ext uri="{FF2B5EF4-FFF2-40B4-BE49-F238E27FC236}">
                <a16:creationId xmlns:a16="http://schemas.microsoft.com/office/drawing/2014/main" id="{6D199767-9A09-468E-B42F-950AE692A6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9515" y="3548561"/>
            <a:ext cx="5609195" cy="2563218"/>
          </a:xfrm>
          <a:prstGeom prst="rect">
            <a:avLst/>
          </a:prstGeom>
        </p:spPr>
      </p:pic>
    </p:spTree>
    <p:extLst>
      <p:ext uri="{BB962C8B-B14F-4D97-AF65-F5344CB8AC3E}">
        <p14:creationId xmlns:p14="http://schemas.microsoft.com/office/powerpoint/2010/main" val="355024258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D369BC3A-6BC2-40AD-9308-117B730BC983}"/>
              </a:ext>
            </a:extLst>
          </p:cNvPr>
          <p:cNvSpPr>
            <a:spLocks noGrp="1"/>
          </p:cNvSpPr>
          <p:nvPr>
            <p:ph type="title"/>
          </p:nvPr>
        </p:nvSpPr>
        <p:spPr>
          <a:xfrm>
            <a:off x="838200" y="365125"/>
            <a:ext cx="10515600" cy="1325563"/>
          </a:xfrm>
        </p:spPr>
        <p:txBody>
          <a:bodyPr>
            <a:normAutofit/>
          </a:bodyPr>
          <a:lstStyle/>
          <a:p>
            <a:r>
              <a:rPr lang="en-US" noProof="0" dirty="0"/>
              <a:t>Data provenance</a:t>
            </a:r>
          </a:p>
        </p:txBody>
      </p:sp>
      <p:sp>
        <p:nvSpPr>
          <p:cNvPr id="8" name="Content Placeholder 7">
            <a:extLst>
              <a:ext uri="{FF2B5EF4-FFF2-40B4-BE49-F238E27FC236}">
                <a16:creationId xmlns:a16="http://schemas.microsoft.com/office/drawing/2014/main" id="{42BFE052-1325-470A-8665-D518082457E0}"/>
              </a:ext>
            </a:extLst>
          </p:cNvPr>
          <p:cNvSpPr>
            <a:spLocks noGrp="1"/>
          </p:cNvSpPr>
          <p:nvPr>
            <p:ph sz="half" idx="1"/>
          </p:nvPr>
        </p:nvSpPr>
        <p:spPr>
          <a:xfrm>
            <a:off x="838200" y="1825625"/>
            <a:ext cx="5181600" cy="4351338"/>
          </a:xfrm>
        </p:spPr>
        <p:txBody>
          <a:bodyPr/>
          <a:lstStyle/>
          <a:p>
            <a:r>
              <a:rPr lang="en-US" noProof="0" dirty="0">
                <a:solidFill>
                  <a:srgbClr val="FF5050"/>
                </a:solidFill>
              </a:rPr>
              <a:t>Entity</a:t>
            </a:r>
          </a:p>
          <a:p>
            <a:pPr lvl="1"/>
            <a:r>
              <a:rPr lang="en-US" noProof="0" dirty="0"/>
              <a:t>Physical/conceptual things</a:t>
            </a:r>
          </a:p>
          <a:p>
            <a:r>
              <a:rPr lang="en-US" noProof="0" dirty="0">
                <a:solidFill>
                  <a:srgbClr val="FF5050"/>
                </a:solidFill>
              </a:rPr>
              <a:t>Activity</a:t>
            </a:r>
            <a:r>
              <a:rPr lang="en-US" noProof="0" dirty="0"/>
              <a:t> </a:t>
            </a:r>
          </a:p>
          <a:p>
            <a:pPr lvl="1"/>
            <a:r>
              <a:rPr lang="en-US" noProof="0" dirty="0"/>
              <a:t>Dynamic aspects of the world, such as actions</a:t>
            </a:r>
          </a:p>
          <a:p>
            <a:pPr lvl="1"/>
            <a:r>
              <a:rPr lang="en-US" noProof="0" dirty="0"/>
              <a:t>How entities come into existence, often making use of previously existing entities</a:t>
            </a:r>
          </a:p>
          <a:p>
            <a:r>
              <a:rPr lang="en-US" noProof="0" dirty="0">
                <a:solidFill>
                  <a:srgbClr val="FF5050"/>
                </a:solidFill>
              </a:rPr>
              <a:t>Agent</a:t>
            </a:r>
            <a:r>
              <a:rPr lang="en-US" noProof="0" dirty="0"/>
              <a:t> </a:t>
            </a:r>
          </a:p>
          <a:p>
            <a:pPr lvl="1"/>
            <a:r>
              <a:rPr lang="en-US" noProof="0" dirty="0"/>
              <a:t>A person, a piece of software</a:t>
            </a:r>
          </a:p>
          <a:p>
            <a:pPr lvl="1"/>
            <a:r>
              <a:rPr lang="en-US" noProof="0" dirty="0"/>
              <a:t>Takes a role in an activity such that the agent can be assigned some degree of responsibility for the activity taking place </a:t>
            </a:r>
          </a:p>
        </p:txBody>
      </p:sp>
      <p:pic>
        <p:nvPicPr>
          <p:cNvPr id="12" name="Content Placeholder 11" descr="Graphical user interface, application&#10;&#10;Description automatically generated">
            <a:extLst>
              <a:ext uri="{FF2B5EF4-FFF2-40B4-BE49-F238E27FC236}">
                <a16:creationId xmlns:a16="http://schemas.microsoft.com/office/drawing/2014/main" id="{E58AFED9-C7EB-4D42-8188-E542A054BF4A}"/>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400550"/>
            <a:ext cx="5181600" cy="3201488"/>
          </a:xfrm>
        </p:spPr>
      </p:pic>
      <p:sp>
        <p:nvSpPr>
          <p:cNvPr id="4" name="Footer Placeholder 3">
            <a:extLst>
              <a:ext uri="{FF2B5EF4-FFF2-40B4-BE49-F238E27FC236}">
                <a16:creationId xmlns:a16="http://schemas.microsoft.com/office/drawing/2014/main" id="{6C59153F-00A4-40DE-8F28-E347C2824D65}"/>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2FB5B1F0-843E-468B-89C0-AC6B344F7527}"/>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34</a:t>
            </a:fld>
            <a:endParaRPr lang="it-IT" dirty="0"/>
          </a:p>
        </p:txBody>
      </p:sp>
      <p:sp>
        <p:nvSpPr>
          <p:cNvPr id="24" name="Content Placeholder 23">
            <a:extLst>
              <a:ext uri="{FF2B5EF4-FFF2-40B4-BE49-F238E27FC236}">
                <a16:creationId xmlns:a16="http://schemas.microsoft.com/office/drawing/2014/main" id="{24FD2CF2-3F6A-4AE1-8C42-3C85DEE8C697}"/>
              </a:ext>
            </a:extLst>
          </p:cNvPr>
          <p:cNvSpPr>
            <a:spLocks noGrp="1"/>
          </p:cNvSpPr>
          <p:nvPr>
            <p:ph idx="13"/>
          </p:nvPr>
        </p:nvSpPr>
        <p:spPr>
          <a:xfrm>
            <a:off x="838200" y="6119199"/>
            <a:ext cx="10515600" cy="365125"/>
          </a:xfrm>
        </p:spPr>
        <p:txBody>
          <a:bodyPr/>
          <a:lstStyle/>
          <a:p>
            <a:r>
              <a:rPr lang="en-US" noProof="0" dirty="0">
                <a:hlinkClick r:id="rId3"/>
              </a:rPr>
              <a:t>https://www.w3.org/TR/2013/NOTE-prov-primer-20130430/</a:t>
            </a:r>
            <a:r>
              <a:rPr lang="en-US" noProof="0" dirty="0"/>
              <a:t> </a:t>
            </a:r>
          </a:p>
        </p:txBody>
      </p:sp>
    </p:spTree>
    <p:extLst>
      <p:ext uri="{BB962C8B-B14F-4D97-AF65-F5344CB8AC3E}">
        <p14:creationId xmlns:p14="http://schemas.microsoft.com/office/powerpoint/2010/main" val="333655898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a:xfrm>
            <a:off x="838200" y="365125"/>
            <a:ext cx="10515600" cy="1325563"/>
          </a:xfrm>
        </p:spPr>
        <p:txBody>
          <a:bodyPr/>
          <a:lstStyle/>
          <a:p>
            <a:r>
              <a:rPr lang="en-US" noProof="0" dirty="0"/>
              <a:t>Data provenance</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a:xfrm>
            <a:off x="838200" y="1700499"/>
            <a:ext cx="10515600" cy="4351338"/>
          </a:xfrm>
        </p:spPr>
        <p:txBody>
          <a:bodyPr/>
          <a:lstStyle/>
          <a:p>
            <a:r>
              <a:rPr lang="en-US" noProof="0" dirty="0"/>
              <a:t>Use cases for data provenance</a:t>
            </a:r>
          </a:p>
          <a:p>
            <a:endParaRPr lang="en-US" noProof="0" dirty="0"/>
          </a:p>
          <a:p>
            <a:r>
              <a:rPr lang="en-US" noProof="0" dirty="0"/>
              <a:t>Accountability and auditing</a:t>
            </a:r>
          </a:p>
          <a:p>
            <a:r>
              <a:rPr lang="en-US" noProof="0" dirty="0"/>
              <a:t>Data quality</a:t>
            </a:r>
          </a:p>
          <a:p>
            <a:pPr lvl="1"/>
            <a:r>
              <a:rPr lang="en-US" noProof="0" dirty="0"/>
              <a:t>Monitoring of the quality (e.g., accuracy) of the objects produced</a:t>
            </a:r>
          </a:p>
          <a:p>
            <a:pPr lvl="1"/>
            <a:r>
              <a:rPr lang="en-US" noProof="0" dirty="0"/>
              <a:t>Notify when a transformation pipeline is not behaving as expected</a:t>
            </a:r>
          </a:p>
          <a:p>
            <a:r>
              <a:rPr lang="en-US" noProof="0" dirty="0"/>
              <a:t>Debugging</a:t>
            </a:r>
          </a:p>
          <a:p>
            <a:pPr lvl="1"/>
            <a:r>
              <a:rPr lang="en-US" noProof="0" dirty="0"/>
              <a:t>Inferring the cause of pipeline failures is challenging</a:t>
            </a:r>
          </a:p>
          <a:p>
            <a:pPr lvl="1"/>
            <a:r>
              <a:rPr lang="en-US" noProof="0" dirty="0"/>
              <a:t>Store inputs of each operation with versions and environmental settings (RAM, CPUs, etc.)</a:t>
            </a:r>
          </a:p>
          <a:p>
            <a:r>
              <a:rPr lang="en-US" noProof="0" dirty="0"/>
              <a:t>And so on...</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35</a:t>
            </a:fld>
            <a:endParaRPr lang="it-IT" dirty="0"/>
          </a:p>
        </p:txBody>
      </p:sp>
    </p:spTree>
    <p:extLst>
      <p:ext uri="{BB962C8B-B14F-4D97-AF65-F5344CB8AC3E}">
        <p14:creationId xmlns:p14="http://schemas.microsoft.com/office/powerpoint/2010/main" val="406859317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26E7789-A120-480C-B30B-8D19E31B771F}"/>
              </a:ext>
            </a:extLst>
          </p:cNvPr>
          <p:cNvSpPr>
            <a:spLocks noGrp="1"/>
          </p:cNvSpPr>
          <p:nvPr>
            <p:ph type="title"/>
          </p:nvPr>
        </p:nvSpPr>
        <p:spPr/>
        <p:txBody>
          <a:bodyPr/>
          <a:lstStyle/>
          <a:p>
            <a:r>
              <a:rPr lang="en-US" noProof="0" dirty="0"/>
              <a:t>Data profiling</a:t>
            </a:r>
          </a:p>
        </p:txBody>
      </p:sp>
      <p:sp>
        <p:nvSpPr>
          <p:cNvPr id="3" name="Segnaposto contenuto 2">
            <a:extLst>
              <a:ext uri="{FF2B5EF4-FFF2-40B4-BE49-F238E27FC236}">
                <a16:creationId xmlns:a16="http://schemas.microsoft.com/office/drawing/2014/main" id="{DAE813D1-69DF-4898-B11C-D9FF4B165BA2}"/>
              </a:ext>
            </a:extLst>
          </p:cNvPr>
          <p:cNvSpPr>
            <a:spLocks noGrp="1"/>
          </p:cNvSpPr>
          <p:nvPr>
            <p:ph sz="half" idx="1"/>
          </p:nvPr>
        </p:nvSpPr>
        <p:spPr/>
        <p:txBody>
          <a:bodyPr/>
          <a:lstStyle/>
          <a:p>
            <a:r>
              <a:rPr lang="en-US" noProof="0" dirty="0"/>
              <a:t>Data profiling </a:t>
            </a:r>
          </a:p>
          <a:p>
            <a:pPr lvl="1"/>
            <a:r>
              <a:rPr lang="en-US" noProof="0" dirty="0"/>
              <a:t>A broad range of methods to efficiently analyze a given data set</a:t>
            </a:r>
          </a:p>
          <a:p>
            <a:pPr lvl="1"/>
            <a:r>
              <a:rPr lang="en-US" noProof="0" dirty="0"/>
              <a:t>E.g., in a </a:t>
            </a:r>
            <a:r>
              <a:rPr lang="en-US" noProof="0" dirty="0">
                <a:solidFill>
                  <a:srgbClr val="FF5050"/>
                </a:solidFill>
              </a:rPr>
              <a:t>relational </a:t>
            </a:r>
            <a:r>
              <a:rPr lang="en-US" noProof="0" dirty="0"/>
              <a:t>scenario, </a:t>
            </a:r>
            <a:r>
              <a:rPr lang="en-US" noProof="0" dirty="0">
                <a:solidFill>
                  <a:srgbClr val="FF5050"/>
                </a:solidFill>
              </a:rPr>
              <a:t>tables</a:t>
            </a:r>
            <a:r>
              <a:rPr lang="en-US" noProof="0" dirty="0"/>
              <a:t> of a relational database are </a:t>
            </a:r>
            <a:r>
              <a:rPr lang="en-US" noProof="0" dirty="0">
                <a:solidFill>
                  <a:srgbClr val="FF5050"/>
                </a:solidFill>
              </a:rPr>
              <a:t>scanned</a:t>
            </a:r>
            <a:r>
              <a:rPr lang="en-US" noProof="0" dirty="0"/>
              <a:t> to derive </a:t>
            </a:r>
            <a:r>
              <a:rPr lang="en-US" noProof="0" dirty="0">
                <a:solidFill>
                  <a:srgbClr val="FF5050"/>
                </a:solidFill>
              </a:rPr>
              <a:t>metadata</a:t>
            </a:r>
            <a:r>
              <a:rPr lang="en-US" noProof="0" dirty="0"/>
              <a:t>, such as data types </a:t>
            </a:r>
            <a:r>
              <a:rPr lang="en-US" noProof="0" dirty="0">
                <a:solidFill>
                  <a:srgbClr val="FF5050"/>
                </a:solidFill>
              </a:rPr>
              <a:t>and value patterns</a:t>
            </a:r>
            <a:r>
              <a:rPr lang="en-US" noProof="0" dirty="0"/>
              <a:t>, completeness and uniqueness of columns, </a:t>
            </a:r>
            <a:r>
              <a:rPr lang="en-US" noProof="0" dirty="0">
                <a:solidFill>
                  <a:srgbClr val="FF5050"/>
                </a:solidFill>
              </a:rPr>
              <a:t>keys</a:t>
            </a:r>
            <a:r>
              <a:rPr lang="en-US" noProof="0" dirty="0"/>
              <a:t> </a:t>
            </a:r>
            <a:r>
              <a:rPr lang="en-US" noProof="0" dirty="0">
                <a:solidFill>
                  <a:srgbClr val="FF5050"/>
                </a:solidFill>
              </a:rPr>
              <a:t>and foreign keys</a:t>
            </a:r>
            <a:r>
              <a:rPr lang="en-US" noProof="0" dirty="0"/>
              <a:t>, and occasionally </a:t>
            </a:r>
            <a:r>
              <a:rPr lang="en-US" noProof="0" dirty="0">
                <a:solidFill>
                  <a:srgbClr val="FF5050"/>
                </a:solidFill>
              </a:rPr>
              <a:t>functional dependencies </a:t>
            </a:r>
            <a:r>
              <a:rPr lang="en-US" noProof="0" dirty="0"/>
              <a:t>and association rules</a:t>
            </a:r>
          </a:p>
        </p:txBody>
      </p:sp>
      <p:sp>
        <p:nvSpPr>
          <p:cNvPr id="4" name="Segnaposto piè di pagina 3">
            <a:extLst>
              <a:ext uri="{FF2B5EF4-FFF2-40B4-BE49-F238E27FC236}">
                <a16:creationId xmlns:a16="http://schemas.microsoft.com/office/drawing/2014/main" id="{BD48C978-803D-430B-9442-6F06A2F7183A}"/>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34D159C0-E1A6-49E9-8646-1525B09465C9}"/>
              </a:ext>
            </a:extLst>
          </p:cNvPr>
          <p:cNvSpPr>
            <a:spLocks noGrp="1"/>
          </p:cNvSpPr>
          <p:nvPr>
            <p:ph type="sldNum" sz="quarter" idx="12"/>
          </p:nvPr>
        </p:nvSpPr>
        <p:spPr/>
        <p:txBody>
          <a:bodyPr/>
          <a:lstStyle/>
          <a:p>
            <a:fld id="{5DD6F1BA-2510-46FC-9346-AB1F3CA1593B}" type="slidenum">
              <a:rPr lang="it-IT" smtClean="0"/>
              <a:t>36</a:t>
            </a:fld>
            <a:endParaRPr lang="it-IT" dirty="0"/>
          </a:p>
        </p:txBody>
      </p:sp>
      <p:sp>
        <p:nvSpPr>
          <p:cNvPr id="7" name="Segnaposto contenuto 6">
            <a:extLst>
              <a:ext uri="{FF2B5EF4-FFF2-40B4-BE49-F238E27FC236}">
                <a16:creationId xmlns:a16="http://schemas.microsoft.com/office/drawing/2014/main" id="{68AC809F-6326-4C2E-9A6A-1D5E4604C940}"/>
              </a:ext>
            </a:extLst>
          </p:cNvPr>
          <p:cNvSpPr>
            <a:spLocks noGrp="1"/>
          </p:cNvSpPr>
          <p:nvPr>
            <p:ph idx="13"/>
          </p:nvPr>
        </p:nvSpPr>
        <p:spPr/>
        <p:txBody>
          <a:bodyPr/>
          <a:lstStyle/>
          <a:p>
            <a:r>
              <a:rPr lang="en-US" noProof="0" dirty="0"/>
              <a:t>Naumann, Felix. "Data profiling revisited." </a:t>
            </a:r>
            <a:r>
              <a:rPr lang="en-US" i="1" noProof="0" dirty="0"/>
              <a:t>ACM SIGMOD Record</a:t>
            </a:r>
            <a:r>
              <a:rPr lang="en-US" noProof="0" dirty="0"/>
              <a:t> 42.4 (2014): 40-49.</a:t>
            </a:r>
          </a:p>
        </p:txBody>
      </p:sp>
      <p:pic>
        <p:nvPicPr>
          <p:cNvPr id="9" name="Segnaposto contenuto 8">
            <a:extLst>
              <a:ext uri="{FF2B5EF4-FFF2-40B4-BE49-F238E27FC236}">
                <a16:creationId xmlns:a16="http://schemas.microsoft.com/office/drawing/2014/main" id="{A6B0CF8B-B210-4468-B788-D48998D839DF}"/>
              </a:ext>
            </a:extLst>
          </p:cNvPr>
          <p:cNvPicPr>
            <a:picLocks noGrp="1" noChangeAspect="1"/>
          </p:cNvPicPr>
          <p:nvPr>
            <p:ph sz="half" idx="2"/>
          </p:nvPr>
        </p:nvPicPr>
        <p:blipFill>
          <a:blip r:embed="rId2"/>
          <a:stretch>
            <a:fillRect/>
          </a:stretch>
        </p:blipFill>
        <p:spPr>
          <a:xfrm>
            <a:off x="7127637" y="1825625"/>
            <a:ext cx="3270726" cy="4351338"/>
          </a:xfrm>
          <a:prstGeom prst="rect">
            <a:avLst/>
          </a:prstGeom>
        </p:spPr>
      </p:pic>
    </p:spTree>
    <p:extLst>
      <p:ext uri="{BB962C8B-B14F-4D97-AF65-F5344CB8AC3E}">
        <p14:creationId xmlns:p14="http://schemas.microsoft.com/office/powerpoint/2010/main" val="140345053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26E7789-A120-480C-B30B-8D19E31B771F}"/>
              </a:ext>
            </a:extLst>
          </p:cNvPr>
          <p:cNvSpPr>
            <a:spLocks noGrp="1"/>
          </p:cNvSpPr>
          <p:nvPr>
            <p:ph type="title"/>
          </p:nvPr>
        </p:nvSpPr>
        <p:spPr/>
        <p:txBody>
          <a:bodyPr/>
          <a:lstStyle/>
          <a:p>
            <a:r>
              <a:rPr lang="en-US" noProof="0" dirty="0"/>
              <a:t>Data profiling</a:t>
            </a:r>
          </a:p>
        </p:txBody>
      </p:sp>
      <p:sp>
        <p:nvSpPr>
          <p:cNvPr id="3" name="Segnaposto contenuto 2">
            <a:extLst>
              <a:ext uri="{FF2B5EF4-FFF2-40B4-BE49-F238E27FC236}">
                <a16:creationId xmlns:a16="http://schemas.microsoft.com/office/drawing/2014/main" id="{DAE813D1-69DF-4898-B11C-D9FF4B165BA2}"/>
              </a:ext>
            </a:extLst>
          </p:cNvPr>
          <p:cNvSpPr>
            <a:spLocks noGrp="1"/>
          </p:cNvSpPr>
          <p:nvPr>
            <p:ph idx="1"/>
          </p:nvPr>
        </p:nvSpPr>
        <p:spPr/>
        <p:txBody>
          <a:bodyPr/>
          <a:lstStyle/>
          <a:p>
            <a:r>
              <a:rPr lang="en-US" noProof="0" dirty="0"/>
              <a:t>Use cases</a:t>
            </a:r>
          </a:p>
          <a:p>
            <a:pPr lvl="1"/>
            <a:r>
              <a:rPr lang="en-US" noProof="0" dirty="0">
                <a:solidFill>
                  <a:srgbClr val="FF5050"/>
                </a:solidFill>
              </a:rPr>
              <a:t>Query optimization</a:t>
            </a:r>
          </a:p>
          <a:p>
            <a:pPr lvl="2"/>
            <a:r>
              <a:rPr lang="en-US" noProof="0" dirty="0"/>
              <a:t>Performed by DBMS to support query optimization with statistics about tables and columns</a:t>
            </a:r>
          </a:p>
          <a:p>
            <a:pPr lvl="2"/>
            <a:r>
              <a:rPr lang="en-US" noProof="0" dirty="0"/>
              <a:t>Profiling results can be used to estimate the selectivity of operators and the cost of a query plan</a:t>
            </a:r>
          </a:p>
          <a:p>
            <a:pPr lvl="1"/>
            <a:r>
              <a:rPr lang="en-US" noProof="0" dirty="0">
                <a:solidFill>
                  <a:srgbClr val="FF5050"/>
                </a:solidFill>
              </a:rPr>
              <a:t>Data cleansing </a:t>
            </a:r>
            <a:r>
              <a:rPr lang="en-US" noProof="0" dirty="0"/>
              <a:t>(typical use case is profiling data)</a:t>
            </a:r>
          </a:p>
          <a:p>
            <a:pPr lvl="2"/>
            <a:r>
              <a:rPr lang="en-US" noProof="0" dirty="0"/>
              <a:t>Prepare a data cleansing process by revealing data errors (e.g., inconsistent formatting), missing values or outliers</a:t>
            </a:r>
          </a:p>
          <a:p>
            <a:pPr lvl="1"/>
            <a:r>
              <a:rPr lang="en-US" noProof="0" dirty="0">
                <a:solidFill>
                  <a:srgbClr val="FF5050"/>
                </a:solidFill>
              </a:rPr>
              <a:t>Data integration and analytics</a:t>
            </a:r>
          </a:p>
          <a:p>
            <a:endParaRPr lang="en-US" noProof="0" dirty="0">
              <a:solidFill>
                <a:srgbClr val="FF5050"/>
              </a:solidFill>
            </a:endParaRPr>
          </a:p>
          <a:p>
            <a:r>
              <a:rPr lang="en-US" noProof="0" dirty="0"/>
              <a:t>Challenges?</a:t>
            </a:r>
          </a:p>
        </p:txBody>
      </p:sp>
      <p:sp>
        <p:nvSpPr>
          <p:cNvPr id="4" name="Segnaposto piè di pagina 3">
            <a:extLst>
              <a:ext uri="{FF2B5EF4-FFF2-40B4-BE49-F238E27FC236}">
                <a16:creationId xmlns:a16="http://schemas.microsoft.com/office/drawing/2014/main" id="{BD48C978-803D-430B-9442-6F06A2F7183A}"/>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34D159C0-E1A6-49E9-8646-1525B09465C9}"/>
              </a:ext>
            </a:extLst>
          </p:cNvPr>
          <p:cNvSpPr>
            <a:spLocks noGrp="1"/>
          </p:cNvSpPr>
          <p:nvPr>
            <p:ph type="sldNum" sz="quarter" idx="12"/>
          </p:nvPr>
        </p:nvSpPr>
        <p:spPr/>
        <p:txBody>
          <a:bodyPr/>
          <a:lstStyle/>
          <a:p>
            <a:fld id="{5DD6F1BA-2510-46FC-9346-AB1F3CA1593B}" type="slidenum">
              <a:rPr lang="it-IT" smtClean="0"/>
              <a:t>37</a:t>
            </a:fld>
            <a:endParaRPr lang="it-IT" dirty="0"/>
          </a:p>
        </p:txBody>
      </p:sp>
      <p:sp>
        <p:nvSpPr>
          <p:cNvPr id="7" name="Segnaposto contenuto 6">
            <a:extLst>
              <a:ext uri="{FF2B5EF4-FFF2-40B4-BE49-F238E27FC236}">
                <a16:creationId xmlns:a16="http://schemas.microsoft.com/office/drawing/2014/main" id="{68AC809F-6326-4C2E-9A6A-1D5E4604C940}"/>
              </a:ext>
            </a:extLst>
          </p:cNvPr>
          <p:cNvSpPr>
            <a:spLocks noGrp="1"/>
          </p:cNvSpPr>
          <p:nvPr>
            <p:ph idx="13"/>
          </p:nvPr>
        </p:nvSpPr>
        <p:spPr/>
        <p:txBody>
          <a:bodyPr/>
          <a:lstStyle/>
          <a:p>
            <a:r>
              <a:rPr lang="en-US" noProof="0" dirty="0"/>
              <a:t>Naumann, Felix. "Data profiling revisited." </a:t>
            </a:r>
            <a:r>
              <a:rPr lang="en-US" i="1" noProof="0" dirty="0"/>
              <a:t>ACM SIGMOD Record</a:t>
            </a:r>
            <a:r>
              <a:rPr lang="en-US" noProof="0" dirty="0"/>
              <a:t> 42.4 (2014): 40-49.</a:t>
            </a:r>
          </a:p>
        </p:txBody>
      </p:sp>
    </p:spTree>
    <p:extLst>
      <p:ext uri="{BB962C8B-B14F-4D97-AF65-F5344CB8AC3E}">
        <p14:creationId xmlns:p14="http://schemas.microsoft.com/office/powerpoint/2010/main" val="179684607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26E7789-A120-480C-B30B-8D19E31B771F}"/>
              </a:ext>
            </a:extLst>
          </p:cNvPr>
          <p:cNvSpPr>
            <a:spLocks noGrp="1"/>
          </p:cNvSpPr>
          <p:nvPr>
            <p:ph type="title"/>
          </p:nvPr>
        </p:nvSpPr>
        <p:spPr/>
        <p:txBody>
          <a:bodyPr/>
          <a:lstStyle/>
          <a:p>
            <a:r>
              <a:rPr lang="en-US" noProof="0" dirty="0"/>
              <a:t>Data profiling</a:t>
            </a:r>
          </a:p>
        </p:txBody>
      </p:sp>
      <p:sp>
        <p:nvSpPr>
          <p:cNvPr id="3" name="Segnaposto contenuto 2">
            <a:extLst>
              <a:ext uri="{FF2B5EF4-FFF2-40B4-BE49-F238E27FC236}">
                <a16:creationId xmlns:a16="http://schemas.microsoft.com/office/drawing/2014/main" id="{DAE813D1-69DF-4898-B11C-D9FF4B165BA2}"/>
              </a:ext>
            </a:extLst>
          </p:cNvPr>
          <p:cNvSpPr>
            <a:spLocks noGrp="1"/>
          </p:cNvSpPr>
          <p:nvPr>
            <p:ph idx="1"/>
          </p:nvPr>
        </p:nvSpPr>
        <p:spPr/>
        <p:txBody>
          <a:bodyPr/>
          <a:lstStyle/>
          <a:p>
            <a:r>
              <a:rPr lang="en-US" noProof="0" dirty="0"/>
              <a:t>Challenges</a:t>
            </a:r>
          </a:p>
          <a:p>
            <a:pPr lvl="1"/>
            <a:r>
              <a:rPr lang="en-US" noProof="0" dirty="0"/>
              <a:t>The results of data profiling are </a:t>
            </a:r>
            <a:r>
              <a:rPr lang="en-US" noProof="0" dirty="0">
                <a:solidFill>
                  <a:srgbClr val="FF5050"/>
                </a:solidFill>
              </a:rPr>
              <a:t>computationally complex</a:t>
            </a:r>
            <a:r>
              <a:rPr lang="en-US" noProof="0" dirty="0"/>
              <a:t> to discover</a:t>
            </a:r>
          </a:p>
          <a:p>
            <a:pPr lvl="2"/>
            <a:r>
              <a:rPr lang="en-US" noProof="0" dirty="0"/>
              <a:t>E.g., discovering keys/dependencies usually involves some sorting step for each considered column</a:t>
            </a:r>
          </a:p>
          <a:p>
            <a:pPr lvl="1"/>
            <a:r>
              <a:rPr lang="en-US" noProof="0" dirty="0"/>
              <a:t>Verification of </a:t>
            </a:r>
            <a:r>
              <a:rPr lang="en-US" noProof="0" dirty="0">
                <a:solidFill>
                  <a:srgbClr val="FF5050"/>
                </a:solidFill>
              </a:rPr>
              <a:t>complex constraints on column combinations </a:t>
            </a:r>
            <a:r>
              <a:rPr lang="en-US" noProof="0" dirty="0"/>
              <a:t>in a database</a:t>
            </a:r>
          </a:p>
          <a:p>
            <a:pPr lvl="2"/>
            <a:r>
              <a:rPr lang="en-US" noProof="0" dirty="0"/>
              <a:t>What is the complexity of this task?</a:t>
            </a:r>
          </a:p>
          <a:p>
            <a:pPr lvl="1"/>
            <a:r>
              <a:rPr lang="en-US" noProof="0" dirty="0">
                <a:solidFill>
                  <a:srgbClr val="FF5050"/>
                </a:solidFill>
              </a:rPr>
              <a:t>Memory</a:t>
            </a:r>
            <a:r>
              <a:rPr lang="en-US" noProof="0" dirty="0"/>
              <a:t>, profiling is often performed on data sets that may not fit into main memory</a:t>
            </a:r>
          </a:p>
        </p:txBody>
      </p:sp>
      <p:sp>
        <p:nvSpPr>
          <p:cNvPr id="4" name="Segnaposto piè di pagina 3">
            <a:extLst>
              <a:ext uri="{FF2B5EF4-FFF2-40B4-BE49-F238E27FC236}">
                <a16:creationId xmlns:a16="http://schemas.microsoft.com/office/drawing/2014/main" id="{BD48C978-803D-430B-9442-6F06A2F7183A}"/>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34D159C0-E1A6-49E9-8646-1525B09465C9}"/>
              </a:ext>
            </a:extLst>
          </p:cNvPr>
          <p:cNvSpPr>
            <a:spLocks noGrp="1"/>
          </p:cNvSpPr>
          <p:nvPr>
            <p:ph type="sldNum" sz="quarter" idx="12"/>
          </p:nvPr>
        </p:nvSpPr>
        <p:spPr/>
        <p:txBody>
          <a:bodyPr/>
          <a:lstStyle/>
          <a:p>
            <a:fld id="{5DD6F1BA-2510-46FC-9346-AB1F3CA1593B}" type="slidenum">
              <a:rPr lang="it-IT" smtClean="0"/>
              <a:t>38</a:t>
            </a:fld>
            <a:endParaRPr lang="it-IT" dirty="0"/>
          </a:p>
        </p:txBody>
      </p:sp>
      <p:sp>
        <p:nvSpPr>
          <p:cNvPr id="7" name="Segnaposto contenuto 6">
            <a:extLst>
              <a:ext uri="{FF2B5EF4-FFF2-40B4-BE49-F238E27FC236}">
                <a16:creationId xmlns:a16="http://schemas.microsoft.com/office/drawing/2014/main" id="{68AC809F-6326-4C2E-9A6A-1D5E4604C940}"/>
              </a:ext>
            </a:extLst>
          </p:cNvPr>
          <p:cNvSpPr>
            <a:spLocks noGrp="1"/>
          </p:cNvSpPr>
          <p:nvPr>
            <p:ph idx="13"/>
          </p:nvPr>
        </p:nvSpPr>
        <p:spPr/>
        <p:txBody>
          <a:bodyPr/>
          <a:lstStyle/>
          <a:p>
            <a:r>
              <a:rPr lang="en-US" noProof="0" dirty="0"/>
              <a:t>Naumann, Felix. "Data profiling revisited." </a:t>
            </a:r>
            <a:r>
              <a:rPr lang="en-US" i="1" noProof="0" dirty="0"/>
              <a:t>ACM SIGMOD Record</a:t>
            </a:r>
            <a:r>
              <a:rPr lang="en-US" noProof="0" dirty="0"/>
              <a:t> 42.4 (2014): 40-49.</a:t>
            </a:r>
          </a:p>
        </p:txBody>
      </p:sp>
    </p:spTree>
    <p:extLst>
      <p:ext uri="{BB962C8B-B14F-4D97-AF65-F5344CB8AC3E}">
        <p14:creationId xmlns:p14="http://schemas.microsoft.com/office/powerpoint/2010/main" val="253937884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02DCE2B-87B2-44EA-AEAD-805376BFFAD9}"/>
              </a:ext>
            </a:extLst>
          </p:cNvPr>
          <p:cNvSpPr>
            <a:spLocks noGrp="1"/>
          </p:cNvSpPr>
          <p:nvPr>
            <p:ph type="title"/>
          </p:nvPr>
        </p:nvSpPr>
        <p:spPr/>
        <p:txBody>
          <a:bodyPr/>
          <a:lstStyle/>
          <a:p>
            <a:r>
              <a:rPr lang="en-US" noProof="0" dirty="0"/>
              <a:t>Data versioning</a:t>
            </a:r>
          </a:p>
        </p:txBody>
      </p:sp>
      <p:sp>
        <p:nvSpPr>
          <p:cNvPr id="3" name="Segnaposto contenuto 2">
            <a:extLst>
              <a:ext uri="{FF2B5EF4-FFF2-40B4-BE49-F238E27FC236}">
                <a16:creationId xmlns:a16="http://schemas.microsoft.com/office/drawing/2014/main" id="{B3A8347E-4818-A82F-4466-137245E4EA6F}"/>
              </a:ext>
            </a:extLst>
          </p:cNvPr>
          <p:cNvSpPr>
            <a:spLocks noGrp="1"/>
          </p:cNvSpPr>
          <p:nvPr>
            <p:ph sz="half" idx="1"/>
          </p:nvPr>
        </p:nvSpPr>
        <p:spPr/>
        <p:txBody>
          <a:bodyPr/>
          <a:lstStyle/>
          <a:p>
            <a:r>
              <a:rPr lang="en-US" noProof="0" dirty="0"/>
              <a:t>Version control </a:t>
            </a:r>
          </a:p>
          <a:p>
            <a:pPr lvl="1"/>
            <a:r>
              <a:rPr lang="en-US" noProof="0" dirty="0"/>
              <a:t>A class of systems responsible for managing changes to computer programs, documents, or data collections</a:t>
            </a:r>
          </a:p>
          <a:p>
            <a:pPr lvl="1"/>
            <a:r>
              <a:rPr lang="en-US" noProof="0" dirty="0"/>
              <a:t>Changes are identified by a number/letter code, termed the revision/version number</a:t>
            </a:r>
          </a:p>
          <a:p>
            <a:r>
              <a:rPr lang="en-US" noProof="0" dirty="0"/>
              <a:t>However, data pipelines is not only about code bult also about</a:t>
            </a:r>
          </a:p>
          <a:p>
            <a:pPr lvl="1"/>
            <a:r>
              <a:rPr lang="en-US" noProof="0" dirty="0"/>
              <a:t>Model Version control</a:t>
            </a:r>
          </a:p>
          <a:p>
            <a:pPr lvl="1"/>
            <a:r>
              <a:rPr lang="en-US" noProof="0" dirty="0"/>
              <a:t>Data Version Control</a:t>
            </a:r>
          </a:p>
          <a:p>
            <a:pPr lvl="1"/>
            <a:r>
              <a:rPr lang="en-US" noProof="0" dirty="0"/>
              <a:t>Model Parameter Tracking</a:t>
            </a:r>
          </a:p>
          <a:p>
            <a:pPr lvl="1"/>
            <a:r>
              <a:rPr lang="en-US" noProof="0" dirty="0"/>
              <a:t>Model Performance Comparison</a:t>
            </a:r>
          </a:p>
        </p:txBody>
      </p:sp>
      <p:pic>
        <p:nvPicPr>
          <p:cNvPr id="10" name="Segnaposto contenuto 9">
            <a:extLst>
              <a:ext uri="{FF2B5EF4-FFF2-40B4-BE49-F238E27FC236}">
                <a16:creationId xmlns:a16="http://schemas.microsoft.com/office/drawing/2014/main" id="{7D0E5258-7A64-A0E3-AB98-AB25B4C0F6C1}"/>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840550" y="2038205"/>
            <a:ext cx="3882476" cy="3888543"/>
          </a:xfrm>
        </p:spPr>
      </p:pic>
      <p:sp>
        <p:nvSpPr>
          <p:cNvPr id="4" name="Segnaposto piè di pagina 3">
            <a:extLst>
              <a:ext uri="{FF2B5EF4-FFF2-40B4-BE49-F238E27FC236}">
                <a16:creationId xmlns:a16="http://schemas.microsoft.com/office/drawing/2014/main" id="{D54A0519-BACD-C0E3-19A2-8E8F2F75427E}"/>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30426641-42C1-FEDF-602C-B8B49858CCB0}"/>
              </a:ext>
            </a:extLst>
          </p:cNvPr>
          <p:cNvSpPr>
            <a:spLocks noGrp="1"/>
          </p:cNvSpPr>
          <p:nvPr>
            <p:ph type="sldNum" sz="quarter" idx="12"/>
          </p:nvPr>
        </p:nvSpPr>
        <p:spPr/>
        <p:txBody>
          <a:bodyPr/>
          <a:lstStyle/>
          <a:p>
            <a:fld id="{5DD6F1BA-2510-46FC-9346-AB1F3CA1593B}" type="slidenum">
              <a:rPr lang="it-IT" smtClean="0"/>
              <a:pPr/>
              <a:t>39</a:t>
            </a:fld>
            <a:endParaRPr lang="it-IT" dirty="0"/>
          </a:p>
        </p:txBody>
      </p:sp>
      <p:sp>
        <p:nvSpPr>
          <p:cNvPr id="16" name="Segnaposto contenuto 15">
            <a:extLst>
              <a:ext uri="{FF2B5EF4-FFF2-40B4-BE49-F238E27FC236}">
                <a16:creationId xmlns:a16="http://schemas.microsoft.com/office/drawing/2014/main" id="{BC3CCCBE-93AE-551D-AB36-F05561370389}"/>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40372179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3D11E95C-A1DB-4DCD-A29C-4642D13EB743}"/>
              </a:ext>
            </a:extLst>
          </p:cNvPr>
          <p:cNvSpPr>
            <a:spLocks noGrp="1"/>
          </p:cNvSpPr>
          <p:nvPr>
            <p:ph type="title"/>
          </p:nvPr>
        </p:nvSpPr>
        <p:spPr>
          <a:xfrm>
            <a:off x="838200" y="365125"/>
            <a:ext cx="10515600" cy="1325563"/>
          </a:xfrm>
        </p:spPr>
        <p:txBody>
          <a:bodyPr/>
          <a:lstStyle/>
          <a:p>
            <a:r>
              <a:rPr lang="en-US" noProof="0" dirty="0"/>
              <a:t>Roadmap</a:t>
            </a:r>
          </a:p>
        </p:txBody>
      </p:sp>
      <p:sp>
        <p:nvSpPr>
          <p:cNvPr id="3" name="Segnaposto contenuto 2">
            <a:extLst>
              <a:ext uri="{FF2B5EF4-FFF2-40B4-BE49-F238E27FC236}">
                <a16:creationId xmlns:a16="http://schemas.microsoft.com/office/drawing/2014/main" id="{D66381A5-A7FA-407D-9F38-E4B218D632D2}"/>
              </a:ext>
            </a:extLst>
          </p:cNvPr>
          <p:cNvSpPr>
            <a:spLocks noGrp="1"/>
          </p:cNvSpPr>
          <p:nvPr>
            <p:ph idx="1"/>
          </p:nvPr>
        </p:nvSpPr>
        <p:spPr>
          <a:xfrm>
            <a:off x="838200" y="1700499"/>
            <a:ext cx="10515600" cy="4351338"/>
          </a:xfrm>
        </p:spPr>
        <p:txBody>
          <a:bodyPr/>
          <a:lstStyle/>
          <a:p>
            <a:r>
              <a:rPr lang="en-US" noProof="0" dirty="0"/>
              <a:t>Why going cloud?</a:t>
            </a:r>
          </a:p>
          <a:p>
            <a:r>
              <a:rPr lang="en-US" noProof="0" dirty="0"/>
              <a:t>From databases to data platforms</a:t>
            </a:r>
          </a:p>
          <a:p>
            <a:r>
              <a:rPr lang="en-US" noProof="0" dirty="0"/>
              <a:t>Building data platforms</a:t>
            </a:r>
          </a:p>
          <a:p>
            <a:r>
              <a:rPr lang="en-US" noProof="0" dirty="0"/>
              <a:t>Creating data pipelines in the cloud (in AWS)</a:t>
            </a:r>
          </a:p>
          <a:p>
            <a:r>
              <a:rPr lang="en-US" noProof="0" dirty="0"/>
              <a:t>Billing and cloud migration</a:t>
            </a:r>
          </a:p>
          <a:p>
            <a:endParaRPr lang="en-US" noProof="0" dirty="0"/>
          </a:p>
          <a:p>
            <a:r>
              <a:rPr lang="en-US" noProof="0" dirty="0"/>
              <a:t>Since we will cover several data needs, how familiar are you with the following tools/languages?</a:t>
            </a:r>
          </a:p>
          <a:p>
            <a:pPr lvl="1"/>
            <a:r>
              <a:rPr lang="en-US" noProof="0" dirty="0">
                <a:hlinkClick r:id="rId2"/>
              </a:rPr>
              <a:t>https://forms.gle/2DibVSdNgrgWTdVF6</a:t>
            </a:r>
            <a:endParaRPr lang="en-US" noProof="0" dirty="0"/>
          </a:p>
        </p:txBody>
      </p:sp>
      <p:sp>
        <p:nvSpPr>
          <p:cNvPr id="4" name="Segnaposto piè di pagina 3">
            <a:extLst>
              <a:ext uri="{FF2B5EF4-FFF2-40B4-BE49-F238E27FC236}">
                <a16:creationId xmlns:a16="http://schemas.microsoft.com/office/drawing/2014/main" id="{D0B7C515-0BDF-427B-8A26-65329BCB02F1}"/>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BE99E88E-BBE8-4CE2-B9DC-B5937092B528}"/>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4</a:t>
            </a:fld>
            <a:endParaRPr lang="it-IT" dirty="0"/>
          </a:p>
        </p:txBody>
      </p:sp>
      <p:pic>
        <p:nvPicPr>
          <p:cNvPr id="6" name="Segnaposto contenuto 5">
            <a:extLst>
              <a:ext uri="{FF2B5EF4-FFF2-40B4-BE49-F238E27FC236}">
                <a16:creationId xmlns:a16="http://schemas.microsoft.com/office/drawing/2014/main" id="{7CF6D0B1-3F6F-1C96-B179-43FF6BAE70AC}"/>
              </a:ext>
            </a:extLst>
          </p:cNvPr>
          <p:cNvPicPr>
            <a:picLocks noGrp="1" noChangeAspect="1"/>
          </p:cNvPicPr>
          <p:nvPr>
            <p:ph idx="13"/>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069749" y="5409811"/>
            <a:ext cx="1284051" cy="1284051"/>
          </a:xfrm>
        </p:spPr>
      </p:pic>
    </p:spTree>
    <p:extLst>
      <p:ext uri="{BB962C8B-B14F-4D97-AF65-F5344CB8AC3E}">
        <p14:creationId xmlns:p14="http://schemas.microsoft.com/office/powerpoint/2010/main" val="231891334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olo 7">
            <a:extLst>
              <a:ext uri="{FF2B5EF4-FFF2-40B4-BE49-F238E27FC236}">
                <a16:creationId xmlns:a16="http://schemas.microsoft.com/office/drawing/2014/main" id="{AF52F0FD-FE0D-05A4-25A3-76D7C205587D}"/>
              </a:ext>
            </a:extLst>
          </p:cNvPr>
          <p:cNvSpPr>
            <a:spLocks noGrp="1"/>
          </p:cNvSpPr>
          <p:nvPr>
            <p:ph type="title"/>
          </p:nvPr>
        </p:nvSpPr>
        <p:spPr/>
        <p:txBody>
          <a:bodyPr/>
          <a:lstStyle/>
          <a:p>
            <a:r>
              <a:rPr lang="en-US" noProof="0" dirty="0"/>
              <a:t>Data versioning</a:t>
            </a:r>
          </a:p>
        </p:txBody>
      </p:sp>
      <p:sp>
        <p:nvSpPr>
          <p:cNvPr id="9" name="Segnaposto contenuto 8">
            <a:extLst>
              <a:ext uri="{FF2B5EF4-FFF2-40B4-BE49-F238E27FC236}">
                <a16:creationId xmlns:a16="http://schemas.microsoft.com/office/drawing/2014/main" id="{AEBB3704-06E8-6983-16AE-3E441CDC8213}"/>
              </a:ext>
            </a:extLst>
          </p:cNvPr>
          <p:cNvSpPr>
            <a:spLocks noGrp="1"/>
          </p:cNvSpPr>
          <p:nvPr>
            <p:ph idx="1"/>
          </p:nvPr>
        </p:nvSpPr>
        <p:spPr/>
        <p:txBody>
          <a:bodyPr/>
          <a:lstStyle/>
          <a:p>
            <a:r>
              <a:rPr lang="en-US" noProof="0" dirty="0"/>
              <a:t>Support CRUD (Create, Read, Update, Delete) operations with versions</a:t>
            </a:r>
          </a:p>
          <a:p>
            <a:endParaRPr lang="en-US" noProof="0" dirty="0"/>
          </a:p>
          <a:p>
            <a:r>
              <a:rPr lang="en-US" noProof="0" dirty="0"/>
              <a:t>E.g., on AWS (PUT, GET, DELETE), what about update?</a:t>
            </a:r>
          </a:p>
          <a:p>
            <a:endParaRPr lang="en-US" noProof="0" dirty="0"/>
          </a:p>
          <a:p>
            <a:endParaRPr lang="en-US" noProof="0" dirty="0"/>
          </a:p>
          <a:p>
            <a:endParaRPr lang="en-US" noProof="0" dirty="0"/>
          </a:p>
        </p:txBody>
      </p:sp>
      <p:sp>
        <p:nvSpPr>
          <p:cNvPr id="5" name="Segnaposto piè di pagina 4">
            <a:extLst>
              <a:ext uri="{FF2B5EF4-FFF2-40B4-BE49-F238E27FC236}">
                <a16:creationId xmlns:a16="http://schemas.microsoft.com/office/drawing/2014/main" id="{319C12FA-5B25-E371-4104-D42025E4A6E2}"/>
              </a:ext>
            </a:extLst>
          </p:cNvPr>
          <p:cNvSpPr>
            <a:spLocks noGrp="1"/>
          </p:cNvSpPr>
          <p:nvPr>
            <p:ph type="ftr" sz="quarter" idx="11"/>
          </p:nvPr>
        </p:nvSpPr>
        <p:spPr/>
        <p:txBody>
          <a:bodyPr/>
          <a:lstStyle/>
          <a:p>
            <a:r>
              <a:rPr lang="en-US" dirty="0"/>
              <a:t>Matteo Francia – University of Bologna</a:t>
            </a:r>
          </a:p>
        </p:txBody>
      </p:sp>
      <p:sp>
        <p:nvSpPr>
          <p:cNvPr id="6" name="Segnaposto numero diapositiva 5">
            <a:extLst>
              <a:ext uri="{FF2B5EF4-FFF2-40B4-BE49-F238E27FC236}">
                <a16:creationId xmlns:a16="http://schemas.microsoft.com/office/drawing/2014/main" id="{709BA5FA-932D-DAF3-EC23-C281B2D99334}"/>
              </a:ext>
            </a:extLst>
          </p:cNvPr>
          <p:cNvSpPr>
            <a:spLocks noGrp="1"/>
          </p:cNvSpPr>
          <p:nvPr>
            <p:ph type="sldNum" sz="quarter" idx="12"/>
          </p:nvPr>
        </p:nvSpPr>
        <p:spPr/>
        <p:txBody>
          <a:bodyPr/>
          <a:lstStyle/>
          <a:p>
            <a:fld id="{5DD6F1BA-2510-46FC-9346-AB1F3CA1593B}" type="slidenum">
              <a:rPr lang="en-US" smtClean="0"/>
              <a:t>40</a:t>
            </a:fld>
            <a:endParaRPr lang="en-US" dirty="0"/>
          </a:p>
        </p:txBody>
      </p:sp>
      <p:sp>
        <p:nvSpPr>
          <p:cNvPr id="10" name="Segnaposto contenuto 9">
            <a:extLst>
              <a:ext uri="{FF2B5EF4-FFF2-40B4-BE49-F238E27FC236}">
                <a16:creationId xmlns:a16="http://schemas.microsoft.com/office/drawing/2014/main" id="{B174958B-35CA-DFF4-10D4-EDA34072ECDF}"/>
              </a:ext>
            </a:extLst>
          </p:cNvPr>
          <p:cNvSpPr>
            <a:spLocks noGrp="1"/>
          </p:cNvSpPr>
          <p:nvPr>
            <p:ph idx="13"/>
          </p:nvPr>
        </p:nvSpPr>
        <p:spPr/>
        <p:txBody>
          <a:bodyPr/>
          <a:lstStyle/>
          <a:p>
            <a:r>
              <a:rPr lang="en-US" noProof="0" dirty="0">
                <a:hlinkClick r:id="rId2"/>
              </a:rPr>
              <a:t>https://docs.aws.amazon.com/AmazonS3/latest/userguide/versioning-workflows.html</a:t>
            </a:r>
            <a:r>
              <a:rPr lang="en-US" noProof="0" dirty="0"/>
              <a:t> (accessed 2022-08-01)</a:t>
            </a:r>
          </a:p>
        </p:txBody>
      </p:sp>
      <p:pic>
        <p:nvPicPr>
          <p:cNvPr id="12" name="Immagine 11">
            <a:extLst>
              <a:ext uri="{FF2B5EF4-FFF2-40B4-BE49-F238E27FC236}">
                <a16:creationId xmlns:a16="http://schemas.microsoft.com/office/drawing/2014/main" id="{9F182E2B-79CB-0716-F95F-ED0125D641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4469" y="4143216"/>
            <a:ext cx="2437302" cy="1908622"/>
          </a:xfrm>
          <a:prstGeom prst="rect">
            <a:avLst/>
          </a:prstGeom>
          <a:ln>
            <a:noFill/>
          </a:ln>
          <a:effectLst>
            <a:outerShdw blurRad="292100" dist="139700" dir="2700000" algn="tl" rotWithShape="0">
              <a:srgbClr val="333333">
                <a:alpha val="65000"/>
              </a:srgbClr>
            </a:outerShdw>
          </a:effectLst>
        </p:spPr>
      </p:pic>
      <p:pic>
        <p:nvPicPr>
          <p:cNvPr id="14" name="Immagine 13">
            <a:extLst>
              <a:ext uri="{FF2B5EF4-FFF2-40B4-BE49-F238E27FC236}">
                <a16:creationId xmlns:a16="http://schemas.microsoft.com/office/drawing/2014/main" id="{B55B8121-1270-147A-FF27-F556A860E84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27890" y="4143216"/>
            <a:ext cx="4152089" cy="1908622"/>
          </a:xfrm>
          <a:prstGeom prst="rect">
            <a:avLst/>
          </a:prstGeom>
          <a:ln>
            <a:noFill/>
          </a:ln>
          <a:effectLst>
            <a:outerShdw blurRad="292100" dist="139700" dir="2700000" algn="tl" rotWithShape="0">
              <a:srgbClr val="333333">
                <a:alpha val="65000"/>
              </a:srgbClr>
            </a:outerShdw>
          </a:effectLst>
        </p:spPr>
      </p:pic>
      <p:pic>
        <p:nvPicPr>
          <p:cNvPr id="16" name="Immagine 15">
            <a:extLst>
              <a:ext uri="{FF2B5EF4-FFF2-40B4-BE49-F238E27FC236}">
                <a16:creationId xmlns:a16="http://schemas.microsoft.com/office/drawing/2014/main" id="{A034EFD8-462B-F663-3B5E-56BD61AD9FF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56097" y="4143216"/>
            <a:ext cx="2752170" cy="190862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44511566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C6BDE07-2D64-4E73-1BDE-A95A50D0A037}"/>
              </a:ext>
            </a:extLst>
          </p:cNvPr>
          <p:cNvSpPr>
            <a:spLocks noGrp="1"/>
          </p:cNvSpPr>
          <p:nvPr>
            <p:ph type="title"/>
          </p:nvPr>
        </p:nvSpPr>
        <p:spPr/>
        <p:txBody>
          <a:bodyPr/>
          <a:lstStyle/>
          <a:p>
            <a:r>
              <a:rPr lang="en-US" noProof="0" dirty="0"/>
              <a:t>Data management</a:t>
            </a:r>
          </a:p>
        </p:txBody>
      </p:sp>
      <p:sp>
        <p:nvSpPr>
          <p:cNvPr id="3" name="Segnaposto contenuto 2">
            <a:extLst>
              <a:ext uri="{FF2B5EF4-FFF2-40B4-BE49-F238E27FC236}">
                <a16:creationId xmlns:a16="http://schemas.microsoft.com/office/drawing/2014/main" id="{02300C60-51F1-167A-F364-F0754A8A8809}"/>
              </a:ext>
            </a:extLst>
          </p:cNvPr>
          <p:cNvSpPr>
            <a:spLocks noGrp="1"/>
          </p:cNvSpPr>
          <p:nvPr>
            <p:ph sz="half" idx="1"/>
          </p:nvPr>
        </p:nvSpPr>
        <p:spPr/>
        <p:txBody>
          <a:bodyPr/>
          <a:lstStyle/>
          <a:p>
            <a:r>
              <a:rPr lang="en-US" noProof="0" dirty="0"/>
              <a:t>Which functionalities for (automated) data management can you think about?</a:t>
            </a:r>
          </a:p>
        </p:txBody>
      </p:sp>
      <p:sp>
        <p:nvSpPr>
          <p:cNvPr id="12" name="Segnaposto contenuto 11">
            <a:extLst>
              <a:ext uri="{FF2B5EF4-FFF2-40B4-BE49-F238E27FC236}">
                <a16:creationId xmlns:a16="http://schemas.microsoft.com/office/drawing/2014/main" id="{111CB417-1562-1F8D-FBDE-F220A2502EE0}"/>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38F63C98-33B6-D0AE-0980-8455A1882340}"/>
              </a:ext>
            </a:extLst>
          </p:cNvPr>
          <p:cNvSpPr>
            <a:spLocks noGrp="1"/>
          </p:cNvSpPr>
          <p:nvPr>
            <p:ph type="ftr" sz="quarter" idx="11"/>
          </p:nvPr>
        </p:nvSpPr>
        <p:spPr/>
        <p:txBody>
          <a:bodyPr/>
          <a:lstStyle/>
          <a:p>
            <a:r>
              <a:rPr lang="en-US" dirty="0"/>
              <a:t>Matteo Francia – University of Bologna</a:t>
            </a:r>
          </a:p>
        </p:txBody>
      </p:sp>
      <p:sp>
        <p:nvSpPr>
          <p:cNvPr id="5" name="Segnaposto numero diapositiva 4">
            <a:extLst>
              <a:ext uri="{FF2B5EF4-FFF2-40B4-BE49-F238E27FC236}">
                <a16:creationId xmlns:a16="http://schemas.microsoft.com/office/drawing/2014/main" id="{A66CDB19-F623-32E6-909B-814C80273991}"/>
              </a:ext>
            </a:extLst>
          </p:cNvPr>
          <p:cNvSpPr>
            <a:spLocks noGrp="1"/>
          </p:cNvSpPr>
          <p:nvPr>
            <p:ph type="sldNum" sz="quarter" idx="12"/>
          </p:nvPr>
        </p:nvSpPr>
        <p:spPr/>
        <p:txBody>
          <a:bodyPr/>
          <a:lstStyle/>
          <a:p>
            <a:fld id="{5DD6F1BA-2510-46FC-9346-AB1F3CA1593B}" type="slidenum">
              <a:rPr lang="en-US" smtClean="0"/>
              <a:pPr/>
              <a:t>41</a:t>
            </a:fld>
            <a:endParaRPr lang="en-US" dirty="0"/>
          </a:p>
        </p:txBody>
      </p:sp>
      <p:sp>
        <p:nvSpPr>
          <p:cNvPr id="13" name="Segnaposto contenuto 12">
            <a:extLst>
              <a:ext uri="{FF2B5EF4-FFF2-40B4-BE49-F238E27FC236}">
                <a16:creationId xmlns:a16="http://schemas.microsoft.com/office/drawing/2014/main" id="{45CC8758-43FD-8B2D-6726-FF9B35AA3ABE}"/>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95965226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C6BDE07-2D64-4E73-1BDE-A95A50D0A037}"/>
              </a:ext>
            </a:extLst>
          </p:cNvPr>
          <p:cNvSpPr>
            <a:spLocks noGrp="1"/>
          </p:cNvSpPr>
          <p:nvPr>
            <p:ph type="title"/>
          </p:nvPr>
        </p:nvSpPr>
        <p:spPr/>
        <p:txBody>
          <a:bodyPr/>
          <a:lstStyle/>
          <a:p>
            <a:r>
              <a:rPr lang="en-US" noProof="0" dirty="0"/>
              <a:t>Data management</a:t>
            </a:r>
          </a:p>
        </p:txBody>
      </p:sp>
      <p:sp>
        <p:nvSpPr>
          <p:cNvPr id="3" name="Segnaposto contenuto 2">
            <a:extLst>
              <a:ext uri="{FF2B5EF4-FFF2-40B4-BE49-F238E27FC236}">
                <a16:creationId xmlns:a16="http://schemas.microsoft.com/office/drawing/2014/main" id="{02300C60-51F1-167A-F364-F0754A8A8809}"/>
              </a:ext>
            </a:extLst>
          </p:cNvPr>
          <p:cNvSpPr>
            <a:spLocks noGrp="1"/>
          </p:cNvSpPr>
          <p:nvPr>
            <p:ph sz="half" idx="1"/>
          </p:nvPr>
        </p:nvSpPr>
        <p:spPr/>
        <p:txBody>
          <a:bodyPr/>
          <a:lstStyle/>
          <a:p>
            <a:r>
              <a:rPr lang="en-US" noProof="0" dirty="0"/>
              <a:t>Summarization / compression</a:t>
            </a:r>
          </a:p>
          <a:p>
            <a:pPr lvl="1"/>
            <a:r>
              <a:rPr lang="en-US" noProof="0" dirty="0"/>
              <a:t>Present a concise representation of a dataset in a comprehensible and informative manner</a:t>
            </a:r>
          </a:p>
        </p:txBody>
      </p:sp>
      <p:pic>
        <p:nvPicPr>
          <p:cNvPr id="18" name="Segnaposto contenuto 17">
            <a:extLst>
              <a:ext uri="{FF2B5EF4-FFF2-40B4-BE49-F238E27FC236}">
                <a16:creationId xmlns:a16="http://schemas.microsoft.com/office/drawing/2014/main" id="{5A25387C-CA55-373C-C8C6-05DC0E55F5F5}"/>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076439"/>
            <a:ext cx="5181600" cy="3849709"/>
          </a:xfrm>
        </p:spPr>
      </p:pic>
      <p:sp>
        <p:nvSpPr>
          <p:cNvPr id="4" name="Segnaposto piè di pagina 3">
            <a:extLst>
              <a:ext uri="{FF2B5EF4-FFF2-40B4-BE49-F238E27FC236}">
                <a16:creationId xmlns:a16="http://schemas.microsoft.com/office/drawing/2014/main" id="{38F63C98-33B6-D0AE-0980-8455A1882340}"/>
              </a:ext>
            </a:extLst>
          </p:cNvPr>
          <p:cNvSpPr>
            <a:spLocks noGrp="1"/>
          </p:cNvSpPr>
          <p:nvPr>
            <p:ph type="ftr" sz="quarter" idx="11"/>
          </p:nvPr>
        </p:nvSpPr>
        <p:spPr/>
        <p:txBody>
          <a:bodyPr/>
          <a:lstStyle/>
          <a:p>
            <a:r>
              <a:rPr lang="en-US" dirty="0"/>
              <a:t>Matteo Francia – University of Bologna</a:t>
            </a:r>
          </a:p>
        </p:txBody>
      </p:sp>
      <p:sp>
        <p:nvSpPr>
          <p:cNvPr id="5" name="Segnaposto numero diapositiva 4">
            <a:extLst>
              <a:ext uri="{FF2B5EF4-FFF2-40B4-BE49-F238E27FC236}">
                <a16:creationId xmlns:a16="http://schemas.microsoft.com/office/drawing/2014/main" id="{A66CDB19-F623-32E6-909B-814C80273991}"/>
              </a:ext>
            </a:extLst>
          </p:cNvPr>
          <p:cNvSpPr>
            <a:spLocks noGrp="1"/>
          </p:cNvSpPr>
          <p:nvPr>
            <p:ph type="sldNum" sz="quarter" idx="12"/>
          </p:nvPr>
        </p:nvSpPr>
        <p:spPr/>
        <p:txBody>
          <a:bodyPr/>
          <a:lstStyle/>
          <a:p>
            <a:fld id="{5DD6F1BA-2510-46FC-9346-AB1F3CA1593B}" type="slidenum">
              <a:rPr lang="en-US" smtClean="0"/>
              <a:pPr/>
              <a:t>42</a:t>
            </a:fld>
            <a:endParaRPr lang="en-US" dirty="0"/>
          </a:p>
        </p:txBody>
      </p:sp>
      <p:sp>
        <p:nvSpPr>
          <p:cNvPr id="14" name="Segnaposto contenuto 13">
            <a:extLst>
              <a:ext uri="{FF2B5EF4-FFF2-40B4-BE49-F238E27FC236}">
                <a16:creationId xmlns:a16="http://schemas.microsoft.com/office/drawing/2014/main" id="{B96EB7CB-B563-A845-6C66-2543C7664CD4}"/>
              </a:ext>
            </a:extLst>
          </p:cNvPr>
          <p:cNvSpPr>
            <a:spLocks noGrp="1"/>
          </p:cNvSpPr>
          <p:nvPr>
            <p:ph idx="13"/>
          </p:nvPr>
        </p:nvSpPr>
        <p:spPr/>
        <p:txBody>
          <a:bodyPr/>
          <a:lstStyle/>
          <a:p>
            <a:r>
              <a:rPr lang="en-US" noProof="0" dirty="0"/>
              <a:t>Ahmed, Mohiuddin. "Data summarization: a survey." </a:t>
            </a:r>
            <a:r>
              <a:rPr lang="en-US" i="1" noProof="0" dirty="0"/>
              <a:t>Knowledge and Information Systems</a:t>
            </a:r>
            <a:r>
              <a:rPr lang="en-US" noProof="0" dirty="0"/>
              <a:t> 58.2 (2019): 249-273.</a:t>
            </a:r>
          </a:p>
        </p:txBody>
      </p:sp>
    </p:spTree>
    <p:extLst>
      <p:ext uri="{BB962C8B-B14F-4D97-AF65-F5344CB8AC3E}">
        <p14:creationId xmlns:p14="http://schemas.microsoft.com/office/powerpoint/2010/main" val="387482165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C6BDE07-2D64-4E73-1BDE-A95A50D0A037}"/>
              </a:ext>
            </a:extLst>
          </p:cNvPr>
          <p:cNvSpPr>
            <a:spLocks noGrp="1"/>
          </p:cNvSpPr>
          <p:nvPr>
            <p:ph type="title"/>
          </p:nvPr>
        </p:nvSpPr>
        <p:spPr/>
        <p:txBody>
          <a:bodyPr/>
          <a:lstStyle/>
          <a:p>
            <a:r>
              <a:rPr lang="en-US" noProof="0" dirty="0"/>
              <a:t>Data management</a:t>
            </a:r>
          </a:p>
        </p:txBody>
      </p:sp>
      <p:sp>
        <p:nvSpPr>
          <p:cNvPr id="3" name="Segnaposto contenuto 2">
            <a:extLst>
              <a:ext uri="{FF2B5EF4-FFF2-40B4-BE49-F238E27FC236}">
                <a16:creationId xmlns:a16="http://schemas.microsoft.com/office/drawing/2014/main" id="{02300C60-51F1-167A-F364-F0754A8A8809}"/>
              </a:ext>
            </a:extLst>
          </p:cNvPr>
          <p:cNvSpPr>
            <a:spLocks noGrp="1"/>
          </p:cNvSpPr>
          <p:nvPr>
            <p:ph sz="half" idx="1"/>
          </p:nvPr>
        </p:nvSpPr>
        <p:spPr/>
        <p:txBody>
          <a:bodyPr/>
          <a:lstStyle/>
          <a:p>
            <a:r>
              <a:rPr lang="en-US" noProof="0" dirty="0"/>
              <a:t>Entity resolution</a:t>
            </a:r>
          </a:p>
          <a:p>
            <a:pPr lvl="1"/>
            <a:r>
              <a:rPr lang="en-US" noProof="0" dirty="0"/>
              <a:t>(also known as entity matching, linking)</a:t>
            </a:r>
          </a:p>
          <a:p>
            <a:pPr lvl="1"/>
            <a:r>
              <a:rPr lang="en-US" noProof="0" dirty="0"/>
              <a:t>Find records that refer to the same entity across different data sources (e.g., data files, books, websites, and databases)</a:t>
            </a:r>
          </a:p>
        </p:txBody>
      </p:sp>
      <p:sp>
        <p:nvSpPr>
          <p:cNvPr id="4" name="Segnaposto piè di pagina 3">
            <a:extLst>
              <a:ext uri="{FF2B5EF4-FFF2-40B4-BE49-F238E27FC236}">
                <a16:creationId xmlns:a16="http://schemas.microsoft.com/office/drawing/2014/main" id="{38F63C98-33B6-D0AE-0980-8455A1882340}"/>
              </a:ext>
            </a:extLst>
          </p:cNvPr>
          <p:cNvSpPr>
            <a:spLocks noGrp="1"/>
          </p:cNvSpPr>
          <p:nvPr>
            <p:ph type="ftr" sz="quarter" idx="11"/>
          </p:nvPr>
        </p:nvSpPr>
        <p:spPr/>
        <p:txBody>
          <a:bodyPr/>
          <a:lstStyle/>
          <a:p>
            <a:r>
              <a:rPr lang="en-US" dirty="0"/>
              <a:t>Matteo Francia – University of Bologna</a:t>
            </a:r>
          </a:p>
        </p:txBody>
      </p:sp>
      <p:sp>
        <p:nvSpPr>
          <p:cNvPr id="5" name="Segnaposto numero diapositiva 4">
            <a:extLst>
              <a:ext uri="{FF2B5EF4-FFF2-40B4-BE49-F238E27FC236}">
                <a16:creationId xmlns:a16="http://schemas.microsoft.com/office/drawing/2014/main" id="{A66CDB19-F623-32E6-909B-814C80273991}"/>
              </a:ext>
            </a:extLst>
          </p:cNvPr>
          <p:cNvSpPr>
            <a:spLocks noGrp="1"/>
          </p:cNvSpPr>
          <p:nvPr>
            <p:ph type="sldNum" sz="quarter" idx="12"/>
          </p:nvPr>
        </p:nvSpPr>
        <p:spPr/>
        <p:txBody>
          <a:bodyPr/>
          <a:lstStyle/>
          <a:p>
            <a:fld id="{5DD6F1BA-2510-46FC-9346-AB1F3CA1593B}" type="slidenum">
              <a:rPr lang="en-US" smtClean="0"/>
              <a:pPr/>
              <a:t>43</a:t>
            </a:fld>
            <a:endParaRPr lang="en-US" dirty="0"/>
          </a:p>
        </p:txBody>
      </p:sp>
      <p:sp>
        <p:nvSpPr>
          <p:cNvPr id="14" name="Segnaposto contenuto 13">
            <a:extLst>
              <a:ext uri="{FF2B5EF4-FFF2-40B4-BE49-F238E27FC236}">
                <a16:creationId xmlns:a16="http://schemas.microsoft.com/office/drawing/2014/main" id="{B96EB7CB-B563-A845-6C66-2543C7664CD4}"/>
              </a:ext>
            </a:extLst>
          </p:cNvPr>
          <p:cNvSpPr>
            <a:spLocks noGrp="1"/>
          </p:cNvSpPr>
          <p:nvPr>
            <p:ph idx="13"/>
          </p:nvPr>
        </p:nvSpPr>
        <p:spPr/>
        <p:txBody>
          <a:bodyPr/>
          <a:lstStyle/>
          <a:p>
            <a:r>
              <a:rPr lang="en-US" noProof="0" dirty="0"/>
              <a:t>Papadakis, George, et al. "Blocking and filtering techniques for entity resolution: A survey." </a:t>
            </a:r>
            <a:r>
              <a:rPr lang="en-US" i="1" noProof="0" dirty="0"/>
              <a:t>ACM Computing Surveys (CSUR)</a:t>
            </a:r>
            <a:r>
              <a:rPr lang="en-US" noProof="0" dirty="0"/>
              <a:t> 53.2 (2020): 1-42.</a:t>
            </a:r>
          </a:p>
        </p:txBody>
      </p:sp>
      <p:pic>
        <p:nvPicPr>
          <p:cNvPr id="9" name="Segnaposto contenuto 8" descr="Immagine che contiene tavolo&#10;&#10;Descrizione generata automaticamente">
            <a:extLst>
              <a:ext uri="{FF2B5EF4-FFF2-40B4-BE49-F238E27FC236}">
                <a16:creationId xmlns:a16="http://schemas.microsoft.com/office/drawing/2014/main" id="{0227C251-259F-8F30-5713-B0380BF9AE43}"/>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3269709"/>
            <a:ext cx="5181600" cy="1463169"/>
          </a:xfrm>
        </p:spPr>
      </p:pic>
    </p:spTree>
    <p:extLst>
      <p:ext uri="{BB962C8B-B14F-4D97-AF65-F5344CB8AC3E}">
        <p14:creationId xmlns:p14="http://schemas.microsoft.com/office/powerpoint/2010/main" val="236757996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3E443FD7-A66B-4AA0-872D-B088B9BC5F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olo 1">
            <a:extLst>
              <a:ext uri="{FF2B5EF4-FFF2-40B4-BE49-F238E27FC236}">
                <a16:creationId xmlns:a16="http://schemas.microsoft.com/office/drawing/2014/main" id="{2E832627-F20E-A20B-A2FA-AB6BC917E2EF}"/>
              </a:ext>
            </a:extLst>
          </p:cNvPr>
          <p:cNvSpPr>
            <a:spLocks noGrp="1"/>
          </p:cNvSpPr>
          <p:nvPr>
            <p:ph type="title"/>
          </p:nvPr>
        </p:nvSpPr>
        <p:spPr>
          <a:xfrm>
            <a:off x="1094095" y="851517"/>
            <a:ext cx="5491068" cy="2991416"/>
          </a:xfrm>
        </p:spPr>
        <p:txBody>
          <a:bodyPr vert="horz" lIns="91440" tIns="45720" rIns="91440" bIns="45720" rtlCol="0" anchor="b">
            <a:normAutofit/>
          </a:bodyPr>
          <a:lstStyle/>
          <a:p>
            <a:r>
              <a:rPr lang="en-US" sz="6000" kern="1200" noProof="0" dirty="0">
                <a:solidFill>
                  <a:schemeClr val="tx1"/>
                </a:solidFill>
              </a:rPr>
              <a:t>In action</a:t>
            </a:r>
          </a:p>
        </p:txBody>
      </p:sp>
      <p:sp>
        <p:nvSpPr>
          <p:cNvPr id="15" name="Freeform: Shape 14">
            <a:extLst>
              <a:ext uri="{FF2B5EF4-FFF2-40B4-BE49-F238E27FC236}">
                <a16:creationId xmlns:a16="http://schemas.microsoft.com/office/drawing/2014/main" id="{C04BE0EF-3561-49B4-9A29-F283168A9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0370" y="851518"/>
            <a:ext cx="6184806" cy="5154967"/>
          </a:xfrm>
          <a:custGeom>
            <a:avLst/>
            <a:gdLst>
              <a:gd name="connsiteX0" fmla="*/ 363179 w 6184806"/>
              <a:gd name="connsiteY0" fmla="*/ 3125191 h 5154967"/>
              <a:gd name="connsiteX1" fmla="*/ 898270 w 6184806"/>
              <a:gd name="connsiteY1" fmla="*/ 3125191 h 5154967"/>
              <a:gd name="connsiteX2" fmla="*/ 980326 w 6184806"/>
              <a:gd name="connsiteY2" fmla="*/ 3173551 h 5154967"/>
              <a:gd name="connsiteX3" fmla="*/ 1248448 w 6184806"/>
              <a:gd name="connsiteY3" fmla="*/ 3635277 h 5154967"/>
              <a:gd name="connsiteX4" fmla="*/ 1248448 w 6184806"/>
              <a:gd name="connsiteY4" fmla="*/ 3729695 h 5154967"/>
              <a:gd name="connsiteX5" fmla="*/ 980326 w 6184806"/>
              <a:gd name="connsiteY5" fmla="*/ 4191421 h 5154967"/>
              <a:gd name="connsiteX6" fmla="*/ 898270 w 6184806"/>
              <a:gd name="connsiteY6" fmla="*/ 4239781 h 5154967"/>
              <a:gd name="connsiteX7" fmla="*/ 363179 w 6184806"/>
              <a:gd name="connsiteY7" fmla="*/ 4239781 h 5154967"/>
              <a:gd name="connsiteX8" fmla="*/ 279969 w 6184806"/>
              <a:gd name="connsiteY8" fmla="*/ 4191421 h 5154967"/>
              <a:gd name="connsiteX9" fmla="*/ 13002 w 6184806"/>
              <a:gd name="connsiteY9" fmla="*/ 3729695 h 5154967"/>
              <a:gd name="connsiteX10" fmla="*/ 13002 w 6184806"/>
              <a:gd name="connsiteY10" fmla="*/ 3635277 h 5154967"/>
              <a:gd name="connsiteX11" fmla="*/ 279969 w 6184806"/>
              <a:gd name="connsiteY11" fmla="*/ 3173551 h 5154967"/>
              <a:gd name="connsiteX12" fmla="*/ 363179 w 6184806"/>
              <a:gd name="connsiteY12" fmla="*/ 3125191 h 5154967"/>
              <a:gd name="connsiteX13" fmla="*/ 2489721 w 6184806"/>
              <a:gd name="connsiteY13" fmla="*/ 570035 h 5154967"/>
              <a:gd name="connsiteX14" fmla="*/ 2764862 w 6184806"/>
              <a:gd name="connsiteY14" fmla="*/ 570035 h 5154967"/>
              <a:gd name="connsiteX15" fmla="*/ 2796959 w 6184806"/>
              <a:gd name="connsiteY15" fmla="*/ 570035 h 5154967"/>
              <a:gd name="connsiteX16" fmla="*/ 2827587 w 6184806"/>
              <a:gd name="connsiteY16" fmla="*/ 622777 h 5154967"/>
              <a:gd name="connsiteX17" fmla="*/ 2977604 w 6184806"/>
              <a:gd name="connsiteY17" fmla="*/ 881117 h 5154967"/>
              <a:gd name="connsiteX18" fmla="*/ 2977604 w 6184806"/>
              <a:gd name="connsiteY18" fmla="*/ 1025720 h 5154967"/>
              <a:gd name="connsiteX19" fmla="*/ 2566968 w 6184806"/>
              <a:gd name="connsiteY19" fmla="*/ 1732863 h 5154967"/>
              <a:gd name="connsiteX20" fmla="*/ 2441299 w 6184806"/>
              <a:gd name="connsiteY20" fmla="*/ 1806927 h 5154967"/>
              <a:gd name="connsiteX21" fmla="*/ 1621798 w 6184806"/>
              <a:gd name="connsiteY21" fmla="*/ 1806927 h 5154967"/>
              <a:gd name="connsiteX22" fmla="*/ 1583218 w 6184806"/>
              <a:gd name="connsiteY22" fmla="*/ 1801802 h 5154967"/>
              <a:gd name="connsiteX23" fmla="*/ 1556683 w 6184806"/>
              <a:gd name="connsiteY23" fmla="*/ 1790677 h 5154967"/>
              <a:gd name="connsiteX24" fmla="*/ 1572899 w 6184806"/>
              <a:gd name="connsiteY24" fmla="*/ 1762630 h 5154967"/>
              <a:gd name="connsiteX25" fmla="*/ 2147429 w 6184806"/>
              <a:gd name="connsiteY25" fmla="*/ 768968 h 5154967"/>
              <a:gd name="connsiteX26" fmla="*/ 2489721 w 6184806"/>
              <a:gd name="connsiteY26" fmla="*/ 570035 h 5154967"/>
              <a:gd name="connsiteX27" fmla="*/ 1573268 w 6184806"/>
              <a:gd name="connsiteY27" fmla="*/ 0 h 5154967"/>
              <a:gd name="connsiteX28" fmla="*/ 2497662 w 6184806"/>
              <a:gd name="connsiteY28" fmla="*/ 0 h 5154967"/>
              <a:gd name="connsiteX29" fmla="*/ 2639415 w 6184806"/>
              <a:gd name="connsiteY29" fmla="*/ 83546 h 5154967"/>
              <a:gd name="connsiteX30" fmla="*/ 2887862 w 6184806"/>
              <a:gd name="connsiteY30" fmla="*/ 511387 h 5154967"/>
              <a:gd name="connsiteX31" fmla="*/ 2915928 w 6184806"/>
              <a:gd name="connsiteY31" fmla="*/ 559720 h 5154967"/>
              <a:gd name="connsiteX32" fmla="*/ 2893844 w 6184806"/>
              <a:gd name="connsiteY32" fmla="*/ 559720 h 5154967"/>
              <a:gd name="connsiteX33" fmla="*/ 2789466 w 6184806"/>
              <a:gd name="connsiteY33" fmla="*/ 559720 h 5154967"/>
              <a:gd name="connsiteX34" fmla="*/ 2744122 w 6184806"/>
              <a:gd name="connsiteY34" fmla="*/ 481634 h 5154967"/>
              <a:gd name="connsiteX35" fmla="*/ 2570885 w 6184806"/>
              <a:gd name="connsiteY35" fmla="*/ 183309 h 5154967"/>
              <a:gd name="connsiteX36" fmla="*/ 2445216 w 6184806"/>
              <a:gd name="connsiteY36" fmla="*/ 109243 h 5154967"/>
              <a:gd name="connsiteX37" fmla="*/ 1625714 w 6184806"/>
              <a:gd name="connsiteY37" fmla="*/ 109243 h 5154967"/>
              <a:gd name="connsiteX38" fmla="*/ 1498276 w 6184806"/>
              <a:gd name="connsiteY38" fmla="*/ 183309 h 5154967"/>
              <a:gd name="connsiteX39" fmla="*/ 1089410 w 6184806"/>
              <a:gd name="connsiteY39" fmla="*/ 890450 h 5154967"/>
              <a:gd name="connsiteX40" fmla="*/ 1089410 w 6184806"/>
              <a:gd name="connsiteY40" fmla="*/ 1035054 h 5154967"/>
              <a:gd name="connsiteX41" fmla="*/ 1498276 w 6184806"/>
              <a:gd name="connsiteY41" fmla="*/ 1742196 h 5154967"/>
              <a:gd name="connsiteX42" fmla="*/ 1552039 w 6184806"/>
              <a:gd name="connsiteY42" fmla="*/ 1796422 h 5154967"/>
              <a:gd name="connsiteX43" fmla="*/ 1558260 w 6184806"/>
              <a:gd name="connsiteY43" fmla="*/ 1799029 h 5154967"/>
              <a:gd name="connsiteX44" fmla="*/ 1524911 w 6184806"/>
              <a:gd name="connsiteY44" fmla="*/ 1856707 h 5154967"/>
              <a:gd name="connsiteX45" fmla="*/ 1500108 w 6184806"/>
              <a:gd name="connsiteY45" fmla="*/ 1899604 h 5154967"/>
              <a:gd name="connsiteX46" fmla="*/ 1525834 w 6184806"/>
              <a:gd name="connsiteY46" fmla="*/ 1910390 h 5154967"/>
              <a:gd name="connsiteX47" fmla="*/ 1569352 w 6184806"/>
              <a:gd name="connsiteY47" fmla="*/ 1916170 h 5154967"/>
              <a:gd name="connsiteX48" fmla="*/ 2493745 w 6184806"/>
              <a:gd name="connsiteY48" fmla="*/ 1916170 h 5154967"/>
              <a:gd name="connsiteX49" fmla="*/ 2635498 w 6184806"/>
              <a:gd name="connsiteY49" fmla="*/ 1832627 h 5154967"/>
              <a:gd name="connsiteX50" fmla="*/ 3098693 w 6184806"/>
              <a:gd name="connsiteY50" fmla="*/ 1034974 h 5154967"/>
              <a:gd name="connsiteX51" fmla="*/ 3098693 w 6184806"/>
              <a:gd name="connsiteY51" fmla="*/ 871863 h 5154967"/>
              <a:gd name="connsiteX52" fmla="*/ 2945803 w 6184806"/>
              <a:gd name="connsiteY52" fmla="*/ 608576 h 5154967"/>
              <a:gd name="connsiteX53" fmla="*/ 2923422 w 6184806"/>
              <a:gd name="connsiteY53" fmla="*/ 570035 h 5154967"/>
              <a:gd name="connsiteX54" fmla="*/ 3027104 w 6184806"/>
              <a:gd name="connsiteY54" fmla="*/ 570035 h 5154967"/>
              <a:gd name="connsiteX55" fmla="*/ 4690846 w 6184806"/>
              <a:gd name="connsiteY55" fmla="*/ 570035 h 5154967"/>
              <a:gd name="connsiteX56" fmla="*/ 5028384 w 6184806"/>
              <a:gd name="connsiteY56" fmla="*/ 768968 h 5154967"/>
              <a:gd name="connsiteX57" fmla="*/ 6131323 w 6184806"/>
              <a:gd name="connsiteY57" fmla="*/ 2668304 h 5154967"/>
              <a:gd name="connsiteX58" fmla="*/ 6131323 w 6184806"/>
              <a:gd name="connsiteY58" fmla="*/ 3056698 h 5154967"/>
              <a:gd name="connsiteX59" fmla="*/ 5028384 w 6184806"/>
              <a:gd name="connsiteY59" fmla="*/ 4956035 h 5154967"/>
              <a:gd name="connsiteX60" fmla="*/ 4690846 w 6184806"/>
              <a:gd name="connsiteY60" fmla="*/ 5154967 h 5154967"/>
              <a:gd name="connsiteX61" fmla="*/ 2489721 w 6184806"/>
              <a:gd name="connsiteY61" fmla="*/ 5154967 h 5154967"/>
              <a:gd name="connsiteX62" fmla="*/ 2147429 w 6184806"/>
              <a:gd name="connsiteY62" fmla="*/ 4956035 h 5154967"/>
              <a:gd name="connsiteX63" fmla="*/ 1049243 w 6184806"/>
              <a:gd name="connsiteY63" fmla="*/ 3056698 h 5154967"/>
              <a:gd name="connsiteX64" fmla="*/ 1049243 w 6184806"/>
              <a:gd name="connsiteY64" fmla="*/ 2668304 h 5154967"/>
              <a:gd name="connsiteX65" fmla="*/ 1457007 w 6184806"/>
              <a:gd name="connsiteY65" fmla="*/ 1963067 h 5154967"/>
              <a:gd name="connsiteX66" fmla="*/ 1491373 w 6184806"/>
              <a:gd name="connsiteY66" fmla="*/ 1903634 h 5154967"/>
              <a:gd name="connsiteX67" fmla="*/ 1490164 w 6184806"/>
              <a:gd name="connsiteY67" fmla="*/ 1903127 h 5154967"/>
              <a:gd name="connsiteX68" fmla="*/ 1429519 w 6184806"/>
              <a:gd name="connsiteY68" fmla="*/ 1841960 h 5154967"/>
              <a:gd name="connsiteX69" fmla="*/ 968320 w 6184806"/>
              <a:gd name="connsiteY69" fmla="*/ 1044307 h 5154967"/>
              <a:gd name="connsiteX70" fmla="*/ 968320 w 6184806"/>
              <a:gd name="connsiteY70" fmla="*/ 881196 h 5154967"/>
              <a:gd name="connsiteX71" fmla="*/ 1429519 w 6184806"/>
              <a:gd name="connsiteY71" fmla="*/ 83546 h 5154967"/>
              <a:gd name="connsiteX72" fmla="*/ 1573268 w 6184806"/>
              <a:gd name="connsiteY72" fmla="*/ 0 h 5154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6184806" h="5154967">
                <a:moveTo>
                  <a:pt x="363179" y="3125191"/>
                </a:moveTo>
                <a:cubicBezTo>
                  <a:pt x="363179" y="3125191"/>
                  <a:pt x="363179" y="3125191"/>
                  <a:pt x="898270" y="3125191"/>
                </a:cubicBezTo>
                <a:cubicBezTo>
                  <a:pt x="931786" y="3125191"/>
                  <a:pt x="964145" y="3143614"/>
                  <a:pt x="980326" y="3173551"/>
                </a:cubicBezTo>
                <a:cubicBezTo>
                  <a:pt x="980326" y="3173551"/>
                  <a:pt x="980326" y="3173551"/>
                  <a:pt x="1248448" y="3635277"/>
                </a:cubicBezTo>
                <a:cubicBezTo>
                  <a:pt x="1265784" y="3664063"/>
                  <a:pt x="1265784" y="3700909"/>
                  <a:pt x="1248448" y="3729695"/>
                </a:cubicBezTo>
                <a:cubicBezTo>
                  <a:pt x="1248448" y="3729695"/>
                  <a:pt x="1248448" y="3729695"/>
                  <a:pt x="980326" y="4191421"/>
                </a:cubicBezTo>
                <a:cubicBezTo>
                  <a:pt x="964145" y="4221358"/>
                  <a:pt x="931786" y="4239781"/>
                  <a:pt x="898270" y="4239781"/>
                </a:cubicBezTo>
                <a:cubicBezTo>
                  <a:pt x="898270" y="4239781"/>
                  <a:pt x="898270" y="4239781"/>
                  <a:pt x="363179" y="4239781"/>
                </a:cubicBezTo>
                <a:cubicBezTo>
                  <a:pt x="328508" y="4239781"/>
                  <a:pt x="297305" y="4221358"/>
                  <a:pt x="279969" y="4191421"/>
                </a:cubicBezTo>
                <a:cubicBezTo>
                  <a:pt x="279969" y="4191421"/>
                  <a:pt x="279969" y="4191421"/>
                  <a:pt x="13002" y="3729695"/>
                </a:cubicBezTo>
                <a:cubicBezTo>
                  <a:pt x="-4334" y="3700909"/>
                  <a:pt x="-4334" y="3664063"/>
                  <a:pt x="13002" y="3635277"/>
                </a:cubicBezTo>
                <a:cubicBezTo>
                  <a:pt x="13002" y="3635277"/>
                  <a:pt x="13002" y="3635277"/>
                  <a:pt x="279969" y="3173551"/>
                </a:cubicBezTo>
                <a:cubicBezTo>
                  <a:pt x="297305" y="3143614"/>
                  <a:pt x="328508" y="3125191"/>
                  <a:pt x="363179" y="3125191"/>
                </a:cubicBezTo>
                <a:close/>
                <a:moveTo>
                  <a:pt x="2489721" y="570035"/>
                </a:moveTo>
                <a:cubicBezTo>
                  <a:pt x="2489721" y="570035"/>
                  <a:pt x="2489721" y="570035"/>
                  <a:pt x="2764862" y="570035"/>
                </a:cubicBezTo>
                <a:lnTo>
                  <a:pt x="2796959" y="570035"/>
                </a:lnTo>
                <a:lnTo>
                  <a:pt x="2827587" y="622777"/>
                </a:lnTo>
                <a:cubicBezTo>
                  <a:pt x="2870233" y="696217"/>
                  <a:pt x="2919858" y="781675"/>
                  <a:pt x="2977604" y="881117"/>
                </a:cubicBezTo>
                <a:cubicBezTo>
                  <a:pt x="3004153" y="925204"/>
                  <a:pt x="3004153" y="981634"/>
                  <a:pt x="2977604" y="1025720"/>
                </a:cubicBezTo>
                <a:cubicBezTo>
                  <a:pt x="2977604" y="1025720"/>
                  <a:pt x="2977604" y="1025720"/>
                  <a:pt x="2566968" y="1732863"/>
                </a:cubicBezTo>
                <a:cubicBezTo>
                  <a:pt x="2542188" y="1778712"/>
                  <a:pt x="2492629" y="1806927"/>
                  <a:pt x="2441299" y="1806927"/>
                </a:cubicBezTo>
                <a:cubicBezTo>
                  <a:pt x="2441299" y="1806927"/>
                  <a:pt x="2441299" y="1806927"/>
                  <a:pt x="1621798" y="1806927"/>
                </a:cubicBezTo>
                <a:cubicBezTo>
                  <a:pt x="1608523" y="1806927"/>
                  <a:pt x="1595580" y="1805163"/>
                  <a:pt x="1583218" y="1801802"/>
                </a:cubicBezTo>
                <a:lnTo>
                  <a:pt x="1556683" y="1790677"/>
                </a:lnTo>
                <a:lnTo>
                  <a:pt x="1572899" y="1762630"/>
                </a:lnTo>
                <a:cubicBezTo>
                  <a:pt x="1719523" y="1509042"/>
                  <a:pt x="1907201" y="1184448"/>
                  <a:pt x="2147429" y="768968"/>
                </a:cubicBezTo>
                <a:cubicBezTo>
                  <a:pt x="2218739" y="645819"/>
                  <a:pt x="2347099" y="570035"/>
                  <a:pt x="2489721" y="570035"/>
                </a:cubicBezTo>
                <a:close/>
                <a:moveTo>
                  <a:pt x="1573268" y="0"/>
                </a:moveTo>
                <a:cubicBezTo>
                  <a:pt x="1573268" y="0"/>
                  <a:pt x="1573268" y="0"/>
                  <a:pt x="2497662" y="0"/>
                </a:cubicBezTo>
                <a:cubicBezTo>
                  <a:pt x="2555561" y="0"/>
                  <a:pt x="2611463" y="31828"/>
                  <a:pt x="2639415" y="83546"/>
                </a:cubicBezTo>
                <a:cubicBezTo>
                  <a:pt x="2639415" y="83546"/>
                  <a:pt x="2639415" y="83546"/>
                  <a:pt x="2887862" y="511387"/>
                </a:cubicBezTo>
                <a:lnTo>
                  <a:pt x="2915928" y="559720"/>
                </a:lnTo>
                <a:lnTo>
                  <a:pt x="2893844" y="559720"/>
                </a:lnTo>
                <a:lnTo>
                  <a:pt x="2789466" y="559720"/>
                </a:lnTo>
                <a:lnTo>
                  <a:pt x="2744122" y="481634"/>
                </a:lnTo>
                <a:cubicBezTo>
                  <a:pt x="2570885" y="183309"/>
                  <a:pt x="2570885" y="183309"/>
                  <a:pt x="2570885" y="183309"/>
                </a:cubicBezTo>
                <a:cubicBezTo>
                  <a:pt x="2546104" y="137459"/>
                  <a:pt x="2496545" y="109243"/>
                  <a:pt x="2445216" y="109243"/>
                </a:cubicBezTo>
                <a:cubicBezTo>
                  <a:pt x="1625714" y="109243"/>
                  <a:pt x="1625714" y="109243"/>
                  <a:pt x="1625714" y="109243"/>
                </a:cubicBezTo>
                <a:cubicBezTo>
                  <a:pt x="1572615" y="109243"/>
                  <a:pt x="1524825" y="137459"/>
                  <a:pt x="1498276" y="183309"/>
                </a:cubicBezTo>
                <a:cubicBezTo>
                  <a:pt x="1089410" y="890450"/>
                  <a:pt x="1089410" y="890450"/>
                  <a:pt x="1089410" y="890450"/>
                </a:cubicBezTo>
                <a:cubicBezTo>
                  <a:pt x="1062860" y="934537"/>
                  <a:pt x="1062860" y="990967"/>
                  <a:pt x="1089410" y="1035054"/>
                </a:cubicBezTo>
                <a:cubicBezTo>
                  <a:pt x="1498276" y="1742196"/>
                  <a:pt x="1498276" y="1742196"/>
                  <a:pt x="1498276" y="1742196"/>
                </a:cubicBezTo>
                <a:cubicBezTo>
                  <a:pt x="1511551" y="1765121"/>
                  <a:pt x="1530135" y="1783637"/>
                  <a:pt x="1552039" y="1796422"/>
                </a:cubicBezTo>
                <a:lnTo>
                  <a:pt x="1558260" y="1799029"/>
                </a:lnTo>
                <a:lnTo>
                  <a:pt x="1524911" y="1856707"/>
                </a:lnTo>
                <a:lnTo>
                  <a:pt x="1500108" y="1899604"/>
                </a:lnTo>
                <a:lnTo>
                  <a:pt x="1525834" y="1910390"/>
                </a:lnTo>
                <a:cubicBezTo>
                  <a:pt x="1539779" y="1914181"/>
                  <a:pt x="1554378" y="1916170"/>
                  <a:pt x="1569352" y="1916170"/>
                </a:cubicBezTo>
                <a:cubicBezTo>
                  <a:pt x="2493745" y="1916170"/>
                  <a:pt x="2493745" y="1916170"/>
                  <a:pt x="2493745" y="1916170"/>
                </a:cubicBezTo>
                <a:cubicBezTo>
                  <a:pt x="2551645" y="1916170"/>
                  <a:pt x="2607546" y="1884345"/>
                  <a:pt x="2635498" y="1832627"/>
                </a:cubicBezTo>
                <a:cubicBezTo>
                  <a:pt x="3098693" y="1034974"/>
                  <a:pt x="3098693" y="1034974"/>
                  <a:pt x="3098693" y="1034974"/>
                </a:cubicBezTo>
                <a:cubicBezTo>
                  <a:pt x="3128641" y="985246"/>
                  <a:pt x="3128641" y="921593"/>
                  <a:pt x="3098693" y="871863"/>
                </a:cubicBezTo>
                <a:cubicBezTo>
                  <a:pt x="3040794" y="772157"/>
                  <a:pt x="2990132" y="684914"/>
                  <a:pt x="2945803" y="608576"/>
                </a:cubicBezTo>
                <a:lnTo>
                  <a:pt x="2923422" y="570035"/>
                </a:lnTo>
                <a:lnTo>
                  <a:pt x="3027104" y="570035"/>
                </a:lnTo>
                <a:cubicBezTo>
                  <a:pt x="3349535" y="570035"/>
                  <a:pt x="3865424" y="570035"/>
                  <a:pt x="4690846" y="570035"/>
                </a:cubicBezTo>
                <a:cubicBezTo>
                  <a:pt x="4828714" y="570035"/>
                  <a:pt x="4961827" y="645819"/>
                  <a:pt x="5028384" y="768968"/>
                </a:cubicBezTo>
                <a:cubicBezTo>
                  <a:pt x="5028384" y="768968"/>
                  <a:pt x="5028384" y="768968"/>
                  <a:pt x="6131323" y="2668304"/>
                </a:cubicBezTo>
                <a:cubicBezTo>
                  <a:pt x="6202634" y="2786717"/>
                  <a:pt x="6202634" y="2938285"/>
                  <a:pt x="6131323" y="3056698"/>
                </a:cubicBezTo>
                <a:cubicBezTo>
                  <a:pt x="6131323" y="3056698"/>
                  <a:pt x="6131323" y="3056698"/>
                  <a:pt x="5028384" y="4956035"/>
                </a:cubicBezTo>
                <a:cubicBezTo>
                  <a:pt x="4961827" y="5079184"/>
                  <a:pt x="4828714" y="5154967"/>
                  <a:pt x="4690846" y="5154967"/>
                </a:cubicBezTo>
                <a:cubicBezTo>
                  <a:pt x="4690846" y="5154967"/>
                  <a:pt x="4690846" y="5154967"/>
                  <a:pt x="2489721" y="5154967"/>
                </a:cubicBezTo>
                <a:cubicBezTo>
                  <a:pt x="2347099" y="5154967"/>
                  <a:pt x="2218739" y="5079184"/>
                  <a:pt x="2147429" y="4956035"/>
                </a:cubicBezTo>
                <a:cubicBezTo>
                  <a:pt x="2147429" y="4956035"/>
                  <a:pt x="2147429" y="4956035"/>
                  <a:pt x="1049243" y="3056698"/>
                </a:cubicBezTo>
                <a:cubicBezTo>
                  <a:pt x="977932" y="2938285"/>
                  <a:pt x="977932" y="2786717"/>
                  <a:pt x="1049243" y="2668304"/>
                </a:cubicBezTo>
                <a:cubicBezTo>
                  <a:pt x="1049243" y="2668304"/>
                  <a:pt x="1049243" y="2668304"/>
                  <a:pt x="1457007" y="1963067"/>
                </a:cubicBezTo>
                <a:lnTo>
                  <a:pt x="1491373" y="1903634"/>
                </a:lnTo>
                <a:lnTo>
                  <a:pt x="1490164" y="1903127"/>
                </a:lnTo>
                <a:cubicBezTo>
                  <a:pt x="1465456" y="1888705"/>
                  <a:pt x="1444493" y="1867820"/>
                  <a:pt x="1429519" y="1841960"/>
                </a:cubicBezTo>
                <a:cubicBezTo>
                  <a:pt x="1429519" y="1841960"/>
                  <a:pt x="1429519" y="1841960"/>
                  <a:pt x="968320" y="1044307"/>
                </a:cubicBezTo>
                <a:cubicBezTo>
                  <a:pt x="938371" y="994579"/>
                  <a:pt x="938371" y="930926"/>
                  <a:pt x="968320" y="881196"/>
                </a:cubicBezTo>
                <a:cubicBezTo>
                  <a:pt x="968320" y="881196"/>
                  <a:pt x="968320" y="881196"/>
                  <a:pt x="1429519" y="83546"/>
                </a:cubicBezTo>
                <a:cubicBezTo>
                  <a:pt x="1459466" y="31828"/>
                  <a:pt x="1513373" y="0"/>
                  <a:pt x="1573268" y="0"/>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8" name="Segnaposto contenuto 7">
            <a:extLst>
              <a:ext uri="{FF2B5EF4-FFF2-40B4-BE49-F238E27FC236}">
                <a16:creationId xmlns:a16="http://schemas.microsoft.com/office/drawing/2014/main" id="{44993E7C-96C7-37B9-FD49-93B843D7502F}"/>
              </a:ext>
            </a:extLst>
          </p:cNvPr>
          <p:cNvPicPr>
            <a:picLocks noGrp="1" noChangeAspect="1"/>
          </p:cNvPicPr>
          <p:nvPr>
            <p:ph idx="13"/>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31503" y="2129307"/>
            <a:ext cx="3217333" cy="3217333"/>
          </a:xfrm>
          <a:prstGeom prst="rect">
            <a:avLst/>
          </a:prstGeom>
        </p:spPr>
      </p:pic>
      <p:sp>
        <p:nvSpPr>
          <p:cNvPr id="12" name="CasellaDiTesto 11">
            <a:extLst>
              <a:ext uri="{FF2B5EF4-FFF2-40B4-BE49-F238E27FC236}">
                <a16:creationId xmlns:a16="http://schemas.microsoft.com/office/drawing/2014/main" id="{BF5F2975-DD4C-112E-C627-8E7FC789BCD1}"/>
              </a:ext>
            </a:extLst>
          </p:cNvPr>
          <p:cNvSpPr txBox="1"/>
          <p:nvPr/>
        </p:nvSpPr>
        <p:spPr>
          <a:xfrm>
            <a:off x="1094095" y="4048119"/>
            <a:ext cx="6096000" cy="369332"/>
          </a:xfrm>
          <a:prstGeom prst="rect">
            <a:avLst/>
          </a:prstGeom>
          <a:noFill/>
        </p:spPr>
        <p:txBody>
          <a:bodyPr wrap="square">
            <a:spAutoFit/>
          </a:bodyPr>
          <a:lstStyle/>
          <a:p>
            <a:r>
              <a:rPr lang="it-IT" dirty="0">
                <a:latin typeface="Helvetica" panose="020B0604020202020204" pitchFamily="34" charset="0"/>
                <a:cs typeface="Helvetica" panose="020B0604020202020204" pitchFamily="34" charset="0"/>
              </a:rPr>
              <a:t>Lab: California housing prices</a:t>
            </a:r>
            <a:endParaRPr lang="en-US" b="0" i="0" dirty="0">
              <a:effectLst/>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268880230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a:xfrm>
            <a:off x="838200" y="365125"/>
            <a:ext cx="10515600" cy="1325563"/>
          </a:xfrm>
        </p:spPr>
        <p:txBody>
          <a:bodyPr/>
          <a:lstStyle/>
          <a:p>
            <a:r>
              <a:rPr lang="en-US" noProof="0" dirty="0"/>
              <a:t>Data platform</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a:xfrm>
            <a:off x="838200" y="1700499"/>
            <a:ext cx="10515600" cy="4351338"/>
          </a:xfrm>
        </p:spPr>
        <p:txBody>
          <a:bodyPr/>
          <a:lstStyle/>
          <a:p>
            <a:r>
              <a:rPr lang="en-US" noProof="0" dirty="0"/>
              <a:t>Are we done? No!</a:t>
            </a:r>
          </a:p>
          <a:p>
            <a:pPr lvl="1"/>
            <a:r>
              <a:rPr lang="en-US" noProof="0" dirty="0"/>
              <a:t>Metadata can become bigger than data themselves</a:t>
            </a:r>
          </a:p>
          <a:p>
            <a:pPr indent="-285750"/>
            <a:r>
              <a:rPr lang="en-US" noProof="0" dirty="0"/>
              <a:t>We need meta meta-data (or models)...</a:t>
            </a:r>
          </a:p>
          <a:p>
            <a:pPr lvl="1"/>
            <a:r>
              <a:rPr lang="en-US" noProof="0" dirty="0"/>
              <a:t>... chasing our own tails</a:t>
            </a:r>
          </a:p>
          <a:p>
            <a:pPr indent="-285750"/>
            <a:r>
              <a:rPr lang="en-US" noProof="0" dirty="0"/>
              <a:t>Data management is still a (research) issue in data platforms</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45</a:t>
            </a:fld>
            <a:endParaRPr lang="it-IT" dirty="0"/>
          </a:p>
        </p:txBody>
      </p:sp>
    </p:spTree>
    <p:extLst>
      <p:ext uri="{BB962C8B-B14F-4D97-AF65-F5344CB8AC3E}">
        <p14:creationId xmlns:p14="http://schemas.microsoft.com/office/powerpoint/2010/main" val="342432914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dirty="0"/>
              <a:t>Data lakehouse</a:t>
            </a:r>
          </a:p>
        </p:txBody>
      </p:sp>
      <p:sp>
        <p:nvSpPr>
          <p:cNvPr id="6" name="Segnaposto contenuto 5"/>
          <p:cNvSpPr>
            <a:spLocks noGrp="1"/>
          </p:cNvSpPr>
          <p:nvPr>
            <p:ph sz="half" idx="1"/>
          </p:nvPr>
        </p:nvSpPr>
        <p:spPr/>
        <p:txBody>
          <a:bodyPr/>
          <a:lstStyle/>
          <a:p>
            <a:r>
              <a:rPr lang="en-US" b="1" noProof="0" dirty="0"/>
              <a:t>Data lakehouse</a:t>
            </a:r>
            <a:r>
              <a:rPr lang="en-US" noProof="0" dirty="0"/>
              <a:t> </a:t>
            </a:r>
          </a:p>
          <a:p>
            <a:pPr lvl="1"/>
            <a:r>
              <a:rPr lang="en-US" noProof="0" dirty="0"/>
              <a:t>Data management architecture that combines the flexibility, cost-efficiency, and scale of data lakes with the data management and ACID transactions of data warehouses, enabling business intelligence (BI) and machine learning (ML) on all data</a:t>
            </a:r>
          </a:p>
          <a:p>
            <a:pPr lvl="1"/>
            <a:r>
              <a:rPr lang="en-US" noProof="0" dirty="0"/>
              <a:t>Vendor lock in</a:t>
            </a:r>
          </a:p>
        </p:txBody>
      </p:sp>
      <p:sp>
        <p:nvSpPr>
          <p:cNvPr id="5" name="Segnaposto numero diapositiva 4"/>
          <p:cNvSpPr>
            <a:spLocks noGrp="1"/>
          </p:cNvSpPr>
          <p:nvPr>
            <p:ph type="sldNum" sz="quarter" idx="12"/>
          </p:nvPr>
        </p:nvSpPr>
        <p:spPr/>
        <p:txBody>
          <a:bodyPr/>
          <a:lstStyle/>
          <a:p>
            <a:fld id="{629637A9-119A-49DA-BD12-AAC58B377D80}" type="slidenum">
              <a:rPr lang="en-US" smtClean="0"/>
              <a:t>46</a:t>
            </a:fld>
            <a:endParaRPr lang="en-US" dirty="0"/>
          </a:p>
        </p:txBody>
      </p:sp>
      <p:sp>
        <p:nvSpPr>
          <p:cNvPr id="4" name="Segnaposto contenuto 3">
            <a:extLst>
              <a:ext uri="{FF2B5EF4-FFF2-40B4-BE49-F238E27FC236}">
                <a16:creationId xmlns:a16="http://schemas.microsoft.com/office/drawing/2014/main" id="{3A16EBB6-199E-8F18-A6AE-F58EB6ECDC70}"/>
              </a:ext>
            </a:extLst>
          </p:cNvPr>
          <p:cNvSpPr>
            <a:spLocks noGrp="1"/>
          </p:cNvSpPr>
          <p:nvPr>
            <p:ph idx="13"/>
          </p:nvPr>
        </p:nvSpPr>
        <p:spPr/>
        <p:txBody>
          <a:bodyPr/>
          <a:lstStyle/>
          <a:p>
            <a:r>
              <a:rPr lang="en-US" noProof="0" dirty="0">
                <a:hlinkClick r:id="rId2"/>
              </a:rPr>
              <a:t>https://www.databricks.com/glossary/data-lakehouse</a:t>
            </a:r>
            <a:r>
              <a:rPr lang="en-US" noProof="0" dirty="0"/>
              <a:t> </a:t>
            </a:r>
          </a:p>
        </p:txBody>
      </p:sp>
      <p:pic>
        <p:nvPicPr>
          <p:cNvPr id="7" name="Picture 2" descr="https://databricks.com/wp-content/uploads/2020/01/data-lakehouse-new.png">
            <a:extLst>
              <a:ext uri="{FF2B5EF4-FFF2-40B4-BE49-F238E27FC236}">
                <a16:creationId xmlns:a16="http://schemas.microsoft.com/office/drawing/2014/main" id="{BBD93310-B601-474A-BC42-7531485A4D54}"/>
              </a:ext>
            </a:extLst>
          </p:cNvPr>
          <p:cNvPicPr>
            <a:picLocks noGrp="1" noChangeAspect="1" noChangeArrowheads="1"/>
          </p:cNvPicPr>
          <p:nvPr>
            <p:ph sz="half" idx="2"/>
          </p:nvPr>
        </p:nvPicPr>
        <p:blipFill rotWithShape="1">
          <a:blip r:embed="rId3">
            <a:extLst>
              <a:ext uri="{28A0092B-C50C-407E-A947-70E740481C1C}">
                <a14:useLocalDpi xmlns:a14="http://schemas.microsoft.com/office/drawing/2010/main" val="0"/>
              </a:ext>
            </a:extLst>
          </a:blip>
          <a:srcRect l="4386" t="9968" r="3730" b="10142"/>
          <a:stretch/>
        </p:blipFill>
        <p:spPr bwMode="auto">
          <a:xfrm>
            <a:off x="6172200" y="2818673"/>
            <a:ext cx="5181600" cy="23652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966085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838200" y="365125"/>
            <a:ext cx="10515600" cy="1325563"/>
          </a:xfrm>
        </p:spPr>
        <p:txBody>
          <a:bodyPr/>
          <a:lstStyle/>
          <a:p>
            <a:r>
              <a:rPr lang="en-US" dirty="0"/>
              <a:t>Data lakehouse</a:t>
            </a:r>
          </a:p>
        </p:txBody>
      </p:sp>
      <p:sp>
        <p:nvSpPr>
          <p:cNvPr id="6" name="Segnaposto contenuto 5"/>
          <p:cNvSpPr>
            <a:spLocks noGrp="1"/>
          </p:cNvSpPr>
          <p:nvPr>
            <p:ph idx="1"/>
          </p:nvPr>
        </p:nvSpPr>
        <p:spPr/>
        <p:txBody>
          <a:bodyPr/>
          <a:lstStyle/>
          <a:p>
            <a:r>
              <a:rPr lang="en-US" dirty="0"/>
              <a:t>Key technologies used to implement </a:t>
            </a:r>
            <a:br>
              <a:rPr lang="en-US" dirty="0"/>
            </a:br>
            <a:r>
              <a:rPr lang="en-US" dirty="0"/>
              <a:t>open source Data Lakehouses</a:t>
            </a:r>
          </a:p>
          <a:p>
            <a:pPr lvl="1"/>
            <a:r>
              <a:rPr lang="en-US" dirty="0"/>
              <a:t>Databricks’ Delta Lake</a:t>
            </a:r>
          </a:p>
          <a:p>
            <a:pPr lvl="1"/>
            <a:r>
              <a:rPr lang="en-US" dirty="0"/>
              <a:t>Apache Hudi</a:t>
            </a:r>
          </a:p>
          <a:p>
            <a:pPr lvl="1"/>
            <a:r>
              <a:rPr lang="en-US" dirty="0"/>
              <a:t>Apache Iceberg</a:t>
            </a:r>
          </a:p>
        </p:txBody>
      </p:sp>
      <p:sp>
        <p:nvSpPr>
          <p:cNvPr id="5" name="Segnaposto numero diapositiva 4"/>
          <p:cNvSpPr>
            <a:spLocks noGrp="1"/>
          </p:cNvSpPr>
          <p:nvPr>
            <p:ph type="sldNum" sz="quarter" idx="12"/>
          </p:nvPr>
        </p:nvSpPr>
        <p:spPr/>
        <p:txBody>
          <a:bodyPr/>
          <a:lstStyle/>
          <a:p>
            <a:fld id="{629637A9-119A-49DA-BD12-AAC58B377D80}" type="slidenum">
              <a:rPr lang="en-US" smtClean="0"/>
              <a:t>47</a:t>
            </a:fld>
            <a:endParaRPr lang="en-US" dirty="0"/>
          </a:p>
        </p:txBody>
      </p:sp>
      <p:sp>
        <p:nvSpPr>
          <p:cNvPr id="7" name="Segnaposto contenuto 6"/>
          <p:cNvSpPr>
            <a:spLocks noGrp="1"/>
          </p:cNvSpPr>
          <p:nvPr>
            <p:ph idx="13"/>
          </p:nvPr>
        </p:nvSpPr>
        <p:spPr/>
        <p:txBody>
          <a:bodyPr/>
          <a:lstStyle/>
          <a:p>
            <a:r>
              <a:rPr lang="en-US" dirty="0">
                <a:hlinkClick r:id="rId2"/>
              </a:rPr>
              <a:t>https://databricks.com/blog/2021/05/19/evolution-to-the-data-lakehouse.html</a:t>
            </a:r>
            <a:r>
              <a:rPr lang="en-US" dirty="0"/>
              <a:t> </a:t>
            </a:r>
          </a:p>
        </p:txBody>
      </p:sp>
      <p:pic>
        <p:nvPicPr>
          <p:cNvPr id="2050" name="Picture 2" descr="The data lakehouse architecture addresses the key challenges of current data architectures "/>
          <p:cNvPicPr>
            <a:picLocks noChangeAspect="1" noChangeArrowheads="1"/>
          </p:cNvPicPr>
          <p:nvPr/>
        </p:nvPicPr>
        <p:blipFill rotWithShape="1">
          <a:blip r:embed="rId3">
            <a:extLst>
              <a:ext uri="{28A0092B-C50C-407E-A947-70E740481C1C}">
                <a14:useLocalDpi xmlns:a14="http://schemas.microsoft.com/office/drawing/2010/main" val="0"/>
              </a:ext>
            </a:extLst>
          </a:blip>
          <a:srcRect t="7317"/>
          <a:stretch/>
        </p:blipFill>
        <p:spPr bwMode="auto">
          <a:xfrm>
            <a:off x="6624221" y="1359634"/>
            <a:ext cx="4412202" cy="5033067"/>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8" name="Tabella 7"/>
          <p:cNvGraphicFramePr>
            <a:graphicFrameLocks noGrp="1"/>
          </p:cNvGraphicFramePr>
          <p:nvPr>
            <p:extLst>
              <p:ext uri="{D42A27DB-BD31-4B8C-83A1-F6EECF244321}">
                <p14:modId xmlns:p14="http://schemas.microsoft.com/office/powerpoint/2010/main" val="1501961091"/>
              </p:ext>
            </p:extLst>
          </p:nvPr>
        </p:nvGraphicFramePr>
        <p:xfrm>
          <a:off x="873498" y="1438591"/>
          <a:ext cx="5715426" cy="4673829"/>
        </p:xfrm>
        <a:graphic>
          <a:graphicData uri="http://schemas.openxmlformats.org/drawingml/2006/table">
            <a:tbl>
              <a:tblPr/>
              <a:tblGrid>
                <a:gridCol w="1317730">
                  <a:extLst>
                    <a:ext uri="{9D8B030D-6E8A-4147-A177-3AD203B41FA5}">
                      <a16:colId xmlns:a16="http://schemas.microsoft.com/office/drawing/2014/main" val="2983012886"/>
                    </a:ext>
                  </a:extLst>
                </a:gridCol>
                <a:gridCol w="1686240">
                  <a:extLst>
                    <a:ext uri="{9D8B030D-6E8A-4147-A177-3AD203B41FA5}">
                      <a16:colId xmlns:a16="http://schemas.microsoft.com/office/drawing/2014/main" val="1281120594"/>
                    </a:ext>
                  </a:extLst>
                </a:gridCol>
                <a:gridCol w="1355728">
                  <a:extLst>
                    <a:ext uri="{9D8B030D-6E8A-4147-A177-3AD203B41FA5}">
                      <a16:colId xmlns:a16="http://schemas.microsoft.com/office/drawing/2014/main" val="4237874953"/>
                    </a:ext>
                  </a:extLst>
                </a:gridCol>
                <a:gridCol w="1355728">
                  <a:extLst>
                    <a:ext uri="{9D8B030D-6E8A-4147-A177-3AD203B41FA5}">
                      <a16:colId xmlns:a16="http://schemas.microsoft.com/office/drawing/2014/main" val="963630553"/>
                    </a:ext>
                  </a:extLst>
                </a:gridCol>
              </a:tblGrid>
              <a:tr h="297013">
                <a:tc>
                  <a:txBody>
                    <a:bodyPr/>
                    <a:lstStyle/>
                    <a:p>
                      <a:endParaRPr lang="en-US" sz="1000" noProof="0" dirty="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en-US" sz="1000" b="1" noProof="0" dirty="0">
                          <a:effectLst/>
                          <a:latin typeface="Helvetica" panose="020B0604020202020204" pitchFamily="34" charset="0"/>
                          <a:cs typeface="Helvetica" panose="020B0604020202020204" pitchFamily="34" charset="0"/>
                        </a:rPr>
                        <a:t>Data warehouse</a:t>
                      </a:r>
                      <a:endParaRPr lang="en-US" sz="1000" noProof="0" dirty="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en-US" sz="1000" b="1" noProof="0" dirty="0">
                          <a:effectLst/>
                          <a:latin typeface="Helvetica" panose="020B0604020202020204" pitchFamily="34" charset="0"/>
                          <a:cs typeface="Helvetica" panose="020B0604020202020204" pitchFamily="34" charset="0"/>
                        </a:rPr>
                        <a:t>Data lake</a:t>
                      </a:r>
                      <a:endParaRPr lang="en-US" sz="1000" noProof="0" dirty="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marL="0" algn="l" defTabSz="914400" rtl="0" eaLnBrk="1" latinLnBrk="0" hangingPunct="1"/>
                      <a:r>
                        <a:rPr lang="en-US" sz="1000" b="1" kern="1200" noProof="0" dirty="0">
                          <a:solidFill>
                            <a:schemeClr val="tx1"/>
                          </a:solidFill>
                          <a:effectLst/>
                          <a:latin typeface="Helvetica" panose="020B0604020202020204" pitchFamily="34" charset="0"/>
                          <a:ea typeface="+mn-ea"/>
                          <a:cs typeface="Helvetica" panose="020B0604020202020204" pitchFamily="34" charset="0"/>
                        </a:rPr>
                        <a:t>Data lake</a:t>
                      </a:r>
                      <a:r>
                        <a:rPr lang="en-US" sz="1000" b="1" noProof="0" dirty="0">
                          <a:effectLst/>
                          <a:latin typeface="Helvetica" panose="020B0604020202020204" pitchFamily="34" charset="0"/>
                          <a:cs typeface="Helvetica" panose="020B0604020202020204" pitchFamily="34" charset="0"/>
                        </a:rPr>
                        <a:t>house</a:t>
                      </a:r>
                      <a:endParaRPr lang="en-US" sz="1000" b="1" kern="1200" noProof="0" dirty="0">
                        <a:solidFill>
                          <a:schemeClr val="tx1"/>
                        </a:solidFill>
                        <a:effectLst/>
                        <a:latin typeface="Helvetica" panose="020B0604020202020204" pitchFamily="34" charset="0"/>
                        <a:ea typeface="+mn-ea"/>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12700" cmpd="sng">
                      <a:noFill/>
                      <a:prstDash val="solid"/>
                    </a:lnR>
                    <a:lnT w="12700" cmpd="sng">
                      <a:noFill/>
                      <a:prstDash val="solid"/>
                    </a:lnT>
                    <a:lnB w="4763"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extLst>
                  <a:ext uri="{0D108BD9-81ED-4DB2-BD59-A6C34878D82A}">
                    <a16:rowId xmlns:a16="http://schemas.microsoft.com/office/drawing/2014/main" val="3661637101"/>
                  </a:ext>
                </a:extLst>
              </a:tr>
              <a:tr h="329700">
                <a:tc>
                  <a:txBody>
                    <a:bodyPr/>
                    <a:lstStyle/>
                    <a:p>
                      <a:r>
                        <a:rPr lang="en-US" sz="1000" b="1" noProof="0" dirty="0">
                          <a:effectLst/>
                          <a:latin typeface="Helvetica" panose="020B0604020202020204" pitchFamily="34" charset="0"/>
                          <a:cs typeface="Helvetica" panose="020B0604020202020204" pitchFamily="34" charset="0"/>
                        </a:rPr>
                        <a:t>Data format</a:t>
                      </a:r>
                      <a:endParaRPr lang="en-US" sz="1000" noProof="0" dirty="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en-US" sz="1000" noProof="0" dirty="0">
                          <a:effectLst/>
                          <a:latin typeface="Helvetica" panose="020B0604020202020204" pitchFamily="34" charset="0"/>
                          <a:cs typeface="Helvetica" panose="020B0604020202020204" pitchFamily="34" charset="0"/>
                        </a:rPr>
                        <a:t>Closed, proprietary format</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b="1" noProof="0" dirty="0">
                          <a:effectLst/>
                          <a:latin typeface="Helvetica" panose="020B0604020202020204" pitchFamily="34" charset="0"/>
                          <a:cs typeface="Helvetica" panose="020B0604020202020204" pitchFamily="34" charset="0"/>
                        </a:rPr>
                        <a:t>Open format</a:t>
                      </a:r>
                      <a:r>
                        <a:rPr lang="en-US" sz="1000" b="0" noProof="0" dirty="0">
                          <a:effectLst/>
                          <a:latin typeface="Helvetica" panose="020B0604020202020204" pitchFamily="34" charset="0"/>
                          <a:cs typeface="Helvetica" panose="020B0604020202020204" pitchFamily="34" charset="0"/>
                        </a:rPr>
                        <a:t> (e.g., Parquet)</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noProof="0" dirty="0">
                          <a:effectLst/>
                          <a:latin typeface="Helvetica" panose="020B0604020202020204" pitchFamily="34" charset="0"/>
                          <a:cs typeface="Helvetica" panose="020B0604020202020204" pitchFamily="34" charset="0"/>
                        </a:rPr>
                        <a:t>Open format</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936056026"/>
                  </a:ext>
                </a:extLst>
              </a:tr>
              <a:tr h="612301">
                <a:tc>
                  <a:txBody>
                    <a:bodyPr/>
                    <a:lstStyle/>
                    <a:p>
                      <a:r>
                        <a:rPr lang="en-US" sz="1000" b="1" noProof="0" dirty="0">
                          <a:effectLst/>
                          <a:latin typeface="Helvetica" panose="020B0604020202020204" pitchFamily="34" charset="0"/>
                          <a:cs typeface="Helvetica" panose="020B0604020202020204" pitchFamily="34" charset="0"/>
                        </a:rPr>
                        <a:t>Types of data</a:t>
                      </a:r>
                      <a:endParaRPr lang="en-US" sz="1000" noProof="0" dirty="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en-US" sz="1000" noProof="0" dirty="0">
                          <a:effectLst/>
                          <a:latin typeface="Helvetica" panose="020B0604020202020204" pitchFamily="34" charset="0"/>
                          <a:cs typeface="Helvetica" panose="020B0604020202020204" pitchFamily="34" charset="0"/>
                        </a:rPr>
                        <a:t>Structured data, with limited support for semi-structured data</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b="1" noProof="0" dirty="0">
                          <a:effectLst/>
                          <a:latin typeface="Helvetica" panose="020B0604020202020204" pitchFamily="34" charset="0"/>
                          <a:cs typeface="Helvetica" panose="020B0604020202020204" pitchFamily="34" charset="0"/>
                        </a:rPr>
                        <a:t>All types</a:t>
                      </a:r>
                      <a:r>
                        <a:rPr lang="en-US" sz="1000" noProof="0" dirty="0">
                          <a:effectLst/>
                          <a:latin typeface="Helvetica" panose="020B0604020202020204" pitchFamily="34" charset="0"/>
                          <a:cs typeface="Helvetica" panose="020B0604020202020204" pitchFamily="34" charset="0"/>
                        </a:rPr>
                        <a:t>: Structured data, semi-structured data, textual data, unstructured (raw) data</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b="0" noProof="0" dirty="0">
                          <a:effectLst/>
                          <a:latin typeface="Helvetica" panose="020B0604020202020204" pitchFamily="34" charset="0"/>
                          <a:cs typeface="Helvetica" panose="020B0604020202020204" pitchFamily="34" charset="0"/>
                        </a:rPr>
                        <a:t>All types: Structured data, semi-structured </a:t>
                      </a:r>
                      <a:r>
                        <a:rPr lang="en-US" sz="1000" noProof="0" dirty="0">
                          <a:effectLst/>
                          <a:latin typeface="Helvetica" panose="020B0604020202020204" pitchFamily="34" charset="0"/>
                          <a:cs typeface="Helvetica" panose="020B0604020202020204" pitchFamily="34" charset="0"/>
                        </a:rPr>
                        <a:t>data, textual data, unstructured (raw) data</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247375664"/>
                  </a:ext>
                </a:extLst>
              </a:tr>
              <a:tr h="612301">
                <a:tc>
                  <a:txBody>
                    <a:bodyPr/>
                    <a:lstStyle/>
                    <a:p>
                      <a:r>
                        <a:rPr lang="en-US" sz="1000" b="1" noProof="0" dirty="0">
                          <a:effectLst/>
                          <a:latin typeface="Helvetica" panose="020B0604020202020204" pitchFamily="34" charset="0"/>
                          <a:cs typeface="Helvetica" panose="020B0604020202020204" pitchFamily="34" charset="0"/>
                        </a:rPr>
                        <a:t>Data access</a:t>
                      </a:r>
                      <a:endParaRPr lang="en-US" sz="1000" noProof="0" dirty="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en-US" sz="1000" noProof="0" dirty="0">
                          <a:effectLst/>
                          <a:latin typeface="Helvetica" panose="020B0604020202020204" pitchFamily="34" charset="0"/>
                          <a:cs typeface="Helvetica" panose="020B0604020202020204" pitchFamily="34" charset="0"/>
                        </a:rPr>
                        <a:t>SQL-only, no direct access to file</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b="1" noProof="0" dirty="0">
                          <a:effectLst/>
                          <a:latin typeface="Helvetica" panose="020B0604020202020204" pitchFamily="34" charset="0"/>
                          <a:cs typeface="Helvetica" panose="020B0604020202020204" pitchFamily="34" charset="0"/>
                        </a:rPr>
                        <a:t>Open APIs </a:t>
                      </a:r>
                      <a:r>
                        <a:rPr lang="en-US" sz="1000" noProof="0" dirty="0">
                          <a:effectLst/>
                          <a:latin typeface="Helvetica" panose="020B0604020202020204" pitchFamily="34" charset="0"/>
                          <a:cs typeface="Helvetica" panose="020B0604020202020204" pitchFamily="34" charset="0"/>
                        </a:rPr>
                        <a:t>for direct access to files with SQL, R, Python and other languages</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b="0" noProof="0" dirty="0">
                          <a:effectLst/>
                          <a:latin typeface="Helvetica" panose="020B0604020202020204" pitchFamily="34" charset="0"/>
                          <a:cs typeface="Helvetica" panose="020B0604020202020204" pitchFamily="34" charset="0"/>
                        </a:rPr>
                        <a:t>Open APIs for </a:t>
                      </a:r>
                      <a:r>
                        <a:rPr lang="en-US" sz="1000" noProof="0" dirty="0">
                          <a:effectLst/>
                          <a:latin typeface="Helvetica" panose="020B0604020202020204" pitchFamily="34" charset="0"/>
                          <a:cs typeface="Helvetica" panose="020B0604020202020204" pitchFamily="34" charset="0"/>
                        </a:rPr>
                        <a:t>direct access to files with SQL, R, Python and other languages</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871173749"/>
                  </a:ext>
                </a:extLst>
              </a:tr>
              <a:tr h="329700">
                <a:tc>
                  <a:txBody>
                    <a:bodyPr/>
                    <a:lstStyle/>
                    <a:p>
                      <a:r>
                        <a:rPr lang="en-US" sz="1000" b="1" noProof="0" dirty="0">
                          <a:effectLst/>
                          <a:latin typeface="Helvetica" panose="020B0604020202020204" pitchFamily="34" charset="0"/>
                          <a:cs typeface="Helvetica" panose="020B0604020202020204" pitchFamily="34" charset="0"/>
                        </a:rPr>
                        <a:t>Reliability</a:t>
                      </a:r>
                      <a:endParaRPr lang="en-US" sz="1000" noProof="0" dirty="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en-US" sz="1000" b="1" noProof="0" dirty="0">
                          <a:effectLst/>
                          <a:latin typeface="Helvetica" panose="020B0604020202020204" pitchFamily="34" charset="0"/>
                          <a:cs typeface="Helvetica" panose="020B0604020202020204" pitchFamily="34" charset="0"/>
                        </a:rPr>
                        <a:t>High quality</a:t>
                      </a:r>
                      <a:r>
                        <a:rPr lang="en-US" sz="1000" noProof="0" dirty="0">
                          <a:effectLst/>
                          <a:latin typeface="Helvetica" panose="020B0604020202020204" pitchFamily="34" charset="0"/>
                          <a:cs typeface="Helvetica" panose="020B0604020202020204" pitchFamily="34" charset="0"/>
                        </a:rPr>
                        <a:t>, reliable data with ACID transactions</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noProof="0" dirty="0">
                          <a:effectLst/>
                          <a:latin typeface="Helvetica" panose="020B0604020202020204" pitchFamily="34" charset="0"/>
                          <a:cs typeface="Helvetica" panose="020B0604020202020204" pitchFamily="34" charset="0"/>
                        </a:rPr>
                        <a:t>Low quality, data swamp</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noProof="0" dirty="0">
                          <a:effectLst/>
                          <a:latin typeface="Helvetica" panose="020B0604020202020204" pitchFamily="34" charset="0"/>
                          <a:cs typeface="Helvetica" panose="020B0604020202020204" pitchFamily="34" charset="0"/>
                        </a:rPr>
                        <a:t>High quality, reliable data with ACID transactions</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111864460"/>
                  </a:ext>
                </a:extLst>
              </a:tr>
              <a:tr h="612301">
                <a:tc>
                  <a:txBody>
                    <a:bodyPr/>
                    <a:lstStyle/>
                    <a:p>
                      <a:r>
                        <a:rPr lang="en-US" sz="1000" b="1" noProof="0" dirty="0">
                          <a:effectLst/>
                          <a:latin typeface="Helvetica" panose="020B0604020202020204" pitchFamily="34" charset="0"/>
                          <a:cs typeface="Helvetica" panose="020B0604020202020204" pitchFamily="34" charset="0"/>
                        </a:rPr>
                        <a:t>Governance and security</a:t>
                      </a:r>
                      <a:br>
                        <a:rPr lang="en-US" sz="1000" b="1" noProof="0" dirty="0">
                          <a:effectLst/>
                          <a:latin typeface="Helvetica" panose="020B0604020202020204" pitchFamily="34" charset="0"/>
                          <a:cs typeface="Helvetica" panose="020B0604020202020204" pitchFamily="34" charset="0"/>
                        </a:rPr>
                      </a:br>
                      <a:endParaRPr lang="en-US" sz="1000" noProof="0" dirty="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en-US" sz="1000" b="1" noProof="0" dirty="0">
                          <a:effectLst/>
                          <a:latin typeface="Helvetica" panose="020B0604020202020204" pitchFamily="34" charset="0"/>
                          <a:cs typeface="Helvetica" panose="020B0604020202020204" pitchFamily="34" charset="0"/>
                        </a:rPr>
                        <a:t>Fine-grained</a:t>
                      </a:r>
                      <a:r>
                        <a:rPr lang="en-US" sz="1000" noProof="0" dirty="0">
                          <a:effectLst/>
                          <a:latin typeface="Helvetica" panose="020B0604020202020204" pitchFamily="34" charset="0"/>
                          <a:cs typeface="Helvetica" panose="020B0604020202020204" pitchFamily="34" charset="0"/>
                        </a:rPr>
                        <a:t> security and governance for row/columnar level for tables</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noProof="0" dirty="0">
                          <a:effectLst/>
                          <a:latin typeface="Helvetica" panose="020B0604020202020204" pitchFamily="34" charset="0"/>
                          <a:cs typeface="Helvetica" panose="020B0604020202020204" pitchFamily="34" charset="0"/>
                        </a:rPr>
                        <a:t>Poor governance as security needs to be applied to files</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noProof="0" dirty="0">
                          <a:effectLst/>
                          <a:latin typeface="Helvetica" panose="020B0604020202020204" pitchFamily="34" charset="0"/>
                          <a:cs typeface="Helvetica" panose="020B0604020202020204" pitchFamily="34" charset="0"/>
                        </a:rPr>
                        <a:t>Fine-grained security and governance for row/columnar level for tables</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579089036"/>
                  </a:ext>
                </a:extLst>
              </a:tr>
              <a:tr h="188401">
                <a:tc>
                  <a:txBody>
                    <a:bodyPr/>
                    <a:lstStyle/>
                    <a:p>
                      <a:r>
                        <a:rPr lang="en-US" sz="1000" b="1" noProof="0" dirty="0">
                          <a:effectLst/>
                          <a:latin typeface="Helvetica" panose="020B0604020202020204" pitchFamily="34" charset="0"/>
                          <a:cs typeface="Helvetica" panose="020B0604020202020204" pitchFamily="34" charset="0"/>
                        </a:rPr>
                        <a:t>Performance</a:t>
                      </a:r>
                      <a:endParaRPr lang="en-US" sz="1000" noProof="0" dirty="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en-US" sz="1000" b="1" noProof="0" dirty="0">
                          <a:effectLst/>
                          <a:latin typeface="Helvetica" panose="020B0604020202020204" pitchFamily="34" charset="0"/>
                          <a:cs typeface="Helvetica" panose="020B0604020202020204" pitchFamily="34" charset="0"/>
                        </a:rPr>
                        <a:t>High</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noProof="0" dirty="0">
                          <a:effectLst/>
                          <a:latin typeface="Helvetica" panose="020B0604020202020204" pitchFamily="34" charset="0"/>
                          <a:cs typeface="Helvetica" panose="020B0604020202020204" pitchFamily="34" charset="0"/>
                        </a:rPr>
                        <a:t>Low</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noProof="0" dirty="0">
                          <a:effectLst/>
                          <a:latin typeface="Helvetica" panose="020B0604020202020204" pitchFamily="34" charset="0"/>
                          <a:cs typeface="Helvetica" panose="020B0604020202020204" pitchFamily="34" charset="0"/>
                        </a:rPr>
                        <a:t>High</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423000763"/>
                  </a:ext>
                </a:extLst>
              </a:tr>
              <a:tr h="471000">
                <a:tc>
                  <a:txBody>
                    <a:bodyPr/>
                    <a:lstStyle/>
                    <a:p>
                      <a:r>
                        <a:rPr lang="en-US" sz="1000" b="1" noProof="0" dirty="0">
                          <a:effectLst/>
                          <a:latin typeface="Helvetica" panose="020B0604020202020204" pitchFamily="34" charset="0"/>
                          <a:cs typeface="Helvetica" panose="020B0604020202020204" pitchFamily="34" charset="0"/>
                        </a:rPr>
                        <a:t>Scalability</a:t>
                      </a:r>
                      <a:endParaRPr lang="en-US" sz="1000" noProof="0" dirty="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en-US" sz="1000" noProof="0" dirty="0">
                          <a:effectLst/>
                          <a:latin typeface="Helvetica" panose="020B0604020202020204" pitchFamily="34" charset="0"/>
                          <a:cs typeface="Helvetica" panose="020B0604020202020204" pitchFamily="34" charset="0"/>
                        </a:rPr>
                        <a:t>Scaling becomes exponentially more expensive</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b="1" noProof="0" dirty="0">
                          <a:effectLst/>
                          <a:latin typeface="Helvetica" panose="020B0604020202020204" pitchFamily="34" charset="0"/>
                          <a:cs typeface="Helvetica" panose="020B0604020202020204" pitchFamily="34" charset="0"/>
                        </a:rPr>
                        <a:t>Scales</a:t>
                      </a:r>
                      <a:r>
                        <a:rPr lang="en-US" sz="1000" noProof="0" dirty="0">
                          <a:effectLst/>
                          <a:latin typeface="Helvetica" panose="020B0604020202020204" pitchFamily="34" charset="0"/>
                          <a:cs typeface="Helvetica" panose="020B0604020202020204" pitchFamily="34" charset="0"/>
                        </a:rPr>
                        <a:t> to hold any amount of data at low cost, regardless of type</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noProof="0" dirty="0">
                          <a:effectLst/>
                          <a:latin typeface="Helvetica" panose="020B0604020202020204" pitchFamily="34" charset="0"/>
                          <a:cs typeface="Helvetica" panose="020B0604020202020204" pitchFamily="34" charset="0"/>
                        </a:rPr>
                        <a:t>Scales to hold any amount of data at low cost, regardless of type</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744469366"/>
                  </a:ext>
                </a:extLst>
              </a:tr>
              <a:tr h="471000">
                <a:tc>
                  <a:txBody>
                    <a:bodyPr/>
                    <a:lstStyle/>
                    <a:p>
                      <a:r>
                        <a:rPr lang="en-US" sz="1000" b="1" noProof="0" dirty="0">
                          <a:effectLst/>
                          <a:latin typeface="Helvetica" panose="020B0604020202020204" pitchFamily="34" charset="0"/>
                          <a:cs typeface="Helvetica" panose="020B0604020202020204" pitchFamily="34" charset="0"/>
                        </a:rPr>
                        <a:t>Use case support</a:t>
                      </a:r>
                      <a:endParaRPr lang="en-US" sz="1000" noProof="0" dirty="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en-US" sz="1000" noProof="0" dirty="0">
                          <a:effectLst/>
                          <a:latin typeface="Helvetica" panose="020B0604020202020204" pitchFamily="34" charset="0"/>
                          <a:cs typeface="Helvetica" panose="020B0604020202020204" pitchFamily="34" charset="0"/>
                        </a:rPr>
                        <a:t>Limited to BI, SQL applications and decision support</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noProof="0" dirty="0">
                          <a:effectLst/>
                          <a:latin typeface="Helvetica" panose="020B0604020202020204" pitchFamily="34" charset="0"/>
                          <a:cs typeface="Helvetica" panose="020B0604020202020204" pitchFamily="34" charset="0"/>
                        </a:rPr>
                        <a:t>Limited to machine learning</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noProof="0" dirty="0">
                          <a:effectLst/>
                          <a:latin typeface="Helvetica" panose="020B0604020202020204" pitchFamily="34" charset="0"/>
                          <a:cs typeface="Helvetica" panose="020B0604020202020204" pitchFamily="34" charset="0"/>
                        </a:rPr>
                        <a:t>One data architecture for BI, SQL and machine learning</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376120211"/>
                  </a:ext>
                </a:extLst>
              </a:tr>
            </a:tbl>
          </a:graphicData>
        </a:graphic>
      </p:graphicFrame>
    </p:spTree>
    <p:extLst>
      <p:ext uri="{BB962C8B-B14F-4D97-AF65-F5344CB8AC3E}">
        <p14:creationId xmlns:p14="http://schemas.microsoft.com/office/powerpoint/2010/main" val="309408287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p:txBody>
          <a:bodyPr/>
          <a:lstStyle/>
          <a:p>
            <a:r>
              <a:rPr lang="en-US" noProof="0" dirty="0"/>
              <a:t>Frictionless access and sharing of data in a distributed data environment</a:t>
            </a:r>
          </a:p>
          <a:p>
            <a:pPr lvl="1"/>
            <a:r>
              <a:rPr lang="en-US" noProof="0" dirty="0"/>
              <a:t>Enables </a:t>
            </a:r>
            <a:r>
              <a:rPr lang="en-US" b="1" noProof="0" dirty="0"/>
              <a:t>a single and consistent data management framework</a:t>
            </a:r>
            <a:r>
              <a:rPr lang="en-US" noProof="0" dirty="0"/>
              <a:t>, which allows seamless data access and processing by design across otherwise siloed storage</a:t>
            </a:r>
          </a:p>
          <a:p>
            <a:pPr lvl="1"/>
            <a:r>
              <a:rPr lang="en-US" noProof="0" dirty="0"/>
              <a:t>Leverages </a:t>
            </a:r>
            <a:r>
              <a:rPr lang="en-US" b="1" noProof="0" dirty="0"/>
              <a:t>human and machine capabilities </a:t>
            </a:r>
            <a:r>
              <a:rPr lang="en-US" noProof="0" dirty="0"/>
              <a:t>to access data in place or support its consolidation where appropriate</a:t>
            </a:r>
          </a:p>
          <a:p>
            <a:pPr lvl="1"/>
            <a:r>
              <a:rPr lang="en-US" b="1" noProof="0" dirty="0"/>
              <a:t>Continuously</a:t>
            </a:r>
            <a:r>
              <a:rPr lang="en-US" noProof="0" dirty="0"/>
              <a:t> identifies and connects data from disparate applications to discover unique, business-relevant relationships between the available data points</a:t>
            </a:r>
          </a:p>
          <a:p>
            <a:r>
              <a:rPr lang="en-US" noProof="0" dirty="0"/>
              <a:t>It is a unified architecture with an integrated set of technologies and services</a:t>
            </a:r>
          </a:p>
          <a:p>
            <a:pPr lvl="1"/>
            <a:r>
              <a:rPr lang="en-US" noProof="0" dirty="0"/>
              <a:t>Designed to deliver </a:t>
            </a:r>
            <a:r>
              <a:rPr lang="en-US" b="1" noProof="0" dirty="0"/>
              <a:t>integrated and enriched data </a:t>
            </a:r>
            <a:r>
              <a:rPr lang="en-US" noProof="0" dirty="0"/>
              <a:t>– at the right time, in the right method, and to the right data consumer – in support of both operational and analytical workloads</a:t>
            </a:r>
          </a:p>
          <a:p>
            <a:pPr lvl="1"/>
            <a:r>
              <a:rPr lang="en-US" noProof="0" dirty="0"/>
              <a:t>Combines key data management technologies – such as data catalog, data governance, data integration, data pipelining, and data orchestration</a:t>
            </a:r>
          </a:p>
        </p:txBody>
      </p:sp>
      <p:sp>
        <p:nvSpPr>
          <p:cNvPr id="5" name="Segnaposto numero diapositiva 4"/>
          <p:cNvSpPr>
            <a:spLocks noGrp="1"/>
          </p:cNvSpPr>
          <p:nvPr>
            <p:ph type="sldNum" sz="quarter" idx="12"/>
          </p:nvPr>
        </p:nvSpPr>
        <p:spPr/>
        <p:txBody>
          <a:bodyPr/>
          <a:lstStyle/>
          <a:p>
            <a:fld id="{5DD6F1BA-2510-46FC-9346-AB1F3CA1593B}" type="slidenum">
              <a:rPr lang="it-IT" smtClean="0"/>
              <a:t>48</a:t>
            </a:fld>
            <a:endParaRPr lang="it-IT" dirty="0"/>
          </a:p>
        </p:txBody>
      </p:sp>
      <p:sp>
        <p:nvSpPr>
          <p:cNvPr id="6" name="Segnaposto contenuto 5"/>
          <p:cNvSpPr>
            <a:spLocks noGrp="1"/>
          </p:cNvSpPr>
          <p:nvPr>
            <p:ph idx="13"/>
          </p:nvPr>
        </p:nvSpPr>
        <p:spPr/>
        <p:txBody>
          <a:bodyPr/>
          <a:lstStyle/>
          <a:p>
            <a:r>
              <a:rPr lang="en-US" noProof="0" dirty="0"/>
              <a:t>Gartner, 2019 </a:t>
            </a:r>
            <a:r>
              <a:rPr lang="en-US" noProof="0" dirty="0">
                <a:hlinkClick r:id="rId2"/>
              </a:rPr>
              <a:t>https://www.gartner.com/en/newsroom/press-releases/2019-02-18-gartner-identifies-top-10-data-and-analytics-technolo</a:t>
            </a:r>
            <a:r>
              <a:rPr lang="en-US" noProof="0" dirty="0"/>
              <a:t> </a:t>
            </a:r>
            <a:br>
              <a:rPr lang="en-US" noProof="0" dirty="0"/>
            </a:br>
            <a:r>
              <a:rPr lang="en-US" noProof="0" dirty="0"/>
              <a:t>Gartner, 2021 </a:t>
            </a:r>
            <a:r>
              <a:rPr lang="en-US" noProof="0" dirty="0">
                <a:hlinkClick r:id="rId3"/>
              </a:rPr>
              <a:t>https://www.gartner.com/smarterwithgartner/data-fabric-architecture-is-key-to-modernizing-data-management-and-integration</a:t>
            </a:r>
            <a:r>
              <a:rPr lang="en-US" noProof="0" dirty="0"/>
              <a:t> </a:t>
            </a:r>
            <a:br>
              <a:rPr lang="en-US" noProof="0" dirty="0"/>
            </a:br>
            <a:r>
              <a:rPr lang="en-US" noProof="0" dirty="0"/>
              <a:t>K2View Whitepaper: What is a Data Fabric? The Complete Guide, 2021</a:t>
            </a:r>
          </a:p>
        </p:txBody>
      </p:sp>
      <p:sp>
        <p:nvSpPr>
          <p:cNvPr id="2" name="Titolo 1"/>
          <p:cNvSpPr>
            <a:spLocks noGrp="1"/>
          </p:cNvSpPr>
          <p:nvPr>
            <p:ph type="title"/>
          </p:nvPr>
        </p:nvSpPr>
        <p:spPr/>
        <p:txBody>
          <a:bodyPr/>
          <a:lstStyle/>
          <a:p>
            <a:r>
              <a:rPr lang="en-US" noProof="0" dirty="0"/>
              <a:t>Data fabric</a:t>
            </a:r>
          </a:p>
        </p:txBody>
      </p:sp>
    </p:spTree>
    <p:extLst>
      <p:ext uri="{BB962C8B-B14F-4D97-AF65-F5344CB8AC3E}">
        <p14:creationId xmlns:p14="http://schemas.microsoft.com/office/powerpoint/2010/main" val="236071388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egnaposto contenuto 8"/>
          <p:cNvSpPr>
            <a:spLocks noGrp="1"/>
          </p:cNvSpPr>
          <p:nvPr>
            <p:ph idx="1"/>
          </p:nvPr>
        </p:nvSpPr>
        <p:spPr/>
        <p:txBody>
          <a:bodyPr/>
          <a:lstStyle/>
          <a:p>
            <a:endParaRPr lang="en-GB" dirty="0"/>
          </a:p>
        </p:txBody>
      </p:sp>
      <p:sp>
        <p:nvSpPr>
          <p:cNvPr id="5" name="Segnaposto numero diapositiva 4"/>
          <p:cNvSpPr>
            <a:spLocks noGrp="1"/>
          </p:cNvSpPr>
          <p:nvPr>
            <p:ph type="sldNum" sz="quarter" idx="12"/>
          </p:nvPr>
        </p:nvSpPr>
        <p:spPr/>
        <p:txBody>
          <a:bodyPr/>
          <a:lstStyle/>
          <a:p>
            <a:fld id="{5DD6F1BA-2510-46FC-9346-AB1F3CA1593B}" type="slidenum">
              <a:rPr lang="it-IT" smtClean="0"/>
              <a:t>49</a:t>
            </a:fld>
            <a:endParaRPr lang="it-IT" dirty="0"/>
          </a:p>
        </p:txBody>
      </p:sp>
      <p:sp>
        <p:nvSpPr>
          <p:cNvPr id="6" name="Segnaposto contenuto 5"/>
          <p:cNvSpPr>
            <a:spLocks noGrp="1"/>
          </p:cNvSpPr>
          <p:nvPr>
            <p:ph idx="13"/>
          </p:nvPr>
        </p:nvSpPr>
        <p:spPr/>
        <p:txBody>
          <a:bodyPr/>
          <a:lstStyle/>
          <a:p>
            <a:r>
              <a:rPr lang="en-US" noProof="0" dirty="0">
                <a:hlinkClick r:id="rId2"/>
              </a:rPr>
              <a:t>https://www.irion-edm.com/data-management-insights/gartner-data-summit-irion-representative-vendor-for-data-fabric-technology/</a:t>
            </a:r>
            <a:r>
              <a:rPr lang="en-US" noProof="0" dirty="0"/>
              <a:t> </a:t>
            </a:r>
          </a:p>
        </p:txBody>
      </p:sp>
      <p:sp>
        <p:nvSpPr>
          <p:cNvPr id="2" name="Titolo 1"/>
          <p:cNvSpPr>
            <a:spLocks noGrp="1"/>
          </p:cNvSpPr>
          <p:nvPr>
            <p:ph type="title"/>
          </p:nvPr>
        </p:nvSpPr>
        <p:spPr/>
        <p:txBody>
          <a:bodyPr/>
          <a:lstStyle/>
          <a:p>
            <a:r>
              <a:rPr lang="en-US" noProof="0" dirty="0"/>
              <a:t>Data fabric</a:t>
            </a:r>
          </a:p>
        </p:txBody>
      </p:sp>
      <p:pic>
        <p:nvPicPr>
          <p:cNvPr id="3074" name="Picture 2" descr="Garter: The Data Fabric is the solution to these issues"/>
          <p:cNvPicPr>
            <a:picLocks noChangeAspect="1" noChangeArrowheads="1"/>
          </p:cNvPicPr>
          <p:nvPr/>
        </p:nvPicPr>
        <p:blipFill rotWithShape="1">
          <a:blip r:embed="rId3">
            <a:extLst>
              <a:ext uri="{28A0092B-C50C-407E-A947-70E740481C1C}">
                <a14:useLocalDpi xmlns:a14="http://schemas.microsoft.com/office/drawing/2010/main" val="0"/>
              </a:ext>
            </a:extLst>
          </a:blip>
          <a:srcRect l="4620" t="12339" r="3264" b="9048"/>
          <a:stretch/>
        </p:blipFill>
        <p:spPr bwMode="auto">
          <a:xfrm>
            <a:off x="1390834" y="1758050"/>
            <a:ext cx="9410331" cy="41894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46730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E2CF845-8B22-BFF5-C5E8-961862B1A180}"/>
              </a:ext>
            </a:extLst>
          </p:cNvPr>
          <p:cNvSpPr>
            <a:spLocks noGrp="1"/>
          </p:cNvSpPr>
          <p:nvPr>
            <p:ph type="title"/>
          </p:nvPr>
        </p:nvSpPr>
        <p:spPr/>
        <p:txBody>
          <a:bodyPr/>
          <a:lstStyle/>
          <a:p>
            <a:r>
              <a:rPr lang="en-US" noProof="0" dirty="0"/>
              <a:t>Dictionary</a:t>
            </a:r>
          </a:p>
        </p:txBody>
      </p:sp>
      <p:sp>
        <p:nvSpPr>
          <p:cNvPr id="3" name="Segnaposto contenuto 2">
            <a:extLst>
              <a:ext uri="{FF2B5EF4-FFF2-40B4-BE49-F238E27FC236}">
                <a16:creationId xmlns:a16="http://schemas.microsoft.com/office/drawing/2014/main" id="{401081CD-6FB7-FC2A-4C72-CA6667C08813}"/>
              </a:ext>
            </a:extLst>
          </p:cNvPr>
          <p:cNvSpPr>
            <a:spLocks noGrp="1"/>
          </p:cNvSpPr>
          <p:nvPr>
            <p:ph idx="1"/>
          </p:nvPr>
        </p:nvSpPr>
        <p:spPr/>
        <p:txBody>
          <a:bodyPr>
            <a:normAutofit fontScale="92500" lnSpcReduction="10000"/>
          </a:bodyPr>
          <a:lstStyle/>
          <a:p>
            <a:r>
              <a:rPr lang="en-US" b="1" noProof="0" dirty="0"/>
              <a:t>Analysis </a:t>
            </a:r>
            <a:r>
              <a:rPr lang="en-US" noProof="0" dirty="0"/>
              <a:t>is a detailed examination of something in order to understand its nature or determine its essential features.</a:t>
            </a:r>
          </a:p>
          <a:p>
            <a:r>
              <a:rPr lang="en-US" b="1" noProof="0" dirty="0"/>
              <a:t>Data analysis</a:t>
            </a:r>
            <a:r>
              <a:rPr lang="en-US" noProof="0" dirty="0"/>
              <a:t> is the process of compiling, processing, and analyzing data so that you can use it to make decisions.</a:t>
            </a:r>
          </a:p>
          <a:p>
            <a:r>
              <a:rPr lang="en-US" b="1" noProof="0" dirty="0"/>
              <a:t>Analytics </a:t>
            </a:r>
            <a:r>
              <a:rPr lang="en-US" noProof="0" dirty="0"/>
              <a:t>is the systematic analysis of data.</a:t>
            </a:r>
          </a:p>
          <a:p>
            <a:r>
              <a:rPr lang="en-US" b="1" noProof="0" dirty="0"/>
              <a:t>Data analytics</a:t>
            </a:r>
            <a:r>
              <a:rPr lang="en-US" noProof="0" dirty="0"/>
              <a:t> is the specific analytical process being applied.</a:t>
            </a:r>
          </a:p>
          <a:p>
            <a:r>
              <a:rPr lang="en-US" b="1" noProof="0" dirty="0"/>
              <a:t>Big data </a:t>
            </a:r>
            <a:r>
              <a:rPr lang="en-US" noProof="0" dirty="0"/>
              <a:t>is an industry term that has changed in recent years. Big data solutions are often part of data analysis solutions. </a:t>
            </a:r>
          </a:p>
          <a:p>
            <a:r>
              <a:rPr lang="en-US" b="1" noProof="0" dirty="0">
                <a:effectLst/>
              </a:rPr>
              <a:t>Curation </a:t>
            </a:r>
            <a:r>
              <a:rPr lang="en-US" noProof="0" dirty="0">
                <a:effectLst/>
              </a:rPr>
              <a:t>is the action or process of selecting, organizing, and looking after the items in a collection.</a:t>
            </a:r>
            <a:br>
              <a:rPr lang="en-US" noProof="0" dirty="0">
                <a:effectLst/>
              </a:rPr>
            </a:br>
            <a:r>
              <a:rPr lang="en-US" b="1" noProof="0" dirty="0">
                <a:effectLst/>
              </a:rPr>
              <a:t>Data integrity</a:t>
            </a:r>
            <a:r>
              <a:rPr lang="en-US" noProof="0" dirty="0">
                <a:effectLst/>
              </a:rPr>
              <a:t> is the maintenance and assurance of the accuracy and consistency of data over its entire lifecycle.</a:t>
            </a:r>
            <a:br>
              <a:rPr lang="en-US" noProof="0" dirty="0">
                <a:effectLst/>
              </a:rPr>
            </a:br>
            <a:r>
              <a:rPr lang="en-US" b="1" noProof="0" dirty="0">
                <a:effectLst/>
              </a:rPr>
              <a:t>Data veracity</a:t>
            </a:r>
            <a:r>
              <a:rPr lang="en-US" noProof="0" dirty="0">
                <a:effectLst/>
              </a:rPr>
              <a:t> is the degree to which data is accurate, precise, and trusted.</a:t>
            </a:r>
          </a:p>
        </p:txBody>
      </p:sp>
      <p:sp>
        <p:nvSpPr>
          <p:cNvPr id="4" name="Segnaposto piè di pagina 3">
            <a:extLst>
              <a:ext uri="{FF2B5EF4-FFF2-40B4-BE49-F238E27FC236}">
                <a16:creationId xmlns:a16="http://schemas.microsoft.com/office/drawing/2014/main" id="{603CB44D-8795-482D-8E0A-E988B7A251BC}"/>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9631171E-2908-DC12-D985-8D16030D66CE}"/>
              </a:ext>
            </a:extLst>
          </p:cNvPr>
          <p:cNvSpPr>
            <a:spLocks noGrp="1"/>
          </p:cNvSpPr>
          <p:nvPr>
            <p:ph type="sldNum" sz="quarter" idx="12"/>
          </p:nvPr>
        </p:nvSpPr>
        <p:spPr/>
        <p:txBody>
          <a:bodyPr/>
          <a:lstStyle/>
          <a:p>
            <a:fld id="{5DD6F1BA-2510-46FC-9346-AB1F3CA1593B}" type="slidenum">
              <a:rPr lang="it-IT" smtClean="0"/>
              <a:t>5</a:t>
            </a:fld>
            <a:endParaRPr lang="it-IT" dirty="0"/>
          </a:p>
        </p:txBody>
      </p:sp>
      <p:sp>
        <p:nvSpPr>
          <p:cNvPr id="6" name="Segnaposto contenuto 5">
            <a:extLst>
              <a:ext uri="{FF2B5EF4-FFF2-40B4-BE49-F238E27FC236}">
                <a16:creationId xmlns:a16="http://schemas.microsoft.com/office/drawing/2014/main" id="{B7F6336F-9AFF-A34A-B9EA-E68F84DFE36F}"/>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424119750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Segnaposto contenuto 10"/>
          <p:cNvSpPr>
            <a:spLocks noGrp="1"/>
          </p:cNvSpPr>
          <p:nvPr>
            <p:ph idx="1"/>
          </p:nvPr>
        </p:nvSpPr>
        <p:spPr/>
        <p:txBody>
          <a:bodyPr/>
          <a:lstStyle/>
          <a:p>
            <a:endParaRPr lang="en-GB" dirty="0"/>
          </a:p>
        </p:txBody>
      </p:sp>
      <p:sp>
        <p:nvSpPr>
          <p:cNvPr id="5" name="Segnaposto numero diapositiva 4"/>
          <p:cNvSpPr>
            <a:spLocks noGrp="1"/>
          </p:cNvSpPr>
          <p:nvPr>
            <p:ph type="sldNum" sz="quarter" idx="12"/>
          </p:nvPr>
        </p:nvSpPr>
        <p:spPr/>
        <p:txBody>
          <a:bodyPr/>
          <a:lstStyle/>
          <a:p>
            <a:fld id="{5DD6F1BA-2510-46FC-9346-AB1F3CA1593B}" type="slidenum">
              <a:rPr lang="it-IT" smtClean="0"/>
              <a:t>50</a:t>
            </a:fld>
            <a:endParaRPr lang="it-IT" dirty="0"/>
          </a:p>
        </p:txBody>
      </p:sp>
      <p:sp>
        <p:nvSpPr>
          <p:cNvPr id="6" name="Segnaposto contenuto 5"/>
          <p:cNvSpPr>
            <a:spLocks noGrp="1"/>
          </p:cNvSpPr>
          <p:nvPr>
            <p:ph idx="13"/>
          </p:nvPr>
        </p:nvSpPr>
        <p:spPr/>
        <p:txBody>
          <a:bodyPr/>
          <a:lstStyle/>
          <a:p>
            <a:r>
              <a:rPr lang="en-US" noProof="0" dirty="0"/>
              <a:t>Gartner, 2021 </a:t>
            </a:r>
            <a:r>
              <a:rPr lang="en-US" noProof="0" dirty="0">
                <a:hlinkClick r:id="rId2"/>
              </a:rPr>
              <a:t>https://www.gartner.com/smarterwithgartner/data-fabric-architecture-is-key-to-modernizing-data-management-and-integration</a:t>
            </a:r>
            <a:endParaRPr lang="en-US" noProof="0" dirty="0"/>
          </a:p>
        </p:txBody>
      </p:sp>
      <p:sp>
        <p:nvSpPr>
          <p:cNvPr id="2" name="Titolo 1"/>
          <p:cNvSpPr>
            <a:spLocks noGrp="1"/>
          </p:cNvSpPr>
          <p:nvPr>
            <p:ph type="title"/>
          </p:nvPr>
        </p:nvSpPr>
        <p:spPr/>
        <p:txBody>
          <a:bodyPr/>
          <a:lstStyle/>
          <a:p>
            <a:r>
              <a:rPr lang="en-US" noProof="0" dirty="0"/>
              <a:t>Data fabric</a:t>
            </a:r>
          </a:p>
        </p:txBody>
      </p:sp>
      <p:pic>
        <p:nvPicPr>
          <p:cNvPr id="9" name="Immagine 8">
            <a:extLst>
              <a:ext uri="{FF2B5EF4-FFF2-40B4-BE49-F238E27FC236}">
                <a16:creationId xmlns:a16="http://schemas.microsoft.com/office/drawing/2014/main" id="{9C1A2046-93AB-4863-BAD6-8F04CA71EDA3}"/>
              </a:ext>
            </a:extLst>
          </p:cNvPr>
          <p:cNvPicPr>
            <a:picLocks noChangeAspect="1"/>
          </p:cNvPicPr>
          <p:nvPr/>
        </p:nvPicPr>
        <p:blipFill>
          <a:blip r:embed="rId3"/>
          <a:stretch>
            <a:fillRect/>
          </a:stretch>
        </p:blipFill>
        <p:spPr>
          <a:xfrm>
            <a:off x="2714592" y="1700499"/>
            <a:ext cx="6762816" cy="4351338"/>
          </a:xfrm>
          <a:prstGeom prst="rect">
            <a:avLst/>
          </a:prstGeom>
        </p:spPr>
      </p:pic>
    </p:spTree>
    <p:extLst>
      <p:ext uri="{BB962C8B-B14F-4D97-AF65-F5344CB8AC3E}">
        <p14:creationId xmlns:p14="http://schemas.microsoft.com/office/powerpoint/2010/main" val="275383956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p:txBody>
          <a:bodyPr anchor="t"/>
          <a:lstStyle/>
          <a:p>
            <a:r>
              <a:rPr lang="en-US" noProof="0" dirty="0"/>
              <a:t>Distributed data architecture, under centralized governance and standardization for interoperability, enabled by a shared and harmonized self-serve data infrastructure</a:t>
            </a:r>
          </a:p>
          <a:p>
            <a:pPr lvl="1"/>
            <a:r>
              <a:rPr lang="en-US" noProof="0" dirty="0"/>
              <a:t>Domain-oriented decentralized data ownership</a:t>
            </a:r>
          </a:p>
          <a:p>
            <a:pPr lvl="2"/>
            <a:r>
              <a:rPr lang="en-US" noProof="0" dirty="0"/>
              <a:t>Decentralization and distribution of responsibility to people who are closest to the data, in order </a:t>
            </a:r>
            <a:br>
              <a:rPr lang="en-US" noProof="0" dirty="0"/>
            </a:br>
            <a:r>
              <a:rPr lang="en-US" noProof="0" dirty="0"/>
              <a:t>to support continuous change and scalability</a:t>
            </a:r>
          </a:p>
          <a:p>
            <a:pPr lvl="2"/>
            <a:r>
              <a:rPr lang="en-US" noProof="0" dirty="0"/>
              <a:t>Each domain exposes its own op/analytical APIs</a:t>
            </a:r>
          </a:p>
          <a:p>
            <a:pPr lvl="1"/>
            <a:r>
              <a:rPr lang="en-US" noProof="0" dirty="0"/>
              <a:t>Data as a product (</a:t>
            </a:r>
            <a:r>
              <a:rPr lang="en-US" i="1" noProof="0" dirty="0"/>
              <a:t>quantum</a:t>
            </a:r>
            <a:r>
              <a:rPr lang="en-US" noProof="0" dirty="0"/>
              <a:t>)</a:t>
            </a:r>
          </a:p>
          <a:p>
            <a:pPr lvl="2"/>
            <a:r>
              <a:rPr lang="en-US" noProof="0" dirty="0"/>
              <a:t>Products must be discoverable, addressable, trustworthy, self-describing, secure</a:t>
            </a:r>
          </a:p>
          <a:p>
            <a:pPr lvl="1"/>
            <a:r>
              <a:rPr lang="en-US" noProof="0" dirty="0"/>
              <a:t>Self-serve data infrastructure as a platform</a:t>
            </a:r>
          </a:p>
          <a:p>
            <a:pPr lvl="2"/>
            <a:r>
              <a:rPr lang="en-US" noProof="0" dirty="0"/>
              <a:t>High-level abstraction of infrastructure to provision and manage the lifecycle of data products</a:t>
            </a:r>
          </a:p>
          <a:p>
            <a:pPr lvl="1"/>
            <a:r>
              <a:rPr lang="en-US" noProof="0" dirty="0"/>
              <a:t>Federated computational governance</a:t>
            </a:r>
          </a:p>
          <a:p>
            <a:pPr lvl="2"/>
            <a:r>
              <a:rPr lang="en-US" noProof="0" dirty="0"/>
              <a:t>A governance model that embraces decentralization and domain self-sovereignty, interoperability through global standardization, a dynamic topology, automated execution of decisions by the platform</a:t>
            </a:r>
          </a:p>
        </p:txBody>
      </p:sp>
      <p:sp>
        <p:nvSpPr>
          <p:cNvPr id="5" name="Segnaposto numero diapositiva 4"/>
          <p:cNvSpPr>
            <a:spLocks noGrp="1"/>
          </p:cNvSpPr>
          <p:nvPr>
            <p:ph type="sldNum" sz="quarter" idx="12"/>
          </p:nvPr>
        </p:nvSpPr>
        <p:spPr/>
        <p:txBody>
          <a:bodyPr/>
          <a:lstStyle/>
          <a:p>
            <a:fld id="{5DD6F1BA-2510-46FC-9346-AB1F3CA1593B}" type="slidenum">
              <a:rPr lang="it-IT" smtClean="0"/>
              <a:t>51</a:t>
            </a:fld>
            <a:endParaRPr lang="it-IT" dirty="0"/>
          </a:p>
        </p:txBody>
      </p:sp>
      <p:sp>
        <p:nvSpPr>
          <p:cNvPr id="6" name="Segnaposto contenuto 5"/>
          <p:cNvSpPr>
            <a:spLocks noGrp="1"/>
          </p:cNvSpPr>
          <p:nvPr>
            <p:ph idx="13"/>
          </p:nvPr>
        </p:nvSpPr>
        <p:spPr/>
        <p:txBody>
          <a:bodyPr/>
          <a:lstStyle/>
          <a:p>
            <a:r>
              <a:rPr lang="en-US" noProof="0" dirty="0"/>
              <a:t>Zhamak Dehghani, 2019 </a:t>
            </a:r>
            <a:r>
              <a:rPr lang="en-US" noProof="0" dirty="0">
                <a:hlinkClick r:id="rId3"/>
              </a:rPr>
              <a:t>https://martinfowler.com/articles/data-monolith-to-mesh.html</a:t>
            </a:r>
            <a:br>
              <a:rPr lang="en-US" noProof="0" dirty="0"/>
            </a:br>
            <a:r>
              <a:rPr lang="en-US" noProof="0" dirty="0"/>
              <a:t>Zhamak Dehghani, 2020 </a:t>
            </a:r>
            <a:r>
              <a:rPr lang="en-US" noProof="0" dirty="0">
                <a:hlinkClick r:id="rId4"/>
              </a:rPr>
              <a:t>https://martinfowler.com/articles/data-mesh-principles.html</a:t>
            </a:r>
            <a:r>
              <a:rPr lang="en-US" noProof="0" dirty="0"/>
              <a:t> </a:t>
            </a:r>
          </a:p>
        </p:txBody>
      </p:sp>
      <p:sp>
        <p:nvSpPr>
          <p:cNvPr id="2" name="Titolo 1"/>
          <p:cNvSpPr>
            <a:spLocks noGrp="1"/>
          </p:cNvSpPr>
          <p:nvPr>
            <p:ph type="title"/>
          </p:nvPr>
        </p:nvSpPr>
        <p:spPr/>
        <p:txBody>
          <a:bodyPr/>
          <a:lstStyle/>
          <a:p>
            <a:r>
              <a:rPr lang="en-US" noProof="0" dirty="0"/>
              <a:t>Data mesh</a:t>
            </a:r>
          </a:p>
        </p:txBody>
      </p:sp>
    </p:spTree>
    <p:extLst>
      <p:ext uri="{BB962C8B-B14F-4D97-AF65-F5344CB8AC3E}">
        <p14:creationId xmlns:p14="http://schemas.microsoft.com/office/powerpoint/2010/main" val="252889119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p:txBody>
          <a:bodyPr anchor="t"/>
          <a:lstStyle/>
          <a:p>
            <a:r>
              <a:rPr lang="en-US" noProof="0" dirty="0"/>
              <a:t>A data fabric and a data mesh both provide an architectural framework to access data across multiple technologies and platforms</a:t>
            </a:r>
          </a:p>
          <a:p>
            <a:pPr lvl="1"/>
            <a:r>
              <a:rPr lang="en-US" noProof="0" dirty="0"/>
              <a:t>Data fabric</a:t>
            </a:r>
          </a:p>
          <a:p>
            <a:pPr lvl="2"/>
            <a:r>
              <a:rPr lang="en-US" noProof="0" dirty="0"/>
              <a:t>Attempts to centralize and coordinate data management</a:t>
            </a:r>
          </a:p>
          <a:p>
            <a:pPr lvl="2"/>
            <a:r>
              <a:rPr lang="en-US" noProof="0" dirty="0"/>
              <a:t>Tackles the complexity of data and metadata in a smart way that works well together</a:t>
            </a:r>
          </a:p>
          <a:p>
            <a:pPr lvl="1"/>
            <a:r>
              <a:rPr lang="en-US" noProof="0" dirty="0"/>
              <a:t>Data mesh</a:t>
            </a:r>
          </a:p>
          <a:p>
            <a:pPr lvl="2"/>
            <a:r>
              <a:rPr lang="en-US" noProof="0" dirty="0"/>
              <a:t>Emphasis on decentralization and data domain autonomy</a:t>
            </a:r>
          </a:p>
          <a:p>
            <a:pPr lvl="2"/>
            <a:r>
              <a:rPr lang="en-US" noProof="0" dirty="0"/>
              <a:t>Focuses on organizational change; it is more about people and process</a:t>
            </a:r>
          </a:p>
          <a:p>
            <a:r>
              <a:rPr lang="en-US" noProof="0" dirty="0"/>
              <a:t>They are design concepts, not things</a:t>
            </a:r>
          </a:p>
          <a:p>
            <a:pPr lvl="1"/>
            <a:r>
              <a:rPr lang="en-US" noProof="0" dirty="0"/>
              <a:t>They are </a:t>
            </a:r>
            <a:r>
              <a:rPr lang="en-US" i="1" noProof="0" dirty="0"/>
              <a:t>not</a:t>
            </a:r>
            <a:r>
              <a:rPr lang="en-US" noProof="0" dirty="0"/>
              <a:t> mutually exclusive</a:t>
            </a:r>
          </a:p>
          <a:p>
            <a:pPr lvl="1"/>
            <a:r>
              <a:rPr lang="en-US" noProof="0" dirty="0"/>
              <a:t>They are architectural frameworks, not architectures</a:t>
            </a:r>
          </a:p>
          <a:p>
            <a:pPr lvl="2"/>
            <a:r>
              <a:rPr lang="en-US" noProof="0" dirty="0"/>
              <a:t>The frameworks must be adapted and customized to your needs, data, processes, and terminology</a:t>
            </a:r>
          </a:p>
          <a:p>
            <a:pPr lvl="2"/>
            <a:r>
              <a:rPr lang="en-US" noProof="0" dirty="0"/>
              <a:t>Gartner estimates 25% of data management vendors will provide a complete data fabric solution by 2024 – up from 5% today</a:t>
            </a:r>
          </a:p>
        </p:txBody>
      </p:sp>
      <p:sp>
        <p:nvSpPr>
          <p:cNvPr id="5" name="Segnaposto numero diapositiva 4"/>
          <p:cNvSpPr>
            <a:spLocks noGrp="1"/>
          </p:cNvSpPr>
          <p:nvPr>
            <p:ph type="sldNum" sz="quarter" idx="12"/>
          </p:nvPr>
        </p:nvSpPr>
        <p:spPr/>
        <p:txBody>
          <a:bodyPr/>
          <a:lstStyle/>
          <a:p>
            <a:fld id="{5DD6F1BA-2510-46FC-9346-AB1F3CA1593B}" type="slidenum">
              <a:rPr lang="it-IT" smtClean="0"/>
              <a:t>52</a:t>
            </a:fld>
            <a:endParaRPr lang="it-IT" dirty="0"/>
          </a:p>
        </p:txBody>
      </p:sp>
      <p:sp>
        <p:nvSpPr>
          <p:cNvPr id="6" name="Segnaposto contenuto 5"/>
          <p:cNvSpPr>
            <a:spLocks noGrp="1"/>
          </p:cNvSpPr>
          <p:nvPr>
            <p:ph idx="13"/>
          </p:nvPr>
        </p:nvSpPr>
        <p:spPr/>
        <p:txBody>
          <a:bodyPr/>
          <a:lstStyle/>
          <a:p>
            <a:r>
              <a:rPr lang="en-US" noProof="0" dirty="0"/>
              <a:t>Alex Woodie, 2021 </a:t>
            </a:r>
            <a:r>
              <a:rPr lang="en-US" noProof="0" dirty="0">
                <a:hlinkClick r:id="rId2"/>
              </a:rPr>
              <a:t>https://www.datanami.com/2021/10/25/data-mesh-vs-data-fabric-understanding-the-differences/</a:t>
            </a:r>
            <a:r>
              <a:rPr lang="en-US" noProof="0" dirty="0"/>
              <a:t> </a:t>
            </a:r>
            <a:br>
              <a:rPr lang="en-US" noProof="0" dirty="0"/>
            </a:br>
            <a:r>
              <a:rPr lang="en-US" noProof="0" dirty="0"/>
              <a:t>Dave Wells, 2021 </a:t>
            </a:r>
            <a:r>
              <a:rPr lang="en-US" noProof="0" dirty="0">
                <a:hlinkClick r:id="rId3"/>
              </a:rPr>
              <a:t>https://www.eckerson.com/articles/data-architecture-complex-vs-complicated</a:t>
            </a:r>
            <a:r>
              <a:rPr lang="en-US" noProof="0" dirty="0"/>
              <a:t> </a:t>
            </a:r>
          </a:p>
        </p:txBody>
      </p:sp>
      <p:sp>
        <p:nvSpPr>
          <p:cNvPr id="2" name="Titolo 1"/>
          <p:cNvSpPr>
            <a:spLocks noGrp="1"/>
          </p:cNvSpPr>
          <p:nvPr>
            <p:ph type="title"/>
          </p:nvPr>
        </p:nvSpPr>
        <p:spPr/>
        <p:txBody>
          <a:bodyPr/>
          <a:lstStyle/>
          <a:p>
            <a:r>
              <a:rPr lang="en-US" noProof="0" dirty="0"/>
              <a:t>Data mesh vs data fabric</a:t>
            </a:r>
          </a:p>
        </p:txBody>
      </p:sp>
    </p:spTree>
    <p:extLst>
      <p:ext uri="{BB962C8B-B14F-4D97-AF65-F5344CB8AC3E}">
        <p14:creationId xmlns:p14="http://schemas.microsoft.com/office/powerpoint/2010/main" val="80764482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p:cNvSpPr>
            <a:spLocks noGrp="1"/>
          </p:cNvSpPr>
          <p:nvPr>
            <p:ph type="title"/>
          </p:nvPr>
        </p:nvSpPr>
        <p:spPr/>
        <p:txBody>
          <a:bodyPr>
            <a:normAutofit fontScale="90000"/>
          </a:bodyPr>
          <a:lstStyle/>
          <a:p>
            <a:r>
              <a:rPr lang="en-US" noProof="0" dirty="0"/>
              <a:t>Example of data platform: Hadoop-based</a:t>
            </a:r>
          </a:p>
        </p:txBody>
      </p:sp>
      <p:sp>
        <p:nvSpPr>
          <p:cNvPr id="4" name="Segnaposto contenuto 3">
            <a:extLst>
              <a:ext uri="{FF2B5EF4-FFF2-40B4-BE49-F238E27FC236}">
                <a16:creationId xmlns:a16="http://schemas.microsoft.com/office/drawing/2014/main" id="{E58A8F81-CE72-4383-B945-81B586790CF9}"/>
              </a:ext>
            </a:extLst>
          </p:cNvPr>
          <p:cNvSpPr>
            <a:spLocks noGrp="1"/>
          </p:cNvSpPr>
          <p:nvPr>
            <p:ph idx="1"/>
          </p:nvPr>
        </p:nvSpPr>
        <p:spPr/>
        <p:txBody>
          <a:bodyPr anchor="t"/>
          <a:lstStyle/>
          <a:p>
            <a:r>
              <a:rPr lang="en-US" noProof="0" dirty="0"/>
              <a:t>A data platform on the Hadoop stack requires several tools</a:t>
            </a:r>
          </a:p>
          <a:p>
            <a:endParaRPr lang="en-US" noProof="0" dirty="0"/>
          </a:p>
          <a:p>
            <a:endParaRPr lang="en-US" noProof="0" dirty="0"/>
          </a:p>
          <a:p>
            <a:endParaRPr lang="en-US" noProof="0" dirty="0"/>
          </a:p>
          <a:p>
            <a:endParaRPr lang="en-US" noProof="0" dirty="0"/>
          </a:p>
          <a:p>
            <a:endParaRPr lang="en-US" noProof="0" dirty="0"/>
          </a:p>
          <a:p>
            <a:r>
              <a:rPr lang="en-US" noProof="0" dirty="0"/>
              <a:t>How many levels of complexity are hidden here?</a:t>
            </a:r>
          </a:p>
          <a:p>
            <a:r>
              <a:rPr lang="en-US" noProof="0" dirty="0"/>
              <a:t>How do you provision it?</a:t>
            </a:r>
          </a:p>
          <a:p>
            <a:pPr lvl="1"/>
            <a:r>
              <a:rPr lang="en-US" noProof="0" dirty="0"/>
              <a:t>Manual provisioning on-premises</a:t>
            </a:r>
          </a:p>
          <a:p>
            <a:pPr lvl="1"/>
            <a:r>
              <a:rPr lang="en-US" noProof="0" dirty="0"/>
              <a:t>Semi-automatic provisioning on-premises</a:t>
            </a:r>
          </a:p>
          <a:p>
            <a:pPr lvl="1"/>
            <a:r>
              <a:rPr lang="en-US" noProof="0" dirty="0"/>
              <a:t>Automatic provisioning in the cloud</a:t>
            </a:r>
          </a:p>
        </p:txBody>
      </p:sp>
      <p:sp>
        <p:nvSpPr>
          <p:cNvPr id="6" name="Segnaposto numero diapositiva 5"/>
          <p:cNvSpPr>
            <a:spLocks noGrp="1"/>
          </p:cNvSpPr>
          <p:nvPr>
            <p:ph type="sldNum" sz="quarter" idx="12"/>
          </p:nvPr>
        </p:nvSpPr>
        <p:spPr/>
        <p:txBody>
          <a:bodyPr/>
          <a:lstStyle/>
          <a:p>
            <a:fld id="{4FAB73BC-B049-4115-A692-8D63A059BFB8}" type="slidenum">
              <a:rPr lang="en-US" sz="1350" b="1"/>
              <a:t>53</a:t>
            </a:fld>
            <a:endParaRPr lang="en-US" sz="1350" b="1" dirty="0"/>
          </a:p>
        </p:txBody>
      </p:sp>
      <p:sp>
        <p:nvSpPr>
          <p:cNvPr id="24" name="Segnaposto contenuto 2"/>
          <p:cNvSpPr txBox="1">
            <a:spLocks/>
          </p:cNvSpPr>
          <p:nvPr/>
        </p:nvSpPr>
        <p:spPr>
          <a:xfrm>
            <a:off x="2346959" y="1845734"/>
            <a:ext cx="8044204" cy="4023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lvl="1"/>
            <a:endParaRPr lang="en-US" sz="1600" dirty="0"/>
          </a:p>
        </p:txBody>
      </p:sp>
      <p:grpSp>
        <p:nvGrpSpPr>
          <p:cNvPr id="7" name="Gruppo 6"/>
          <p:cNvGrpSpPr/>
          <p:nvPr/>
        </p:nvGrpSpPr>
        <p:grpSpPr>
          <a:xfrm>
            <a:off x="2617464" y="2237309"/>
            <a:ext cx="7503193" cy="1759044"/>
            <a:chOff x="2164068" y="2320546"/>
            <a:chExt cx="7503193" cy="1759044"/>
          </a:xfrm>
        </p:grpSpPr>
        <p:grpSp>
          <p:nvGrpSpPr>
            <p:cNvPr id="2" name="Gruppo 1">
              <a:extLst>
                <a:ext uri="{FF2B5EF4-FFF2-40B4-BE49-F238E27FC236}">
                  <a16:creationId xmlns:a16="http://schemas.microsoft.com/office/drawing/2014/main" id="{CF637D48-A04A-4715-9B33-BA3AAF255C04}"/>
                </a:ext>
              </a:extLst>
            </p:cNvPr>
            <p:cNvGrpSpPr/>
            <p:nvPr/>
          </p:nvGrpSpPr>
          <p:grpSpPr>
            <a:xfrm>
              <a:off x="2164068" y="2320546"/>
              <a:ext cx="7503193" cy="1759044"/>
              <a:chOff x="3224464" y="4295775"/>
              <a:chExt cx="7503193" cy="1759044"/>
            </a:xfrm>
          </p:grpSpPr>
          <p:sp>
            <p:nvSpPr>
              <p:cNvPr id="25" name="Rettangolo 24"/>
              <p:cNvSpPr/>
              <p:nvPr/>
            </p:nvSpPr>
            <p:spPr>
              <a:xfrm>
                <a:off x="3224464" y="4295775"/>
                <a:ext cx="7503193" cy="175904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sz="1350" dirty="0">
                    <a:solidFill>
                      <a:schemeClr val="tx1"/>
                    </a:solidFill>
                    <a:latin typeface="Helvetica" panose="020B0604020202020204" pitchFamily="34" charset="0"/>
                    <a:cs typeface="Helvetica" panose="020B0604020202020204" pitchFamily="34" charset="0"/>
                  </a:rPr>
                  <a:t>Storage   .</a:t>
                </a:r>
              </a:p>
              <a:p>
                <a:pPr algn="r"/>
                <a:r>
                  <a:rPr lang="en-US" sz="1350" dirty="0">
                    <a:solidFill>
                      <a:schemeClr val="tx1"/>
                    </a:solidFill>
                    <a:latin typeface="Helvetica" panose="020B0604020202020204" pitchFamily="34" charset="0"/>
                    <a:cs typeface="Helvetica" panose="020B0604020202020204" pitchFamily="34" charset="0"/>
                  </a:rPr>
                  <a:t>Resources   .</a:t>
                </a:r>
              </a:p>
              <a:p>
                <a:pPr algn="r"/>
                <a:r>
                  <a:rPr lang="en-US" sz="1350" dirty="0">
                    <a:solidFill>
                      <a:schemeClr val="tx1"/>
                    </a:solidFill>
                    <a:latin typeface="Helvetica" panose="020B0604020202020204" pitchFamily="34" charset="0"/>
                    <a:cs typeface="Helvetica" panose="020B0604020202020204" pitchFamily="34" charset="0"/>
                  </a:rPr>
                  <a:t>Application   .</a:t>
                </a:r>
              </a:p>
              <a:p>
                <a:pPr algn="r"/>
                <a:r>
                  <a:rPr lang="en-US" sz="1350" dirty="0">
                    <a:solidFill>
                      <a:schemeClr val="tx1"/>
                    </a:solidFill>
                    <a:latin typeface="Helvetica" panose="020B0604020202020204" pitchFamily="34" charset="0"/>
                    <a:cs typeface="Helvetica" panose="020B0604020202020204" pitchFamily="34" charset="0"/>
                  </a:rPr>
                  <a:t>GUI   .</a:t>
                </a:r>
              </a:p>
              <a:p>
                <a:pPr algn="r"/>
                <a:r>
                  <a:rPr lang="en-US" sz="1350" dirty="0">
                    <a:solidFill>
                      <a:schemeClr val="tx1"/>
                    </a:solidFill>
                    <a:latin typeface="Helvetica" panose="020B0604020202020204" pitchFamily="34" charset="0"/>
                    <a:cs typeface="Helvetica" panose="020B0604020202020204" pitchFamily="34" charset="0"/>
                  </a:rPr>
                  <a:t>Messaging   .</a:t>
                </a:r>
              </a:p>
              <a:p>
                <a:pPr algn="r"/>
                <a:r>
                  <a:rPr lang="en-US" sz="1350" dirty="0">
                    <a:solidFill>
                      <a:schemeClr val="tx1"/>
                    </a:solidFill>
                    <a:latin typeface="Helvetica" panose="020B0604020202020204" pitchFamily="34" charset="0"/>
                    <a:cs typeface="Helvetica" panose="020B0604020202020204" pitchFamily="34" charset="0"/>
                  </a:rPr>
                  <a:t>Orchestration   .</a:t>
                </a:r>
              </a:p>
            </p:txBody>
          </p:sp>
          <p:sp>
            <p:nvSpPr>
              <p:cNvPr id="26" name="Rettangolo arrotondato 25"/>
              <p:cNvSpPr/>
              <p:nvPr/>
            </p:nvSpPr>
            <p:spPr>
              <a:xfrm>
                <a:off x="4544574" y="5666797"/>
                <a:ext cx="2193110" cy="29270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200" dirty="0">
                    <a:latin typeface="Helvetica" panose="020B0604020202020204" pitchFamily="34" charset="0"/>
                    <a:cs typeface="Helvetica" panose="020B0604020202020204" pitchFamily="34" charset="0"/>
                  </a:rPr>
                  <a:t>HDFS</a:t>
                </a:r>
              </a:p>
            </p:txBody>
          </p:sp>
          <p:sp>
            <p:nvSpPr>
              <p:cNvPr id="27" name="Rettangolo arrotondato 26"/>
              <p:cNvSpPr/>
              <p:nvPr/>
            </p:nvSpPr>
            <p:spPr>
              <a:xfrm>
                <a:off x="5127068" y="5311510"/>
                <a:ext cx="2975828" cy="306538"/>
              </a:xfrm>
              <a:prstGeom prst="roundRect">
                <a:avLst/>
              </a:prstGeom>
              <a:solidFill>
                <a:schemeClr val="accent5"/>
              </a:solidFill>
              <a:ln>
                <a:solidFill>
                  <a:schemeClr val="accent5">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200" dirty="0">
                    <a:latin typeface="Helvetica" panose="020B0604020202020204" pitchFamily="34" charset="0"/>
                    <a:cs typeface="Helvetica" panose="020B0604020202020204" pitchFamily="34" charset="0"/>
                  </a:rPr>
                  <a:t>YARN</a:t>
                </a:r>
              </a:p>
            </p:txBody>
          </p:sp>
          <p:sp>
            <p:nvSpPr>
              <p:cNvPr id="29" name="Rettangolo arrotondato 28"/>
              <p:cNvSpPr/>
              <p:nvPr/>
            </p:nvSpPr>
            <p:spPr>
              <a:xfrm rot="16200000">
                <a:off x="3697286" y="5157468"/>
                <a:ext cx="1257311" cy="34674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200" dirty="0">
                    <a:latin typeface="Helvetica" panose="020B0604020202020204" pitchFamily="34" charset="0"/>
                    <a:cs typeface="Helvetica" panose="020B0604020202020204" pitchFamily="34" charset="0"/>
                  </a:rPr>
                  <a:t>Zookeeper</a:t>
                </a:r>
              </a:p>
            </p:txBody>
          </p:sp>
          <p:sp>
            <p:nvSpPr>
              <p:cNvPr id="30" name="Rettangolo arrotondato 29"/>
              <p:cNvSpPr/>
              <p:nvPr/>
            </p:nvSpPr>
            <p:spPr>
              <a:xfrm rot="16200000">
                <a:off x="3296857" y="5157468"/>
                <a:ext cx="1257311" cy="346747"/>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200" dirty="0">
                    <a:latin typeface="Helvetica" panose="020B0604020202020204" pitchFamily="34" charset="0"/>
                    <a:cs typeface="Helvetica" panose="020B0604020202020204" pitchFamily="34" charset="0"/>
                  </a:rPr>
                  <a:t>Kafka</a:t>
                </a:r>
              </a:p>
            </p:txBody>
          </p:sp>
          <p:sp>
            <p:nvSpPr>
              <p:cNvPr id="33" name="Figura a mano libera 32"/>
              <p:cNvSpPr/>
              <p:nvPr/>
            </p:nvSpPr>
            <p:spPr>
              <a:xfrm>
                <a:off x="5135492" y="4958122"/>
                <a:ext cx="1072565" cy="404198"/>
              </a:xfrm>
              <a:custGeom>
                <a:avLst/>
                <a:gdLst>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23900 w 781050"/>
                  <a:gd name="connsiteY4" fmla="*/ 55245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90562"/>
                  <a:gd name="connsiteX1" fmla="*/ 733425 w 781050"/>
                  <a:gd name="connsiteY1" fmla="*/ 9525 h 690562"/>
                  <a:gd name="connsiteX2" fmla="*/ 781050 w 781050"/>
                  <a:gd name="connsiteY2" fmla="*/ 95250 h 690562"/>
                  <a:gd name="connsiteX3" fmla="*/ 781050 w 781050"/>
                  <a:gd name="connsiteY3" fmla="*/ 504825 h 690562"/>
                  <a:gd name="connsiteX4" fmla="*/ 742950 w 781050"/>
                  <a:gd name="connsiteY4" fmla="*/ 533400 h 690562"/>
                  <a:gd name="connsiteX5" fmla="*/ 476250 w 781050"/>
                  <a:gd name="connsiteY5" fmla="*/ 533400 h 690562"/>
                  <a:gd name="connsiteX6" fmla="*/ 447675 w 781050"/>
                  <a:gd name="connsiteY6" fmla="*/ 685800 h 690562"/>
                  <a:gd name="connsiteX7" fmla="*/ 330994 w 781050"/>
                  <a:gd name="connsiteY7" fmla="*/ 690562 h 690562"/>
                  <a:gd name="connsiteX8" fmla="*/ 290513 w 781050"/>
                  <a:gd name="connsiteY8" fmla="*/ 533400 h 690562"/>
                  <a:gd name="connsiteX9" fmla="*/ 54769 w 781050"/>
                  <a:gd name="connsiteY9" fmla="*/ 533400 h 690562"/>
                  <a:gd name="connsiteX10" fmla="*/ 9525 w 781050"/>
                  <a:gd name="connsiteY10" fmla="*/ 514350 h 690562"/>
                  <a:gd name="connsiteX11" fmla="*/ 0 w 781050"/>
                  <a:gd name="connsiteY11" fmla="*/ 95250 h 690562"/>
                  <a:gd name="connsiteX12" fmla="*/ 47625 w 781050"/>
                  <a:gd name="connsiteY12" fmla="*/ 0 h 690562"/>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38137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1037"/>
                  <a:gd name="connsiteX1" fmla="*/ 733425 w 781050"/>
                  <a:gd name="connsiteY1" fmla="*/ 4762 h 681037"/>
                  <a:gd name="connsiteX2" fmla="*/ 781050 w 781050"/>
                  <a:gd name="connsiteY2" fmla="*/ 90487 h 681037"/>
                  <a:gd name="connsiteX3" fmla="*/ 781050 w 781050"/>
                  <a:gd name="connsiteY3" fmla="*/ 500062 h 681037"/>
                  <a:gd name="connsiteX4" fmla="*/ 742950 w 781050"/>
                  <a:gd name="connsiteY4" fmla="*/ 528637 h 681037"/>
                  <a:gd name="connsiteX5" fmla="*/ 476250 w 781050"/>
                  <a:gd name="connsiteY5" fmla="*/ 528637 h 681037"/>
                  <a:gd name="connsiteX6" fmla="*/ 447675 w 781050"/>
                  <a:gd name="connsiteY6" fmla="*/ 681037 h 681037"/>
                  <a:gd name="connsiteX7" fmla="*/ 338137 w 781050"/>
                  <a:gd name="connsiteY7" fmla="*/ 681037 h 681037"/>
                  <a:gd name="connsiteX8" fmla="*/ 290513 w 781050"/>
                  <a:gd name="connsiteY8" fmla="*/ 528637 h 681037"/>
                  <a:gd name="connsiteX9" fmla="*/ 54769 w 781050"/>
                  <a:gd name="connsiteY9" fmla="*/ 528637 h 681037"/>
                  <a:gd name="connsiteX10" fmla="*/ 9525 w 781050"/>
                  <a:gd name="connsiteY10" fmla="*/ 509587 h 681037"/>
                  <a:gd name="connsiteX11" fmla="*/ 0 w 781050"/>
                  <a:gd name="connsiteY11" fmla="*/ 90487 h 681037"/>
                  <a:gd name="connsiteX12" fmla="*/ 47625 w 781050"/>
                  <a:gd name="connsiteY12" fmla="*/ 0 h 681037"/>
                  <a:gd name="connsiteX0" fmla="*/ 47625 w 783432"/>
                  <a:gd name="connsiteY0" fmla="*/ 0 h 681037"/>
                  <a:gd name="connsiteX1" fmla="*/ 733425 w 783432"/>
                  <a:gd name="connsiteY1" fmla="*/ 4762 h 681037"/>
                  <a:gd name="connsiteX2" fmla="*/ 783432 w 783432"/>
                  <a:gd name="connsiteY2" fmla="*/ 50005 h 681037"/>
                  <a:gd name="connsiteX3" fmla="*/ 781050 w 783432"/>
                  <a:gd name="connsiteY3" fmla="*/ 500062 h 681037"/>
                  <a:gd name="connsiteX4" fmla="*/ 742950 w 783432"/>
                  <a:gd name="connsiteY4" fmla="*/ 528637 h 681037"/>
                  <a:gd name="connsiteX5" fmla="*/ 476250 w 783432"/>
                  <a:gd name="connsiteY5" fmla="*/ 528637 h 681037"/>
                  <a:gd name="connsiteX6" fmla="*/ 447675 w 783432"/>
                  <a:gd name="connsiteY6" fmla="*/ 681037 h 681037"/>
                  <a:gd name="connsiteX7" fmla="*/ 338137 w 783432"/>
                  <a:gd name="connsiteY7" fmla="*/ 681037 h 681037"/>
                  <a:gd name="connsiteX8" fmla="*/ 290513 w 783432"/>
                  <a:gd name="connsiteY8" fmla="*/ 528637 h 681037"/>
                  <a:gd name="connsiteX9" fmla="*/ 54769 w 783432"/>
                  <a:gd name="connsiteY9" fmla="*/ 528637 h 681037"/>
                  <a:gd name="connsiteX10" fmla="*/ 9525 w 783432"/>
                  <a:gd name="connsiteY10" fmla="*/ 509587 h 681037"/>
                  <a:gd name="connsiteX11" fmla="*/ 0 w 783432"/>
                  <a:gd name="connsiteY11" fmla="*/ 90487 h 681037"/>
                  <a:gd name="connsiteX12" fmla="*/ 47625 w 783432"/>
                  <a:gd name="connsiteY12" fmla="*/ 0 h 681037"/>
                  <a:gd name="connsiteX0" fmla="*/ 50006 w 785813"/>
                  <a:gd name="connsiteY0" fmla="*/ 0 h 681037"/>
                  <a:gd name="connsiteX1" fmla="*/ 735806 w 785813"/>
                  <a:gd name="connsiteY1" fmla="*/ 4762 h 681037"/>
                  <a:gd name="connsiteX2" fmla="*/ 785813 w 785813"/>
                  <a:gd name="connsiteY2" fmla="*/ 50005 h 681037"/>
                  <a:gd name="connsiteX3" fmla="*/ 783431 w 785813"/>
                  <a:gd name="connsiteY3" fmla="*/ 500062 h 681037"/>
                  <a:gd name="connsiteX4" fmla="*/ 745331 w 785813"/>
                  <a:gd name="connsiteY4" fmla="*/ 528637 h 681037"/>
                  <a:gd name="connsiteX5" fmla="*/ 478631 w 785813"/>
                  <a:gd name="connsiteY5" fmla="*/ 528637 h 681037"/>
                  <a:gd name="connsiteX6" fmla="*/ 450056 w 785813"/>
                  <a:gd name="connsiteY6" fmla="*/ 681037 h 681037"/>
                  <a:gd name="connsiteX7" fmla="*/ 340518 w 785813"/>
                  <a:gd name="connsiteY7" fmla="*/ 681037 h 681037"/>
                  <a:gd name="connsiteX8" fmla="*/ 292894 w 785813"/>
                  <a:gd name="connsiteY8" fmla="*/ 528637 h 681037"/>
                  <a:gd name="connsiteX9" fmla="*/ 57150 w 785813"/>
                  <a:gd name="connsiteY9" fmla="*/ 528637 h 681037"/>
                  <a:gd name="connsiteX10" fmla="*/ 11906 w 785813"/>
                  <a:gd name="connsiteY10" fmla="*/ 509587 h 681037"/>
                  <a:gd name="connsiteX11" fmla="*/ 0 w 785813"/>
                  <a:gd name="connsiteY11" fmla="*/ 50006 h 681037"/>
                  <a:gd name="connsiteX12" fmla="*/ 50006 w 785813"/>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33374 w 778669"/>
                  <a:gd name="connsiteY7" fmla="*/ 681037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1684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7842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5461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6008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3627 h 681037"/>
                  <a:gd name="connsiteX11" fmla="*/ 0 w 778669"/>
                  <a:gd name="connsiteY11" fmla="*/ 45243 h 681037"/>
                  <a:gd name="connsiteX12" fmla="*/ 42862 w 778669"/>
                  <a:gd name="connsiteY12"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8669" h="681037">
                    <a:moveTo>
                      <a:pt x="42862" y="0"/>
                    </a:moveTo>
                    <a:lnTo>
                      <a:pt x="728662" y="4762"/>
                    </a:lnTo>
                    <a:lnTo>
                      <a:pt x="778669" y="50005"/>
                    </a:lnTo>
                    <a:cubicBezTo>
                      <a:pt x="778669" y="191293"/>
                      <a:pt x="778668" y="332580"/>
                      <a:pt x="778668" y="473868"/>
                    </a:cubicBezTo>
                    <a:lnTo>
                      <a:pt x="738187" y="528637"/>
                    </a:lnTo>
                    <a:lnTo>
                      <a:pt x="471487" y="528637"/>
                    </a:lnTo>
                    <a:lnTo>
                      <a:pt x="442912" y="681037"/>
                    </a:lnTo>
                    <a:lnTo>
                      <a:pt x="314324" y="678656"/>
                    </a:lnTo>
                    <a:lnTo>
                      <a:pt x="285750" y="528637"/>
                    </a:lnTo>
                    <a:lnTo>
                      <a:pt x="50006" y="528637"/>
                    </a:lnTo>
                    <a:lnTo>
                      <a:pt x="3080" y="473627"/>
                    </a:lnTo>
                    <a:cubicBezTo>
                      <a:pt x="1493" y="318846"/>
                      <a:pt x="1587" y="200024"/>
                      <a:pt x="0" y="45243"/>
                    </a:cubicBezTo>
                    <a:lnTo>
                      <a:pt x="42862"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latin typeface="Helvetica" panose="020B0604020202020204" pitchFamily="34" charset="0"/>
                    <a:cs typeface="Helvetica" panose="020B0604020202020204" pitchFamily="34" charset="0"/>
                  </a:rPr>
                  <a:t>Map Reduce</a:t>
                </a:r>
              </a:p>
              <a:p>
                <a:pPr algn="ctr"/>
                <a:r>
                  <a:rPr lang="en-US" sz="700" dirty="0">
                    <a:latin typeface="Helvetica" panose="020B0604020202020204" pitchFamily="34" charset="0"/>
                    <a:cs typeface="Helvetica" panose="020B0604020202020204" pitchFamily="34" charset="0"/>
                  </a:rPr>
                  <a:t>Batch</a:t>
                </a:r>
                <a:endParaRPr lang="en-US" sz="1000" dirty="0">
                  <a:latin typeface="Helvetica" panose="020B0604020202020204" pitchFamily="34" charset="0"/>
                  <a:cs typeface="Helvetica" panose="020B0604020202020204" pitchFamily="34" charset="0"/>
                </a:endParaRPr>
              </a:p>
              <a:p>
                <a:pPr algn="ctr"/>
                <a:endParaRPr lang="en-US" sz="200" dirty="0">
                  <a:latin typeface="Helvetica" panose="020B0604020202020204" pitchFamily="34" charset="0"/>
                  <a:cs typeface="Helvetica" panose="020B0604020202020204" pitchFamily="34" charset="0"/>
                </a:endParaRPr>
              </a:p>
            </p:txBody>
          </p:sp>
          <p:sp>
            <p:nvSpPr>
              <p:cNvPr id="34" name="Figura a mano libera 33"/>
              <p:cNvSpPr/>
              <p:nvPr/>
            </p:nvSpPr>
            <p:spPr>
              <a:xfrm>
                <a:off x="4542643" y="5305456"/>
                <a:ext cx="552728" cy="404198"/>
              </a:xfrm>
              <a:custGeom>
                <a:avLst/>
                <a:gdLst>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23900 w 781050"/>
                  <a:gd name="connsiteY4" fmla="*/ 55245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90562"/>
                  <a:gd name="connsiteX1" fmla="*/ 733425 w 781050"/>
                  <a:gd name="connsiteY1" fmla="*/ 9525 h 690562"/>
                  <a:gd name="connsiteX2" fmla="*/ 781050 w 781050"/>
                  <a:gd name="connsiteY2" fmla="*/ 95250 h 690562"/>
                  <a:gd name="connsiteX3" fmla="*/ 781050 w 781050"/>
                  <a:gd name="connsiteY3" fmla="*/ 504825 h 690562"/>
                  <a:gd name="connsiteX4" fmla="*/ 742950 w 781050"/>
                  <a:gd name="connsiteY4" fmla="*/ 533400 h 690562"/>
                  <a:gd name="connsiteX5" fmla="*/ 476250 w 781050"/>
                  <a:gd name="connsiteY5" fmla="*/ 533400 h 690562"/>
                  <a:gd name="connsiteX6" fmla="*/ 447675 w 781050"/>
                  <a:gd name="connsiteY6" fmla="*/ 685800 h 690562"/>
                  <a:gd name="connsiteX7" fmla="*/ 330994 w 781050"/>
                  <a:gd name="connsiteY7" fmla="*/ 690562 h 690562"/>
                  <a:gd name="connsiteX8" fmla="*/ 290513 w 781050"/>
                  <a:gd name="connsiteY8" fmla="*/ 533400 h 690562"/>
                  <a:gd name="connsiteX9" fmla="*/ 54769 w 781050"/>
                  <a:gd name="connsiteY9" fmla="*/ 533400 h 690562"/>
                  <a:gd name="connsiteX10" fmla="*/ 9525 w 781050"/>
                  <a:gd name="connsiteY10" fmla="*/ 514350 h 690562"/>
                  <a:gd name="connsiteX11" fmla="*/ 0 w 781050"/>
                  <a:gd name="connsiteY11" fmla="*/ 95250 h 690562"/>
                  <a:gd name="connsiteX12" fmla="*/ 47625 w 781050"/>
                  <a:gd name="connsiteY12" fmla="*/ 0 h 690562"/>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38137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1037"/>
                  <a:gd name="connsiteX1" fmla="*/ 733425 w 781050"/>
                  <a:gd name="connsiteY1" fmla="*/ 4762 h 681037"/>
                  <a:gd name="connsiteX2" fmla="*/ 781050 w 781050"/>
                  <a:gd name="connsiteY2" fmla="*/ 90487 h 681037"/>
                  <a:gd name="connsiteX3" fmla="*/ 781050 w 781050"/>
                  <a:gd name="connsiteY3" fmla="*/ 500062 h 681037"/>
                  <a:gd name="connsiteX4" fmla="*/ 742950 w 781050"/>
                  <a:gd name="connsiteY4" fmla="*/ 528637 h 681037"/>
                  <a:gd name="connsiteX5" fmla="*/ 476250 w 781050"/>
                  <a:gd name="connsiteY5" fmla="*/ 528637 h 681037"/>
                  <a:gd name="connsiteX6" fmla="*/ 447675 w 781050"/>
                  <a:gd name="connsiteY6" fmla="*/ 681037 h 681037"/>
                  <a:gd name="connsiteX7" fmla="*/ 338137 w 781050"/>
                  <a:gd name="connsiteY7" fmla="*/ 681037 h 681037"/>
                  <a:gd name="connsiteX8" fmla="*/ 290513 w 781050"/>
                  <a:gd name="connsiteY8" fmla="*/ 528637 h 681037"/>
                  <a:gd name="connsiteX9" fmla="*/ 54769 w 781050"/>
                  <a:gd name="connsiteY9" fmla="*/ 528637 h 681037"/>
                  <a:gd name="connsiteX10" fmla="*/ 9525 w 781050"/>
                  <a:gd name="connsiteY10" fmla="*/ 509587 h 681037"/>
                  <a:gd name="connsiteX11" fmla="*/ 0 w 781050"/>
                  <a:gd name="connsiteY11" fmla="*/ 90487 h 681037"/>
                  <a:gd name="connsiteX12" fmla="*/ 47625 w 781050"/>
                  <a:gd name="connsiteY12" fmla="*/ 0 h 681037"/>
                  <a:gd name="connsiteX0" fmla="*/ 47625 w 783432"/>
                  <a:gd name="connsiteY0" fmla="*/ 0 h 681037"/>
                  <a:gd name="connsiteX1" fmla="*/ 733425 w 783432"/>
                  <a:gd name="connsiteY1" fmla="*/ 4762 h 681037"/>
                  <a:gd name="connsiteX2" fmla="*/ 783432 w 783432"/>
                  <a:gd name="connsiteY2" fmla="*/ 50005 h 681037"/>
                  <a:gd name="connsiteX3" fmla="*/ 781050 w 783432"/>
                  <a:gd name="connsiteY3" fmla="*/ 500062 h 681037"/>
                  <a:gd name="connsiteX4" fmla="*/ 742950 w 783432"/>
                  <a:gd name="connsiteY4" fmla="*/ 528637 h 681037"/>
                  <a:gd name="connsiteX5" fmla="*/ 476250 w 783432"/>
                  <a:gd name="connsiteY5" fmla="*/ 528637 h 681037"/>
                  <a:gd name="connsiteX6" fmla="*/ 447675 w 783432"/>
                  <a:gd name="connsiteY6" fmla="*/ 681037 h 681037"/>
                  <a:gd name="connsiteX7" fmla="*/ 338137 w 783432"/>
                  <a:gd name="connsiteY7" fmla="*/ 681037 h 681037"/>
                  <a:gd name="connsiteX8" fmla="*/ 290513 w 783432"/>
                  <a:gd name="connsiteY8" fmla="*/ 528637 h 681037"/>
                  <a:gd name="connsiteX9" fmla="*/ 54769 w 783432"/>
                  <a:gd name="connsiteY9" fmla="*/ 528637 h 681037"/>
                  <a:gd name="connsiteX10" fmla="*/ 9525 w 783432"/>
                  <a:gd name="connsiteY10" fmla="*/ 509587 h 681037"/>
                  <a:gd name="connsiteX11" fmla="*/ 0 w 783432"/>
                  <a:gd name="connsiteY11" fmla="*/ 90487 h 681037"/>
                  <a:gd name="connsiteX12" fmla="*/ 47625 w 783432"/>
                  <a:gd name="connsiteY12" fmla="*/ 0 h 681037"/>
                  <a:gd name="connsiteX0" fmla="*/ 50006 w 785813"/>
                  <a:gd name="connsiteY0" fmla="*/ 0 h 681037"/>
                  <a:gd name="connsiteX1" fmla="*/ 735806 w 785813"/>
                  <a:gd name="connsiteY1" fmla="*/ 4762 h 681037"/>
                  <a:gd name="connsiteX2" fmla="*/ 785813 w 785813"/>
                  <a:gd name="connsiteY2" fmla="*/ 50005 h 681037"/>
                  <a:gd name="connsiteX3" fmla="*/ 783431 w 785813"/>
                  <a:gd name="connsiteY3" fmla="*/ 500062 h 681037"/>
                  <a:gd name="connsiteX4" fmla="*/ 745331 w 785813"/>
                  <a:gd name="connsiteY4" fmla="*/ 528637 h 681037"/>
                  <a:gd name="connsiteX5" fmla="*/ 478631 w 785813"/>
                  <a:gd name="connsiteY5" fmla="*/ 528637 h 681037"/>
                  <a:gd name="connsiteX6" fmla="*/ 450056 w 785813"/>
                  <a:gd name="connsiteY6" fmla="*/ 681037 h 681037"/>
                  <a:gd name="connsiteX7" fmla="*/ 340518 w 785813"/>
                  <a:gd name="connsiteY7" fmla="*/ 681037 h 681037"/>
                  <a:gd name="connsiteX8" fmla="*/ 292894 w 785813"/>
                  <a:gd name="connsiteY8" fmla="*/ 528637 h 681037"/>
                  <a:gd name="connsiteX9" fmla="*/ 57150 w 785813"/>
                  <a:gd name="connsiteY9" fmla="*/ 528637 h 681037"/>
                  <a:gd name="connsiteX10" fmla="*/ 11906 w 785813"/>
                  <a:gd name="connsiteY10" fmla="*/ 509587 h 681037"/>
                  <a:gd name="connsiteX11" fmla="*/ 0 w 785813"/>
                  <a:gd name="connsiteY11" fmla="*/ 50006 h 681037"/>
                  <a:gd name="connsiteX12" fmla="*/ 50006 w 785813"/>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33374 w 778669"/>
                  <a:gd name="connsiteY7" fmla="*/ 681037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1684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7842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5461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6008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3627 h 681037"/>
                  <a:gd name="connsiteX11" fmla="*/ 0 w 778669"/>
                  <a:gd name="connsiteY11" fmla="*/ 45243 h 681037"/>
                  <a:gd name="connsiteX12" fmla="*/ 42862 w 778669"/>
                  <a:gd name="connsiteY12"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8669" h="681037">
                    <a:moveTo>
                      <a:pt x="42862" y="0"/>
                    </a:moveTo>
                    <a:lnTo>
                      <a:pt x="728662" y="4762"/>
                    </a:lnTo>
                    <a:lnTo>
                      <a:pt x="778669" y="50005"/>
                    </a:lnTo>
                    <a:cubicBezTo>
                      <a:pt x="778669" y="191293"/>
                      <a:pt x="778668" y="332580"/>
                      <a:pt x="778668" y="473868"/>
                    </a:cubicBezTo>
                    <a:lnTo>
                      <a:pt x="738187" y="528637"/>
                    </a:lnTo>
                    <a:lnTo>
                      <a:pt x="471487" y="528637"/>
                    </a:lnTo>
                    <a:lnTo>
                      <a:pt x="442912" y="681037"/>
                    </a:lnTo>
                    <a:lnTo>
                      <a:pt x="314324" y="678656"/>
                    </a:lnTo>
                    <a:lnTo>
                      <a:pt x="285750" y="528637"/>
                    </a:lnTo>
                    <a:lnTo>
                      <a:pt x="50006" y="528637"/>
                    </a:lnTo>
                    <a:lnTo>
                      <a:pt x="3080" y="473627"/>
                    </a:lnTo>
                    <a:cubicBezTo>
                      <a:pt x="1493" y="318846"/>
                      <a:pt x="1587" y="200024"/>
                      <a:pt x="0" y="45243"/>
                    </a:cubicBezTo>
                    <a:lnTo>
                      <a:pt x="42862" y="0"/>
                    </a:lnTo>
                    <a:close/>
                  </a:path>
                </a:pathLst>
              </a:custGeom>
            </p:spPr>
            <p:style>
              <a:lnRef idx="2">
                <a:schemeClr val="accent6">
                  <a:shade val="50000"/>
                </a:schemeClr>
              </a:lnRef>
              <a:fillRef idx="1">
                <a:schemeClr val="accent6"/>
              </a:fillRef>
              <a:effectRef idx="0">
                <a:schemeClr val="accent6"/>
              </a:effectRef>
              <a:fontRef idx="minor">
                <a:schemeClr val="lt1"/>
              </a:fontRef>
            </p:style>
            <p:txBody>
              <a:bodyPr lIns="0" rIns="0" rtlCol="0" anchor="ctr"/>
              <a:lstStyle/>
              <a:p>
                <a:pPr algn="ctr"/>
                <a:r>
                  <a:rPr lang="en-US" sz="1000" dirty="0">
                    <a:latin typeface="Helvetica" panose="020B0604020202020204" pitchFamily="34" charset="0"/>
                    <a:cs typeface="Helvetica" panose="020B0604020202020204" pitchFamily="34" charset="0"/>
                  </a:rPr>
                  <a:t>HBASE</a:t>
                </a:r>
              </a:p>
              <a:p>
                <a:pPr algn="ctr"/>
                <a:r>
                  <a:rPr lang="en-US" sz="700" dirty="0">
                    <a:latin typeface="Helvetica" panose="020B0604020202020204" pitchFamily="34" charset="0"/>
                    <a:cs typeface="Helvetica" panose="020B0604020202020204" pitchFamily="34" charset="0"/>
                  </a:rPr>
                  <a:t>NoSQL</a:t>
                </a:r>
              </a:p>
              <a:p>
                <a:pPr algn="ctr"/>
                <a:endParaRPr lang="en-US" sz="200" dirty="0">
                  <a:latin typeface="Helvetica" panose="020B0604020202020204" pitchFamily="34" charset="0"/>
                  <a:cs typeface="Helvetica" panose="020B0604020202020204" pitchFamily="34" charset="0"/>
                </a:endParaRPr>
              </a:p>
            </p:txBody>
          </p:sp>
          <p:sp>
            <p:nvSpPr>
              <p:cNvPr id="35" name="Figura a mano libera 34"/>
              <p:cNvSpPr/>
              <p:nvPr/>
            </p:nvSpPr>
            <p:spPr>
              <a:xfrm>
                <a:off x="5135490" y="4702393"/>
                <a:ext cx="699875" cy="274514"/>
              </a:xfrm>
              <a:custGeom>
                <a:avLst/>
                <a:gdLst>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23900 w 781050"/>
                  <a:gd name="connsiteY4" fmla="*/ 55245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90562"/>
                  <a:gd name="connsiteX1" fmla="*/ 733425 w 781050"/>
                  <a:gd name="connsiteY1" fmla="*/ 9525 h 690562"/>
                  <a:gd name="connsiteX2" fmla="*/ 781050 w 781050"/>
                  <a:gd name="connsiteY2" fmla="*/ 95250 h 690562"/>
                  <a:gd name="connsiteX3" fmla="*/ 781050 w 781050"/>
                  <a:gd name="connsiteY3" fmla="*/ 504825 h 690562"/>
                  <a:gd name="connsiteX4" fmla="*/ 742950 w 781050"/>
                  <a:gd name="connsiteY4" fmla="*/ 533400 h 690562"/>
                  <a:gd name="connsiteX5" fmla="*/ 476250 w 781050"/>
                  <a:gd name="connsiteY5" fmla="*/ 533400 h 690562"/>
                  <a:gd name="connsiteX6" fmla="*/ 447675 w 781050"/>
                  <a:gd name="connsiteY6" fmla="*/ 685800 h 690562"/>
                  <a:gd name="connsiteX7" fmla="*/ 330994 w 781050"/>
                  <a:gd name="connsiteY7" fmla="*/ 690562 h 690562"/>
                  <a:gd name="connsiteX8" fmla="*/ 290513 w 781050"/>
                  <a:gd name="connsiteY8" fmla="*/ 533400 h 690562"/>
                  <a:gd name="connsiteX9" fmla="*/ 54769 w 781050"/>
                  <a:gd name="connsiteY9" fmla="*/ 533400 h 690562"/>
                  <a:gd name="connsiteX10" fmla="*/ 9525 w 781050"/>
                  <a:gd name="connsiteY10" fmla="*/ 514350 h 690562"/>
                  <a:gd name="connsiteX11" fmla="*/ 0 w 781050"/>
                  <a:gd name="connsiteY11" fmla="*/ 95250 h 690562"/>
                  <a:gd name="connsiteX12" fmla="*/ 47625 w 781050"/>
                  <a:gd name="connsiteY12" fmla="*/ 0 h 690562"/>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38137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1037"/>
                  <a:gd name="connsiteX1" fmla="*/ 733425 w 781050"/>
                  <a:gd name="connsiteY1" fmla="*/ 4762 h 681037"/>
                  <a:gd name="connsiteX2" fmla="*/ 781050 w 781050"/>
                  <a:gd name="connsiteY2" fmla="*/ 90487 h 681037"/>
                  <a:gd name="connsiteX3" fmla="*/ 781050 w 781050"/>
                  <a:gd name="connsiteY3" fmla="*/ 500062 h 681037"/>
                  <a:gd name="connsiteX4" fmla="*/ 742950 w 781050"/>
                  <a:gd name="connsiteY4" fmla="*/ 528637 h 681037"/>
                  <a:gd name="connsiteX5" fmla="*/ 476250 w 781050"/>
                  <a:gd name="connsiteY5" fmla="*/ 528637 h 681037"/>
                  <a:gd name="connsiteX6" fmla="*/ 447675 w 781050"/>
                  <a:gd name="connsiteY6" fmla="*/ 681037 h 681037"/>
                  <a:gd name="connsiteX7" fmla="*/ 338137 w 781050"/>
                  <a:gd name="connsiteY7" fmla="*/ 681037 h 681037"/>
                  <a:gd name="connsiteX8" fmla="*/ 290513 w 781050"/>
                  <a:gd name="connsiteY8" fmla="*/ 528637 h 681037"/>
                  <a:gd name="connsiteX9" fmla="*/ 54769 w 781050"/>
                  <a:gd name="connsiteY9" fmla="*/ 528637 h 681037"/>
                  <a:gd name="connsiteX10" fmla="*/ 9525 w 781050"/>
                  <a:gd name="connsiteY10" fmla="*/ 509587 h 681037"/>
                  <a:gd name="connsiteX11" fmla="*/ 0 w 781050"/>
                  <a:gd name="connsiteY11" fmla="*/ 90487 h 681037"/>
                  <a:gd name="connsiteX12" fmla="*/ 47625 w 781050"/>
                  <a:gd name="connsiteY12" fmla="*/ 0 h 681037"/>
                  <a:gd name="connsiteX0" fmla="*/ 47625 w 783432"/>
                  <a:gd name="connsiteY0" fmla="*/ 0 h 681037"/>
                  <a:gd name="connsiteX1" fmla="*/ 733425 w 783432"/>
                  <a:gd name="connsiteY1" fmla="*/ 4762 h 681037"/>
                  <a:gd name="connsiteX2" fmla="*/ 783432 w 783432"/>
                  <a:gd name="connsiteY2" fmla="*/ 50005 h 681037"/>
                  <a:gd name="connsiteX3" fmla="*/ 781050 w 783432"/>
                  <a:gd name="connsiteY3" fmla="*/ 500062 h 681037"/>
                  <a:gd name="connsiteX4" fmla="*/ 742950 w 783432"/>
                  <a:gd name="connsiteY4" fmla="*/ 528637 h 681037"/>
                  <a:gd name="connsiteX5" fmla="*/ 476250 w 783432"/>
                  <a:gd name="connsiteY5" fmla="*/ 528637 h 681037"/>
                  <a:gd name="connsiteX6" fmla="*/ 447675 w 783432"/>
                  <a:gd name="connsiteY6" fmla="*/ 681037 h 681037"/>
                  <a:gd name="connsiteX7" fmla="*/ 338137 w 783432"/>
                  <a:gd name="connsiteY7" fmla="*/ 681037 h 681037"/>
                  <a:gd name="connsiteX8" fmla="*/ 290513 w 783432"/>
                  <a:gd name="connsiteY8" fmla="*/ 528637 h 681037"/>
                  <a:gd name="connsiteX9" fmla="*/ 54769 w 783432"/>
                  <a:gd name="connsiteY9" fmla="*/ 528637 h 681037"/>
                  <a:gd name="connsiteX10" fmla="*/ 9525 w 783432"/>
                  <a:gd name="connsiteY10" fmla="*/ 509587 h 681037"/>
                  <a:gd name="connsiteX11" fmla="*/ 0 w 783432"/>
                  <a:gd name="connsiteY11" fmla="*/ 90487 h 681037"/>
                  <a:gd name="connsiteX12" fmla="*/ 47625 w 783432"/>
                  <a:gd name="connsiteY12" fmla="*/ 0 h 681037"/>
                  <a:gd name="connsiteX0" fmla="*/ 50006 w 785813"/>
                  <a:gd name="connsiteY0" fmla="*/ 0 h 681037"/>
                  <a:gd name="connsiteX1" fmla="*/ 735806 w 785813"/>
                  <a:gd name="connsiteY1" fmla="*/ 4762 h 681037"/>
                  <a:gd name="connsiteX2" fmla="*/ 785813 w 785813"/>
                  <a:gd name="connsiteY2" fmla="*/ 50005 h 681037"/>
                  <a:gd name="connsiteX3" fmla="*/ 783431 w 785813"/>
                  <a:gd name="connsiteY3" fmla="*/ 500062 h 681037"/>
                  <a:gd name="connsiteX4" fmla="*/ 745331 w 785813"/>
                  <a:gd name="connsiteY4" fmla="*/ 528637 h 681037"/>
                  <a:gd name="connsiteX5" fmla="*/ 478631 w 785813"/>
                  <a:gd name="connsiteY5" fmla="*/ 528637 h 681037"/>
                  <a:gd name="connsiteX6" fmla="*/ 450056 w 785813"/>
                  <a:gd name="connsiteY6" fmla="*/ 681037 h 681037"/>
                  <a:gd name="connsiteX7" fmla="*/ 340518 w 785813"/>
                  <a:gd name="connsiteY7" fmla="*/ 681037 h 681037"/>
                  <a:gd name="connsiteX8" fmla="*/ 292894 w 785813"/>
                  <a:gd name="connsiteY8" fmla="*/ 528637 h 681037"/>
                  <a:gd name="connsiteX9" fmla="*/ 57150 w 785813"/>
                  <a:gd name="connsiteY9" fmla="*/ 528637 h 681037"/>
                  <a:gd name="connsiteX10" fmla="*/ 11906 w 785813"/>
                  <a:gd name="connsiteY10" fmla="*/ 509587 h 681037"/>
                  <a:gd name="connsiteX11" fmla="*/ 0 w 785813"/>
                  <a:gd name="connsiteY11" fmla="*/ 50006 h 681037"/>
                  <a:gd name="connsiteX12" fmla="*/ 50006 w 785813"/>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33374 w 778669"/>
                  <a:gd name="connsiteY7" fmla="*/ 681037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1684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7842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5461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6008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3627 h 681037"/>
                  <a:gd name="connsiteX11" fmla="*/ 0 w 778669"/>
                  <a:gd name="connsiteY11" fmla="*/ 45243 h 681037"/>
                  <a:gd name="connsiteX12" fmla="*/ 42862 w 778669"/>
                  <a:gd name="connsiteY12"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8669" h="681037">
                    <a:moveTo>
                      <a:pt x="42862" y="0"/>
                    </a:moveTo>
                    <a:lnTo>
                      <a:pt x="728662" y="4762"/>
                    </a:lnTo>
                    <a:lnTo>
                      <a:pt x="778669" y="50005"/>
                    </a:lnTo>
                    <a:cubicBezTo>
                      <a:pt x="778669" y="191293"/>
                      <a:pt x="778668" y="332580"/>
                      <a:pt x="778668" y="473868"/>
                    </a:cubicBezTo>
                    <a:lnTo>
                      <a:pt x="738187" y="528637"/>
                    </a:lnTo>
                    <a:lnTo>
                      <a:pt x="471487" y="528637"/>
                    </a:lnTo>
                    <a:lnTo>
                      <a:pt x="442912" y="681037"/>
                    </a:lnTo>
                    <a:lnTo>
                      <a:pt x="314324" y="678656"/>
                    </a:lnTo>
                    <a:lnTo>
                      <a:pt x="285750" y="528637"/>
                    </a:lnTo>
                    <a:lnTo>
                      <a:pt x="50006" y="528637"/>
                    </a:lnTo>
                    <a:lnTo>
                      <a:pt x="3080" y="473627"/>
                    </a:lnTo>
                    <a:cubicBezTo>
                      <a:pt x="1493" y="318846"/>
                      <a:pt x="1587" y="200024"/>
                      <a:pt x="0" y="45243"/>
                    </a:cubicBezTo>
                    <a:lnTo>
                      <a:pt x="42862"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000" dirty="0">
                    <a:latin typeface="Helvetica" panose="020B0604020202020204" pitchFamily="34" charset="0"/>
                    <a:cs typeface="Helvetica" panose="020B0604020202020204" pitchFamily="34" charset="0"/>
                  </a:rPr>
                  <a:t>Pig</a:t>
                </a:r>
                <a:endParaRPr lang="en-US" sz="200" dirty="0">
                  <a:latin typeface="Helvetica" panose="020B0604020202020204" pitchFamily="34" charset="0"/>
                  <a:cs typeface="Helvetica" panose="020B0604020202020204" pitchFamily="34" charset="0"/>
                </a:endParaRPr>
              </a:p>
            </p:txBody>
          </p:sp>
          <p:sp>
            <p:nvSpPr>
              <p:cNvPr id="37" name="Figura a mano libera 36"/>
              <p:cNvSpPr/>
              <p:nvPr/>
            </p:nvSpPr>
            <p:spPr>
              <a:xfrm>
                <a:off x="6867833" y="4963190"/>
                <a:ext cx="542582" cy="394061"/>
              </a:xfrm>
              <a:custGeom>
                <a:avLst/>
                <a:gdLst>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23900 w 781050"/>
                  <a:gd name="connsiteY4" fmla="*/ 55245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90562"/>
                  <a:gd name="connsiteX1" fmla="*/ 733425 w 781050"/>
                  <a:gd name="connsiteY1" fmla="*/ 9525 h 690562"/>
                  <a:gd name="connsiteX2" fmla="*/ 781050 w 781050"/>
                  <a:gd name="connsiteY2" fmla="*/ 95250 h 690562"/>
                  <a:gd name="connsiteX3" fmla="*/ 781050 w 781050"/>
                  <a:gd name="connsiteY3" fmla="*/ 504825 h 690562"/>
                  <a:gd name="connsiteX4" fmla="*/ 742950 w 781050"/>
                  <a:gd name="connsiteY4" fmla="*/ 533400 h 690562"/>
                  <a:gd name="connsiteX5" fmla="*/ 476250 w 781050"/>
                  <a:gd name="connsiteY5" fmla="*/ 533400 h 690562"/>
                  <a:gd name="connsiteX6" fmla="*/ 447675 w 781050"/>
                  <a:gd name="connsiteY6" fmla="*/ 685800 h 690562"/>
                  <a:gd name="connsiteX7" fmla="*/ 330994 w 781050"/>
                  <a:gd name="connsiteY7" fmla="*/ 690562 h 690562"/>
                  <a:gd name="connsiteX8" fmla="*/ 290513 w 781050"/>
                  <a:gd name="connsiteY8" fmla="*/ 533400 h 690562"/>
                  <a:gd name="connsiteX9" fmla="*/ 54769 w 781050"/>
                  <a:gd name="connsiteY9" fmla="*/ 533400 h 690562"/>
                  <a:gd name="connsiteX10" fmla="*/ 9525 w 781050"/>
                  <a:gd name="connsiteY10" fmla="*/ 514350 h 690562"/>
                  <a:gd name="connsiteX11" fmla="*/ 0 w 781050"/>
                  <a:gd name="connsiteY11" fmla="*/ 95250 h 690562"/>
                  <a:gd name="connsiteX12" fmla="*/ 47625 w 781050"/>
                  <a:gd name="connsiteY12" fmla="*/ 0 h 690562"/>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38137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1037"/>
                  <a:gd name="connsiteX1" fmla="*/ 733425 w 781050"/>
                  <a:gd name="connsiteY1" fmla="*/ 4762 h 681037"/>
                  <a:gd name="connsiteX2" fmla="*/ 781050 w 781050"/>
                  <a:gd name="connsiteY2" fmla="*/ 90487 h 681037"/>
                  <a:gd name="connsiteX3" fmla="*/ 781050 w 781050"/>
                  <a:gd name="connsiteY3" fmla="*/ 500062 h 681037"/>
                  <a:gd name="connsiteX4" fmla="*/ 742950 w 781050"/>
                  <a:gd name="connsiteY4" fmla="*/ 528637 h 681037"/>
                  <a:gd name="connsiteX5" fmla="*/ 476250 w 781050"/>
                  <a:gd name="connsiteY5" fmla="*/ 528637 h 681037"/>
                  <a:gd name="connsiteX6" fmla="*/ 447675 w 781050"/>
                  <a:gd name="connsiteY6" fmla="*/ 681037 h 681037"/>
                  <a:gd name="connsiteX7" fmla="*/ 338137 w 781050"/>
                  <a:gd name="connsiteY7" fmla="*/ 681037 h 681037"/>
                  <a:gd name="connsiteX8" fmla="*/ 290513 w 781050"/>
                  <a:gd name="connsiteY8" fmla="*/ 528637 h 681037"/>
                  <a:gd name="connsiteX9" fmla="*/ 54769 w 781050"/>
                  <a:gd name="connsiteY9" fmla="*/ 528637 h 681037"/>
                  <a:gd name="connsiteX10" fmla="*/ 9525 w 781050"/>
                  <a:gd name="connsiteY10" fmla="*/ 509587 h 681037"/>
                  <a:gd name="connsiteX11" fmla="*/ 0 w 781050"/>
                  <a:gd name="connsiteY11" fmla="*/ 90487 h 681037"/>
                  <a:gd name="connsiteX12" fmla="*/ 47625 w 781050"/>
                  <a:gd name="connsiteY12" fmla="*/ 0 h 681037"/>
                  <a:gd name="connsiteX0" fmla="*/ 47625 w 783432"/>
                  <a:gd name="connsiteY0" fmla="*/ 0 h 681037"/>
                  <a:gd name="connsiteX1" fmla="*/ 733425 w 783432"/>
                  <a:gd name="connsiteY1" fmla="*/ 4762 h 681037"/>
                  <a:gd name="connsiteX2" fmla="*/ 783432 w 783432"/>
                  <a:gd name="connsiteY2" fmla="*/ 50005 h 681037"/>
                  <a:gd name="connsiteX3" fmla="*/ 781050 w 783432"/>
                  <a:gd name="connsiteY3" fmla="*/ 500062 h 681037"/>
                  <a:gd name="connsiteX4" fmla="*/ 742950 w 783432"/>
                  <a:gd name="connsiteY4" fmla="*/ 528637 h 681037"/>
                  <a:gd name="connsiteX5" fmla="*/ 476250 w 783432"/>
                  <a:gd name="connsiteY5" fmla="*/ 528637 h 681037"/>
                  <a:gd name="connsiteX6" fmla="*/ 447675 w 783432"/>
                  <a:gd name="connsiteY6" fmla="*/ 681037 h 681037"/>
                  <a:gd name="connsiteX7" fmla="*/ 338137 w 783432"/>
                  <a:gd name="connsiteY7" fmla="*/ 681037 h 681037"/>
                  <a:gd name="connsiteX8" fmla="*/ 290513 w 783432"/>
                  <a:gd name="connsiteY8" fmla="*/ 528637 h 681037"/>
                  <a:gd name="connsiteX9" fmla="*/ 54769 w 783432"/>
                  <a:gd name="connsiteY9" fmla="*/ 528637 h 681037"/>
                  <a:gd name="connsiteX10" fmla="*/ 9525 w 783432"/>
                  <a:gd name="connsiteY10" fmla="*/ 509587 h 681037"/>
                  <a:gd name="connsiteX11" fmla="*/ 0 w 783432"/>
                  <a:gd name="connsiteY11" fmla="*/ 90487 h 681037"/>
                  <a:gd name="connsiteX12" fmla="*/ 47625 w 783432"/>
                  <a:gd name="connsiteY12" fmla="*/ 0 h 681037"/>
                  <a:gd name="connsiteX0" fmla="*/ 50006 w 785813"/>
                  <a:gd name="connsiteY0" fmla="*/ 0 h 681037"/>
                  <a:gd name="connsiteX1" fmla="*/ 735806 w 785813"/>
                  <a:gd name="connsiteY1" fmla="*/ 4762 h 681037"/>
                  <a:gd name="connsiteX2" fmla="*/ 785813 w 785813"/>
                  <a:gd name="connsiteY2" fmla="*/ 50005 h 681037"/>
                  <a:gd name="connsiteX3" fmla="*/ 783431 w 785813"/>
                  <a:gd name="connsiteY3" fmla="*/ 500062 h 681037"/>
                  <a:gd name="connsiteX4" fmla="*/ 745331 w 785813"/>
                  <a:gd name="connsiteY4" fmla="*/ 528637 h 681037"/>
                  <a:gd name="connsiteX5" fmla="*/ 478631 w 785813"/>
                  <a:gd name="connsiteY5" fmla="*/ 528637 h 681037"/>
                  <a:gd name="connsiteX6" fmla="*/ 450056 w 785813"/>
                  <a:gd name="connsiteY6" fmla="*/ 681037 h 681037"/>
                  <a:gd name="connsiteX7" fmla="*/ 340518 w 785813"/>
                  <a:gd name="connsiteY7" fmla="*/ 681037 h 681037"/>
                  <a:gd name="connsiteX8" fmla="*/ 292894 w 785813"/>
                  <a:gd name="connsiteY8" fmla="*/ 528637 h 681037"/>
                  <a:gd name="connsiteX9" fmla="*/ 57150 w 785813"/>
                  <a:gd name="connsiteY9" fmla="*/ 528637 h 681037"/>
                  <a:gd name="connsiteX10" fmla="*/ 11906 w 785813"/>
                  <a:gd name="connsiteY10" fmla="*/ 509587 h 681037"/>
                  <a:gd name="connsiteX11" fmla="*/ 0 w 785813"/>
                  <a:gd name="connsiteY11" fmla="*/ 50006 h 681037"/>
                  <a:gd name="connsiteX12" fmla="*/ 50006 w 785813"/>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33374 w 778669"/>
                  <a:gd name="connsiteY7" fmla="*/ 681037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1684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7842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5461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6008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3627 h 681037"/>
                  <a:gd name="connsiteX11" fmla="*/ 0 w 778669"/>
                  <a:gd name="connsiteY11" fmla="*/ 45243 h 681037"/>
                  <a:gd name="connsiteX12" fmla="*/ 42862 w 778669"/>
                  <a:gd name="connsiteY12"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8669" h="681037">
                    <a:moveTo>
                      <a:pt x="42862" y="0"/>
                    </a:moveTo>
                    <a:lnTo>
                      <a:pt x="728662" y="4762"/>
                    </a:lnTo>
                    <a:lnTo>
                      <a:pt x="778669" y="50005"/>
                    </a:lnTo>
                    <a:cubicBezTo>
                      <a:pt x="778669" y="191293"/>
                      <a:pt x="778668" y="332580"/>
                      <a:pt x="778668" y="473868"/>
                    </a:cubicBezTo>
                    <a:lnTo>
                      <a:pt x="738187" y="528637"/>
                    </a:lnTo>
                    <a:lnTo>
                      <a:pt x="471487" y="528637"/>
                    </a:lnTo>
                    <a:lnTo>
                      <a:pt x="442912" y="681037"/>
                    </a:lnTo>
                    <a:lnTo>
                      <a:pt x="314324" y="678656"/>
                    </a:lnTo>
                    <a:lnTo>
                      <a:pt x="285750" y="528637"/>
                    </a:lnTo>
                    <a:lnTo>
                      <a:pt x="50006" y="528637"/>
                    </a:lnTo>
                    <a:lnTo>
                      <a:pt x="3080" y="473627"/>
                    </a:lnTo>
                    <a:cubicBezTo>
                      <a:pt x="1493" y="318846"/>
                      <a:pt x="1587" y="200024"/>
                      <a:pt x="0" y="45243"/>
                    </a:cubicBezTo>
                    <a:lnTo>
                      <a:pt x="42862"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latin typeface="Helvetica" panose="020B0604020202020204" pitchFamily="34" charset="0"/>
                    <a:cs typeface="Helvetica" panose="020B0604020202020204" pitchFamily="34" charset="0"/>
                  </a:rPr>
                  <a:t>Flink</a:t>
                </a:r>
              </a:p>
              <a:p>
                <a:pPr algn="ctr"/>
                <a:r>
                  <a:rPr lang="en-US" sz="700" dirty="0">
                    <a:latin typeface="Helvetica" panose="020B0604020202020204" pitchFamily="34" charset="0"/>
                    <a:cs typeface="Helvetica" panose="020B0604020202020204" pitchFamily="34" charset="0"/>
                  </a:rPr>
                  <a:t>real-time</a:t>
                </a:r>
              </a:p>
              <a:p>
                <a:pPr algn="ctr"/>
                <a:endParaRPr lang="en-US" sz="200" dirty="0">
                  <a:latin typeface="Helvetica" panose="020B0604020202020204" pitchFamily="34" charset="0"/>
                  <a:cs typeface="Helvetica" panose="020B0604020202020204" pitchFamily="34" charset="0"/>
                </a:endParaRPr>
              </a:p>
            </p:txBody>
          </p:sp>
          <p:sp>
            <p:nvSpPr>
              <p:cNvPr id="38" name="Figura a mano libera 37"/>
              <p:cNvSpPr/>
              <p:nvPr/>
            </p:nvSpPr>
            <p:spPr>
              <a:xfrm>
                <a:off x="6259528" y="4963191"/>
                <a:ext cx="542582" cy="404198"/>
              </a:xfrm>
              <a:custGeom>
                <a:avLst/>
                <a:gdLst>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23900 w 781050"/>
                  <a:gd name="connsiteY4" fmla="*/ 55245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90562"/>
                  <a:gd name="connsiteX1" fmla="*/ 733425 w 781050"/>
                  <a:gd name="connsiteY1" fmla="*/ 9525 h 690562"/>
                  <a:gd name="connsiteX2" fmla="*/ 781050 w 781050"/>
                  <a:gd name="connsiteY2" fmla="*/ 95250 h 690562"/>
                  <a:gd name="connsiteX3" fmla="*/ 781050 w 781050"/>
                  <a:gd name="connsiteY3" fmla="*/ 504825 h 690562"/>
                  <a:gd name="connsiteX4" fmla="*/ 742950 w 781050"/>
                  <a:gd name="connsiteY4" fmla="*/ 533400 h 690562"/>
                  <a:gd name="connsiteX5" fmla="*/ 476250 w 781050"/>
                  <a:gd name="connsiteY5" fmla="*/ 533400 h 690562"/>
                  <a:gd name="connsiteX6" fmla="*/ 447675 w 781050"/>
                  <a:gd name="connsiteY6" fmla="*/ 685800 h 690562"/>
                  <a:gd name="connsiteX7" fmla="*/ 330994 w 781050"/>
                  <a:gd name="connsiteY7" fmla="*/ 690562 h 690562"/>
                  <a:gd name="connsiteX8" fmla="*/ 290513 w 781050"/>
                  <a:gd name="connsiteY8" fmla="*/ 533400 h 690562"/>
                  <a:gd name="connsiteX9" fmla="*/ 54769 w 781050"/>
                  <a:gd name="connsiteY9" fmla="*/ 533400 h 690562"/>
                  <a:gd name="connsiteX10" fmla="*/ 9525 w 781050"/>
                  <a:gd name="connsiteY10" fmla="*/ 514350 h 690562"/>
                  <a:gd name="connsiteX11" fmla="*/ 0 w 781050"/>
                  <a:gd name="connsiteY11" fmla="*/ 95250 h 690562"/>
                  <a:gd name="connsiteX12" fmla="*/ 47625 w 781050"/>
                  <a:gd name="connsiteY12" fmla="*/ 0 h 690562"/>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38137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1037"/>
                  <a:gd name="connsiteX1" fmla="*/ 733425 w 781050"/>
                  <a:gd name="connsiteY1" fmla="*/ 4762 h 681037"/>
                  <a:gd name="connsiteX2" fmla="*/ 781050 w 781050"/>
                  <a:gd name="connsiteY2" fmla="*/ 90487 h 681037"/>
                  <a:gd name="connsiteX3" fmla="*/ 781050 w 781050"/>
                  <a:gd name="connsiteY3" fmla="*/ 500062 h 681037"/>
                  <a:gd name="connsiteX4" fmla="*/ 742950 w 781050"/>
                  <a:gd name="connsiteY4" fmla="*/ 528637 h 681037"/>
                  <a:gd name="connsiteX5" fmla="*/ 476250 w 781050"/>
                  <a:gd name="connsiteY5" fmla="*/ 528637 h 681037"/>
                  <a:gd name="connsiteX6" fmla="*/ 447675 w 781050"/>
                  <a:gd name="connsiteY6" fmla="*/ 681037 h 681037"/>
                  <a:gd name="connsiteX7" fmla="*/ 338137 w 781050"/>
                  <a:gd name="connsiteY7" fmla="*/ 681037 h 681037"/>
                  <a:gd name="connsiteX8" fmla="*/ 290513 w 781050"/>
                  <a:gd name="connsiteY8" fmla="*/ 528637 h 681037"/>
                  <a:gd name="connsiteX9" fmla="*/ 54769 w 781050"/>
                  <a:gd name="connsiteY9" fmla="*/ 528637 h 681037"/>
                  <a:gd name="connsiteX10" fmla="*/ 9525 w 781050"/>
                  <a:gd name="connsiteY10" fmla="*/ 509587 h 681037"/>
                  <a:gd name="connsiteX11" fmla="*/ 0 w 781050"/>
                  <a:gd name="connsiteY11" fmla="*/ 90487 h 681037"/>
                  <a:gd name="connsiteX12" fmla="*/ 47625 w 781050"/>
                  <a:gd name="connsiteY12" fmla="*/ 0 h 681037"/>
                  <a:gd name="connsiteX0" fmla="*/ 47625 w 783432"/>
                  <a:gd name="connsiteY0" fmla="*/ 0 h 681037"/>
                  <a:gd name="connsiteX1" fmla="*/ 733425 w 783432"/>
                  <a:gd name="connsiteY1" fmla="*/ 4762 h 681037"/>
                  <a:gd name="connsiteX2" fmla="*/ 783432 w 783432"/>
                  <a:gd name="connsiteY2" fmla="*/ 50005 h 681037"/>
                  <a:gd name="connsiteX3" fmla="*/ 781050 w 783432"/>
                  <a:gd name="connsiteY3" fmla="*/ 500062 h 681037"/>
                  <a:gd name="connsiteX4" fmla="*/ 742950 w 783432"/>
                  <a:gd name="connsiteY4" fmla="*/ 528637 h 681037"/>
                  <a:gd name="connsiteX5" fmla="*/ 476250 w 783432"/>
                  <a:gd name="connsiteY5" fmla="*/ 528637 h 681037"/>
                  <a:gd name="connsiteX6" fmla="*/ 447675 w 783432"/>
                  <a:gd name="connsiteY6" fmla="*/ 681037 h 681037"/>
                  <a:gd name="connsiteX7" fmla="*/ 338137 w 783432"/>
                  <a:gd name="connsiteY7" fmla="*/ 681037 h 681037"/>
                  <a:gd name="connsiteX8" fmla="*/ 290513 w 783432"/>
                  <a:gd name="connsiteY8" fmla="*/ 528637 h 681037"/>
                  <a:gd name="connsiteX9" fmla="*/ 54769 w 783432"/>
                  <a:gd name="connsiteY9" fmla="*/ 528637 h 681037"/>
                  <a:gd name="connsiteX10" fmla="*/ 9525 w 783432"/>
                  <a:gd name="connsiteY10" fmla="*/ 509587 h 681037"/>
                  <a:gd name="connsiteX11" fmla="*/ 0 w 783432"/>
                  <a:gd name="connsiteY11" fmla="*/ 90487 h 681037"/>
                  <a:gd name="connsiteX12" fmla="*/ 47625 w 783432"/>
                  <a:gd name="connsiteY12" fmla="*/ 0 h 681037"/>
                  <a:gd name="connsiteX0" fmla="*/ 50006 w 785813"/>
                  <a:gd name="connsiteY0" fmla="*/ 0 h 681037"/>
                  <a:gd name="connsiteX1" fmla="*/ 735806 w 785813"/>
                  <a:gd name="connsiteY1" fmla="*/ 4762 h 681037"/>
                  <a:gd name="connsiteX2" fmla="*/ 785813 w 785813"/>
                  <a:gd name="connsiteY2" fmla="*/ 50005 h 681037"/>
                  <a:gd name="connsiteX3" fmla="*/ 783431 w 785813"/>
                  <a:gd name="connsiteY3" fmla="*/ 500062 h 681037"/>
                  <a:gd name="connsiteX4" fmla="*/ 745331 w 785813"/>
                  <a:gd name="connsiteY4" fmla="*/ 528637 h 681037"/>
                  <a:gd name="connsiteX5" fmla="*/ 478631 w 785813"/>
                  <a:gd name="connsiteY5" fmla="*/ 528637 h 681037"/>
                  <a:gd name="connsiteX6" fmla="*/ 450056 w 785813"/>
                  <a:gd name="connsiteY6" fmla="*/ 681037 h 681037"/>
                  <a:gd name="connsiteX7" fmla="*/ 340518 w 785813"/>
                  <a:gd name="connsiteY7" fmla="*/ 681037 h 681037"/>
                  <a:gd name="connsiteX8" fmla="*/ 292894 w 785813"/>
                  <a:gd name="connsiteY8" fmla="*/ 528637 h 681037"/>
                  <a:gd name="connsiteX9" fmla="*/ 57150 w 785813"/>
                  <a:gd name="connsiteY9" fmla="*/ 528637 h 681037"/>
                  <a:gd name="connsiteX10" fmla="*/ 11906 w 785813"/>
                  <a:gd name="connsiteY10" fmla="*/ 509587 h 681037"/>
                  <a:gd name="connsiteX11" fmla="*/ 0 w 785813"/>
                  <a:gd name="connsiteY11" fmla="*/ 50006 h 681037"/>
                  <a:gd name="connsiteX12" fmla="*/ 50006 w 785813"/>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33374 w 778669"/>
                  <a:gd name="connsiteY7" fmla="*/ 681037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1684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7842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5461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6008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3627 h 681037"/>
                  <a:gd name="connsiteX11" fmla="*/ 0 w 778669"/>
                  <a:gd name="connsiteY11" fmla="*/ 45243 h 681037"/>
                  <a:gd name="connsiteX12" fmla="*/ 42862 w 778669"/>
                  <a:gd name="connsiteY12"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8669" h="681037">
                    <a:moveTo>
                      <a:pt x="42862" y="0"/>
                    </a:moveTo>
                    <a:lnTo>
                      <a:pt x="728662" y="4762"/>
                    </a:lnTo>
                    <a:lnTo>
                      <a:pt x="778669" y="50005"/>
                    </a:lnTo>
                    <a:cubicBezTo>
                      <a:pt x="778669" y="191293"/>
                      <a:pt x="778668" y="332580"/>
                      <a:pt x="778668" y="473868"/>
                    </a:cubicBezTo>
                    <a:lnTo>
                      <a:pt x="738187" y="528637"/>
                    </a:lnTo>
                    <a:lnTo>
                      <a:pt x="471487" y="528637"/>
                    </a:lnTo>
                    <a:lnTo>
                      <a:pt x="442912" y="681037"/>
                    </a:lnTo>
                    <a:lnTo>
                      <a:pt x="314324" y="678656"/>
                    </a:lnTo>
                    <a:lnTo>
                      <a:pt x="285750" y="528637"/>
                    </a:lnTo>
                    <a:lnTo>
                      <a:pt x="50006" y="528637"/>
                    </a:lnTo>
                    <a:lnTo>
                      <a:pt x="3080" y="473627"/>
                    </a:lnTo>
                    <a:cubicBezTo>
                      <a:pt x="1493" y="318846"/>
                      <a:pt x="1587" y="200024"/>
                      <a:pt x="0" y="45243"/>
                    </a:cubicBezTo>
                    <a:lnTo>
                      <a:pt x="42862"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tIns="0" rtlCol="0" anchor="ctr"/>
              <a:lstStyle/>
              <a:p>
                <a:pPr algn="ctr"/>
                <a:r>
                  <a:rPr lang="en-US" sz="1000" dirty="0">
                    <a:latin typeface="Helvetica" panose="020B0604020202020204" pitchFamily="34" charset="0"/>
                    <a:cs typeface="Helvetica" panose="020B0604020202020204" pitchFamily="34" charset="0"/>
                  </a:rPr>
                  <a:t>Spark</a:t>
                </a:r>
              </a:p>
              <a:p>
                <a:pPr algn="ctr"/>
                <a:r>
                  <a:rPr lang="en-US" sz="700" dirty="0">
                    <a:latin typeface="Helvetica" panose="020B0604020202020204" pitchFamily="34" charset="0"/>
                    <a:cs typeface="Helvetica" panose="020B0604020202020204" pitchFamily="34" charset="0"/>
                  </a:rPr>
                  <a:t>in mem</a:t>
                </a:r>
              </a:p>
            </p:txBody>
          </p:sp>
          <p:sp>
            <p:nvSpPr>
              <p:cNvPr id="22" name="Figura a mano libera 21"/>
              <p:cNvSpPr/>
              <p:nvPr/>
            </p:nvSpPr>
            <p:spPr>
              <a:xfrm>
                <a:off x="4544572" y="5049721"/>
                <a:ext cx="545661" cy="274514"/>
              </a:xfrm>
              <a:custGeom>
                <a:avLst/>
                <a:gdLst>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23900 w 781050"/>
                  <a:gd name="connsiteY4" fmla="*/ 55245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90562"/>
                  <a:gd name="connsiteX1" fmla="*/ 733425 w 781050"/>
                  <a:gd name="connsiteY1" fmla="*/ 9525 h 690562"/>
                  <a:gd name="connsiteX2" fmla="*/ 781050 w 781050"/>
                  <a:gd name="connsiteY2" fmla="*/ 95250 h 690562"/>
                  <a:gd name="connsiteX3" fmla="*/ 781050 w 781050"/>
                  <a:gd name="connsiteY3" fmla="*/ 504825 h 690562"/>
                  <a:gd name="connsiteX4" fmla="*/ 742950 w 781050"/>
                  <a:gd name="connsiteY4" fmla="*/ 533400 h 690562"/>
                  <a:gd name="connsiteX5" fmla="*/ 476250 w 781050"/>
                  <a:gd name="connsiteY5" fmla="*/ 533400 h 690562"/>
                  <a:gd name="connsiteX6" fmla="*/ 447675 w 781050"/>
                  <a:gd name="connsiteY6" fmla="*/ 685800 h 690562"/>
                  <a:gd name="connsiteX7" fmla="*/ 330994 w 781050"/>
                  <a:gd name="connsiteY7" fmla="*/ 690562 h 690562"/>
                  <a:gd name="connsiteX8" fmla="*/ 290513 w 781050"/>
                  <a:gd name="connsiteY8" fmla="*/ 533400 h 690562"/>
                  <a:gd name="connsiteX9" fmla="*/ 54769 w 781050"/>
                  <a:gd name="connsiteY9" fmla="*/ 533400 h 690562"/>
                  <a:gd name="connsiteX10" fmla="*/ 9525 w 781050"/>
                  <a:gd name="connsiteY10" fmla="*/ 514350 h 690562"/>
                  <a:gd name="connsiteX11" fmla="*/ 0 w 781050"/>
                  <a:gd name="connsiteY11" fmla="*/ 95250 h 690562"/>
                  <a:gd name="connsiteX12" fmla="*/ 47625 w 781050"/>
                  <a:gd name="connsiteY12" fmla="*/ 0 h 690562"/>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38137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1037"/>
                  <a:gd name="connsiteX1" fmla="*/ 733425 w 781050"/>
                  <a:gd name="connsiteY1" fmla="*/ 4762 h 681037"/>
                  <a:gd name="connsiteX2" fmla="*/ 781050 w 781050"/>
                  <a:gd name="connsiteY2" fmla="*/ 90487 h 681037"/>
                  <a:gd name="connsiteX3" fmla="*/ 781050 w 781050"/>
                  <a:gd name="connsiteY3" fmla="*/ 500062 h 681037"/>
                  <a:gd name="connsiteX4" fmla="*/ 742950 w 781050"/>
                  <a:gd name="connsiteY4" fmla="*/ 528637 h 681037"/>
                  <a:gd name="connsiteX5" fmla="*/ 476250 w 781050"/>
                  <a:gd name="connsiteY5" fmla="*/ 528637 h 681037"/>
                  <a:gd name="connsiteX6" fmla="*/ 447675 w 781050"/>
                  <a:gd name="connsiteY6" fmla="*/ 681037 h 681037"/>
                  <a:gd name="connsiteX7" fmla="*/ 338137 w 781050"/>
                  <a:gd name="connsiteY7" fmla="*/ 681037 h 681037"/>
                  <a:gd name="connsiteX8" fmla="*/ 290513 w 781050"/>
                  <a:gd name="connsiteY8" fmla="*/ 528637 h 681037"/>
                  <a:gd name="connsiteX9" fmla="*/ 54769 w 781050"/>
                  <a:gd name="connsiteY9" fmla="*/ 528637 h 681037"/>
                  <a:gd name="connsiteX10" fmla="*/ 9525 w 781050"/>
                  <a:gd name="connsiteY10" fmla="*/ 509587 h 681037"/>
                  <a:gd name="connsiteX11" fmla="*/ 0 w 781050"/>
                  <a:gd name="connsiteY11" fmla="*/ 90487 h 681037"/>
                  <a:gd name="connsiteX12" fmla="*/ 47625 w 781050"/>
                  <a:gd name="connsiteY12" fmla="*/ 0 h 681037"/>
                  <a:gd name="connsiteX0" fmla="*/ 47625 w 783432"/>
                  <a:gd name="connsiteY0" fmla="*/ 0 h 681037"/>
                  <a:gd name="connsiteX1" fmla="*/ 733425 w 783432"/>
                  <a:gd name="connsiteY1" fmla="*/ 4762 h 681037"/>
                  <a:gd name="connsiteX2" fmla="*/ 783432 w 783432"/>
                  <a:gd name="connsiteY2" fmla="*/ 50005 h 681037"/>
                  <a:gd name="connsiteX3" fmla="*/ 781050 w 783432"/>
                  <a:gd name="connsiteY3" fmla="*/ 500062 h 681037"/>
                  <a:gd name="connsiteX4" fmla="*/ 742950 w 783432"/>
                  <a:gd name="connsiteY4" fmla="*/ 528637 h 681037"/>
                  <a:gd name="connsiteX5" fmla="*/ 476250 w 783432"/>
                  <a:gd name="connsiteY5" fmla="*/ 528637 h 681037"/>
                  <a:gd name="connsiteX6" fmla="*/ 447675 w 783432"/>
                  <a:gd name="connsiteY6" fmla="*/ 681037 h 681037"/>
                  <a:gd name="connsiteX7" fmla="*/ 338137 w 783432"/>
                  <a:gd name="connsiteY7" fmla="*/ 681037 h 681037"/>
                  <a:gd name="connsiteX8" fmla="*/ 290513 w 783432"/>
                  <a:gd name="connsiteY8" fmla="*/ 528637 h 681037"/>
                  <a:gd name="connsiteX9" fmla="*/ 54769 w 783432"/>
                  <a:gd name="connsiteY9" fmla="*/ 528637 h 681037"/>
                  <a:gd name="connsiteX10" fmla="*/ 9525 w 783432"/>
                  <a:gd name="connsiteY10" fmla="*/ 509587 h 681037"/>
                  <a:gd name="connsiteX11" fmla="*/ 0 w 783432"/>
                  <a:gd name="connsiteY11" fmla="*/ 90487 h 681037"/>
                  <a:gd name="connsiteX12" fmla="*/ 47625 w 783432"/>
                  <a:gd name="connsiteY12" fmla="*/ 0 h 681037"/>
                  <a:gd name="connsiteX0" fmla="*/ 50006 w 785813"/>
                  <a:gd name="connsiteY0" fmla="*/ 0 h 681037"/>
                  <a:gd name="connsiteX1" fmla="*/ 735806 w 785813"/>
                  <a:gd name="connsiteY1" fmla="*/ 4762 h 681037"/>
                  <a:gd name="connsiteX2" fmla="*/ 785813 w 785813"/>
                  <a:gd name="connsiteY2" fmla="*/ 50005 h 681037"/>
                  <a:gd name="connsiteX3" fmla="*/ 783431 w 785813"/>
                  <a:gd name="connsiteY3" fmla="*/ 500062 h 681037"/>
                  <a:gd name="connsiteX4" fmla="*/ 745331 w 785813"/>
                  <a:gd name="connsiteY4" fmla="*/ 528637 h 681037"/>
                  <a:gd name="connsiteX5" fmla="*/ 478631 w 785813"/>
                  <a:gd name="connsiteY5" fmla="*/ 528637 h 681037"/>
                  <a:gd name="connsiteX6" fmla="*/ 450056 w 785813"/>
                  <a:gd name="connsiteY6" fmla="*/ 681037 h 681037"/>
                  <a:gd name="connsiteX7" fmla="*/ 340518 w 785813"/>
                  <a:gd name="connsiteY7" fmla="*/ 681037 h 681037"/>
                  <a:gd name="connsiteX8" fmla="*/ 292894 w 785813"/>
                  <a:gd name="connsiteY8" fmla="*/ 528637 h 681037"/>
                  <a:gd name="connsiteX9" fmla="*/ 57150 w 785813"/>
                  <a:gd name="connsiteY9" fmla="*/ 528637 h 681037"/>
                  <a:gd name="connsiteX10" fmla="*/ 11906 w 785813"/>
                  <a:gd name="connsiteY10" fmla="*/ 509587 h 681037"/>
                  <a:gd name="connsiteX11" fmla="*/ 0 w 785813"/>
                  <a:gd name="connsiteY11" fmla="*/ 50006 h 681037"/>
                  <a:gd name="connsiteX12" fmla="*/ 50006 w 785813"/>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33374 w 778669"/>
                  <a:gd name="connsiteY7" fmla="*/ 681037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1684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7842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5461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6008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3627 h 681037"/>
                  <a:gd name="connsiteX11" fmla="*/ 0 w 778669"/>
                  <a:gd name="connsiteY11" fmla="*/ 45243 h 681037"/>
                  <a:gd name="connsiteX12" fmla="*/ 42862 w 778669"/>
                  <a:gd name="connsiteY12"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8669" h="681037">
                    <a:moveTo>
                      <a:pt x="42862" y="0"/>
                    </a:moveTo>
                    <a:lnTo>
                      <a:pt x="728662" y="4762"/>
                    </a:lnTo>
                    <a:lnTo>
                      <a:pt x="778669" y="50005"/>
                    </a:lnTo>
                    <a:cubicBezTo>
                      <a:pt x="778669" y="191293"/>
                      <a:pt x="778668" y="332580"/>
                      <a:pt x="778668" y="473868"/>
                    </a:cubicBezTo>
                    <a:lnTo>
                      <a:pt x="738187" y="528637"/>
                    </a:lnTo>
                    <a:lnTo>
                      <a:pt x="471487" y="528637"/>
                    </a:lnTo>
                    <a:lnTo>
                      <a:pt x="442912" y="681037"/>
                    </a:lnTo>
                    <a:lnTo>
                      <a:pt x="314324" y="678656"/>
                    </a:lnTo>
                    <a:lnTo>
                      <a:pt x="285750" y="528637"/>
                    </a:lnTo>
                    <a:lnTo>
                      <a:pt x="50006" y="528637"/>
                    </a:lnTo>
                    <a:lnTo>
                      <a:pt x="3080" y="473627"/>
                    </a:lnTo>
                    <a:cubicBezTo>
                      <a:pt x="1493" y="318846"/>
                      <a:pt x="1587" y="200024"/>
                      <a:pt x="0" y="45243"/>
                    </a:cubicBezTo>
                    <a:lnTo>
                      <a:pt x="42862" y="0"/>
                    </a:lnTo>
                    <a:close/>
                  </a:path>
                </a:pathLst>
              </a:custGeom>
            </p:spPr>
            <p:style>
              <a:lnRef idx="2">
                <a:schemeClr val="accent6">
                  <a:shade val="50000"/>
                </a:schemeClr>
              </a:lnRef>
              <a:fillRef idx="1">
                <a:schemeClr val="accent6"/>
              </a:fillRef>
              <a:effectRef idx="0">
                <a:schemeClr val="accent6"/>
              </a:effectRef>
              <a:fontRef idx="minor">
                <a:schemeClr val="lt1"/>
              </a:fontRef>
            </p:style>
            <p:txBody>
              <a:bodyPr lIns="0" rIns="0" rtlCol="0" anchor="ctr"/>
              <a:lstStyle/>
              <a:p>
                <a:pPr algn="ctr"/>
                <a:r>
                  <a:rPr lang="en-US" sz="1000" dirty="0">
                    <a:latin typeface="Helvetica" panose="020B0604020202020204" pitchFamily="34" charset="0"/>
                    <a:cs typeface="Helvetica" panose="020B0604020202020204" pitchFamily="34" charset="0"/>
                  </a:rPr>
                  <a:t>Phoenix</a:t>
                </a:r>
              </a:p>
              <a:p>
                <a:pPr algn="ctr"/>
                <a:endParaRPr lang="en-US" sz="200" dirty="0">
                  <a:latin typeface="Helvetica" panose="020B0604020202020204" pitchFamily="34" charset="0"/>
                  <a:cs typeface="Helvetica" panose="020B0604020202020204" pitchFamily="34" charset="0"/>
                </a:endParaRPr>
              </a:p>
            </p:txBody>
          </p:sp>
          <p:sp>
            <p:nvSpPr>
              <p:cNvPr id="32" name="Figura a mano libera 31"/>
              <p:cNvSpPr/>
              <p:nvPr/>
            </p:nvSpPr>
            <p:spPr>
              <a:xfrm>
                <a:off x="7455673" y="4963191"/>
                <a:ext cx="647223" cy="404198"/>
              </a:xfrm>
              <a:custGeom>
                <a:avLst/>
                <a:gdLst>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23900 w 781050"/>
                  <a:gd name="connsiteY4" fmla="*/ 55245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90562"/>
                  <a:gd name="connsiteX1" fmla="*/ 733425 w 781050"/>
                  <a:gd name="connsiteY1" fmla="*/ 9525 h 690562"/>
                  <a:gd name="connsiteX2" fmla="*/ 781050 w 781050"/>
                  <a:gd name="connsiteY2" fmla="*/ 95250 h 690562"/>
                  <a:gd name="connsiteX3" fmla="*/ 781050 w 781050"/>
                  <a:gd name="connsiteY3" fmla="*/ 504825 h 690562"/>
                  <a:gd name="connsiteX4" fmla="*/ 742950 w 781050"/>
                  <a:gd name="connsiteY4" fmla="*/ 533400 h 690562"/>
                  <a:gd name="connsiteX5" fmla="*/ 476250 w 781050"/>
                  <a:gd name="connsiteY5" fmla="*/ 533400 h 690562"/>
                  <a:gd name="connsiteX6" fmla="*/ 447675 w 781050"/>
                  <a:gd name="connsiteY6" fmla="*/ 685800 h 690562"/>
                  <a:gd name="connsiteX7" fmla="*/ 330994 w 781050"/>
                  <a:gd name="connsiteY7" fmla="*/ 690562 h 690562"/>
                  <a:gd name="connsiteX8" fmla="*/ 290513 w 781050"/>
                  <a:gd name="connsiteY8" fmla="*/ 533400 h 690562"/>
                  <a:gd name="connsiteX9" fmla="*/ 54769 w 781050"/>
                  <a:gd name="connsiteY9" fmla="*/ 533400 h 690562"/>
                  <a:gd name="connsiteX10" fmla="*/ 9525 w 781050"/>
                  <a:gd name="connsiteY10" fmla="*/ 514350 h 690562"/>
                  <a:gd name="connsiteX11" fmla="*/ 0 w 781050"/>
                  <a:gd name="connsiteY11" fmla="*/ 95250 h 690562"/>
                  <a:gd name="connsiteX12" fmla="*/ 47625 w 781050"/>
                  <a:gd name="connsiteY12" fmla="*/ 0 h 690562"/>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38137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1037"/>
                  <a:gd name="connsiteX1" fmla="*/ 733425 w 781050"/>
                  <a:gd name="connsiteY1" fmla="*/ 4762 h 681037"/>
                  <a:gd name="connsiteX2" fmla="*/ 781050 w 781050"/>
                  <a:gd name="connsiteY2" fmla="*/ 90487 h 681037"/>
                  <a:gd name="connsiteX3" fmla="*/ 781050 w 781050"/>
                  <a:gd name="connsiteY3" fmla="*/ 500062 h 681037"/>
                  <a:gd name="connsiteX4" fmla="*/ 742950 w 781050"/>
                  <a:gd name="connsiteY4" fmla="*/ 528637 h 681037"/>
                  <a:gd name="connsiteX5" fmla="*/ 476250 w 781050"/>
                  <a:gd name="connsiteY5" fmla="*/ 528637 h 681037"/>
                  <a:gd name="connsiteX6" fmla="*/ 447675 w 781050"/>
                  <a:gd name="connsiteY6" fmla="*/ 681037 h 681037"/>
                  <a:gd name="connsiteX7" fmla="*/ 338137 w 781050"/>
                  <a:gd name="connsiteY7" fmla="*/ 681037 h 681037"/>
                  <a:gd name="connsiteX8" fmla="*/ 290513 w 781050"/>
                  <a:gd name="connsiteY8" fmla="*/ 528637 h 681037"/>
                  <a:gd name="connsiteX9" fmla="*/ 54769 w 781050"/>
                  <a:gd name="connsiteY9" fmla="*/ 528637 h 681037"/>
                  <a:gd name="connsiteX10" fmla="*/ 9525 w 781050"/>
                  <a:gd name="connsiteY10" fmla="*/ 509587 h 681037"/>
                  <a:gd name="connsiteX11" fmla="*/ 0 w 781050"/>
                  <a:gd name="connsiteY11" fmla="*/ 90487 h 681037"/>
                  <a:gd name="connsiteX12" fmla="*/ 47625 w 781050"/>
                  <a:gd name="connsiteY12" fmla="*/ 0 h 681037"/>
                  <a:gd name="connsiteX0" fmla="*/ 47625 w 783432"/>
                  <a:gd name="connsiteY0" fmla="*/ 0 h 681037"/>
                  <a:gd name="connsiteX1" fmla="*/ 733425 w 783432"/>
                  <a:gd name="connsiteY1" fmla="*/ 4762 h 681037"/>
                  <a:gd name="connsiteX2" fmla="*/ 783432 w 783432"/>
                  <a:gd name="connsiteY2" fmla="*/ 50005 h 681037"/>
                  <a:gd name="connsiteX3" fmla="*/ 781050 w 783432"/>
                  <a:gd name="connsiteY3" fmla="*/ 500062 h 681037"/>
                  <a:gd name="connsiteX4" fmla="*/ 742950 w 783432"/>
                  <a:gd name="connsiteY4" fmla="*/ 528637 h 681037"/>
                  <a:gd name="connsiteX5" fmla="*/ 476250 w 783432"/>
                  <a:gd name="connsiteY5" fmla="*/ 528637 h 681037"/>
                  <a:gd name="connsiteX6" fmla="*/ 447675 w 783432"/>
                  <a:gd name="connsiteY6" fmla="*/ 681037 h 681037"/>
                  <a:gd name="connsiteX7" fmla="*/ 338137 w 783432"/>
                  <a:gd name="connsiteY7" fmla="*/ 681037 h 681037"/>
                  <a:gd name="connsiteX8" fmla="*/ 290513 w 783432"/>
                  <a:gd name="connsiteY8" fmla="*/ 528637 h 681037"/>
                  <a:gd name="connsiteX9" fmla="*/ 54769 w 783432"/>
                  <a:gd name="connsiteY9" fmla="*/ 528637 h 681037"/>
                  <a:gd name="connsiteX10" fmla="*/ 9525 w 783432"/>
                  <a:gd name="connsiteY10" fmla="*/ 509587 h 681037"/>
                  <a:gd name="connsiteX11" fmla="*/ 0 w 783432"/>
                  <a:gd name="connsiteY11" fmla="*/ 90487 h 681037"/>
                  <a:gd name="connsiteX12" fmla="*/ 47625 w 783432"/>
                  <a:gd name="connsiteY12" fmla="*/ 0 h 681037"/>
                  <a:gd name="connsiteX0" fmla="*/ 50006 w 785813"/>
                  <a:gd name="connsiteY0" fmla="*/ 0 h 681037"/>
                  <a:gd name="connsiteX1" fmla="*/ 735806 w 785813"/>
                  <a:gd name="connsiteY1" fmla="*/ 4762 h 681037"/>
                  <a:gd name="connsiteX2" fmla="*/ 785813 w 785813"/>
                  <a:gd name="connsiteY2" fmla="*/ 50005 h 681037"/>
                  <a:gd name="connsiteX3" fmla="*/ 783431 w 785813"/>
                  <a:gd name="connsiteY3" fmla="*/ 500062 h 681037"/>
                  <a:gd name="connsiteX4" fmla="*/ 745331 w 785813"/>
                  <a:gd name="connsiteY4" fmla="*/ 528637 h 681037"/>
                  <a:gd name="connsiteX5" fmla="*/ 478631 w 785813"/>
                  <a:gd name="connsiteY5" fmla="*/ 528637 h 681037"/>
                  <a:gd name="connsiteX6" fmla="*/ 450056 w 785813"/>
                  <a:gd name="connsiteY6" fmla="*/ 681037 h 681037"/>
                  <a:gd name="connsiteX7" fmla="*/ 340518 w 785813"/>
                  <a:gd name="connsiteY7" fmla="*/ 681037 h 681037"/>
                  <a:gd name="connsiteX8" fmla="*/ 292894 w 785813"/>
                  <a:gd name="connsiteY8" fmla="*/ 528637 h 681037"/>
                  <a:gd name="connsiteX9" fmla="*/ 57150 w 785813"/>
                  <a:gd name="connsiteY9" fmla="*/ 528637 h 681037"/>
                  <a:gd name="connsiteX10" fmla="*/ 11906 w 785813"/>
                  <a:gd name="connsiteY10" fmla="*/ 509587 h 681037"/>
                  <a:gd name="connsiteX11" fmla="*/ 0 w 785813"/>
                  <a:gd name="connsiteY11" fmla="*/ 50006 h 681037"/>
                  <a:gd name="connsiteX12" fmla="*/ 50006 w 785813"/>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33374 w 778669"/>
                  <a:gd name="connsiteY7" fmla="*/ 681037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1684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7842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5461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6008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3627 h 681037"/>
                  <a:gd name="connsiteX11" fmla="*/ 0 w 778669"/>
                  <a:gd name="connsiteY11" fmla="*/ 45243 h 681037"/>
                  <a:gd name="connsiteX12" fmla="*/ 42862 w 778669"/>
                  <a:gd name="connsiteY12"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8669" h="681037">
                    <a:moveTo>
                      <a:pt x="42862" y="0"/>
                    </a:moveTo>
                    <a:lnTo>
                      <a:pt x="728662" y="4762"/>
                    </a:lnTo>
                    <a:lnTo>
                      <a:pt x="778669" y="50005"/>
                    </a:lnTo>
                    <a:cubicBezTo>
                      <a:pt x="778669" y="191293"/>
                      <a:pt x="778668" y="332580"/>
                      <a:pt x="778668" y="473868"/>
                    </a:cubicBezTo>
                    <a:lnTo>
                      <a:pt x="738187" y="528637"/>
                    </a:lnTo>
                    <a:lnTo>
                      <a:pt x="471487" y="528637"/>
                    </a:lnTo>
                    <a:lnTo>
                      <a:pt x="442912" y="681037"/>
                    </a:lnTo>
                    <a:lnTo>
                      <a:pt x="314324" y="678656"/>
                    </a:lnTo>
                    <a:lnTo>
                      <a:pt x="285750" y="528637"/>
                    </a:lnTo>
                    <a:lnTo>
                      <a:pt x="50006" y="528637"/>
                    </a:lnTo>
                    <a:lnTo>
                      <a:pt x="3080" y="473627"/>
                    </a:lnTo>
                    <a:cubicBezTo>
                      <a:pt x="1493" y="318846"/>
                      <a:pt x="1587" y="200024"/>
                      <a:pt x="0" y="45243"/>
                    </a:cubicBezTo>
                    <a:lnTo>
                      <a:pt x="42862"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latin typeface="Helvetica" panose="020B0604020202020204" pitchFamily="34" charset="0"/>
                    <a:cs typeface="Helvetica" panose="020B0604020202020204" pitchFamily="34" charset="0"/>
                  </a:rPr>
                  <a:t>Others…</a:t>
                </a:r>
              </a:p>
              <a:p>
                <a:pPr algn="ctr"/>
                <a:endParaRPr lang="en-US" sz="200" dirty="0">
                  <a:latin typeface="Helvetica" panose="020B0604020202020204" pitchFamily="34" charset="0"/>
                  <a:cs typeface="Helvetica" panose="020B0604020202020204" pitchFamily="34" charset="0"/>
                </a:endParaRPr>
              </a:p>
            </p:txBody>
          </p:sp>
          <p:sp>
            <p:nvSpPr>
              <p:cNvPr id="21" name="Rettangolo arrotondato 23">
                <a:extLst>
                  <a:ext uri="{FF2B5EF4-FFF2-40B4-BE49-F238E27FC236}">
                    <a16:creationId xmlns:a16="http://schemas.microsoft.com/office/drawing/2014/main" id="{17F27AF2-241D-496A-85CE-162EFCE0FAE9}"/>
                  </a:ext>
                </a:extLst>
              </p:cNvPr>
              <p:cNvSpPr/>
              <p:nvPr/>
            </p:nvSpPr>
            <p:spPr>
              <a:xfrm>
                <a:off x="4552994" y="4388068"/>
                <a:ext cx="2026525" cy="274514"/>
              </a:xfrm>
              <a:prstGeom prst="roundRect">
                <a:avLst/>
              </a:prstGeom>
              <a:solidFill>
                <a:schemeClr val="accent1">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Helvetica" panose="020B0604020202020204" pitchFamily="34" charset="0"/>
                    <a:cs typeface="Helvetica" panose="020B0604020202020204" pitchFamily="34" charset="0"/>
                  </a:rPr>
                  <a:t>Hue</a:t>
                </a:r>
              </a:p>
            </p:txBody>
          </p:sp>
          <p:sp>
            <p:nvSpPr>
              <p:cNvPr id="23" name="Rettangolo arrotondato 25">
                <a:extLst>
                  <a:ext uri="{FF2B5EF4-FFF2-40B4-BE49-F238E27FC236}">
                    <a16:creationId xmlns:a16="http://schemas.microsoft.com/office/drawing/2014/main" id="{6F548D43-AF7C-426E-8957-C50445881A0A}"/>
                  </a:ext>
                </a:extLst>
              </p:cNvPr>
              <p:cNvSpPr/>
              <p:nvPr/>
            </p:nvSpPr>
            <p:spPr>
              <a:xfrm>
                <a:off x="6737683" y="5666797"/>
                <a:ext cx="2195041" cy="29270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200" dirty="0">
                    <a:latin typeface="Helvetica" panose="020B0604020202020204" pitchFamily="34" charset="0"/>
                    <a:cs typeface="Helvetica" panose="020B0604020202020204" pitchFamily="34" charset="0"/>
                  </a:rPr>
                  <a:t>NoSQL</a:t>
                </a:r>
              </a:p>
            </p:txBody>
          </p:sp>
          <p:sp>
            <p:nvSpPr>
              <p:cNvPr id="28" name="Rettangolo arrotondato 25">
                <a:extLst>
                  <a:ext uri="{FF2B5EF4-FFF2-40B4-BE49-F238E27FC236}">
                    <a16:creationId xmlns:a16="http://schemas.microsoft.com/office/drawing/2014/main" id="{25CEE6BA-F261-4F56-957F-BC2AC53C35C9}"/>
                  </a:ext>
                </a:extLst>
              </p:cNvPr>
              <p:cNvSpPr/>
              <p:nvPr/>
            </p:nvSpPr>
            <p:spPr>
              <a:xfrm>
                <a:off x="8159014" y="4961358"/>
                <a:ext cx="764323" cy="65997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Helvetica" panose="020B0604020202020204" pitchFamily="34" charset="0"/>
                    <a:cs typeface="Helvetica" panose="020B0604020202020204" pitchFamily="34" charset="0"/>
                  </a:rPr>
                  <a:t>Impala</a:t>
                </a:r>
              </a:p>
              <a:p>
                <a:pPr algn="ctr"/>
                <a:r>
                  <a:rPr lang="en-US" sz="700" dirty="0">
                    <a:latin typeface="Helvetica" panose="020B0604020202020204" pitchFamily="34" charset="0"/>
                    <a:cs typeface="Helvetica" panose="020B0604020202020204" pitchFamily="34" charset="0"/>
                  </a:rPr>
                  <a:t>MPP</a:t>
                </a:r>
              </a:p>
            </p:txBody>
          </p:sp>
          <p:sp>
            <p:nvSpPr>
              <p:cNvPr id="31" name="Rettangolo arrotondato 29">
                <a:extLst>
                  <a:ext uri="{FF2B5EF4-FFF2-40B4-BE49-F238E27FC236}">
                    <a16:creationId xmlns:a16="http://schemas.microsoft.com/office/drawing/2014/main" id="{3EA7FE02-3128-4CB1-960B-C6937E3A7772}"/>
                  </a:ext>
                </a:extLst>
              </p:cNvPr>
              <p:cNvSpPr/>
              <p:nvPr/>
            </p:nvSpPr>
            <p:spPr>
              <a:xfrm rot="16200000">
                <a:off x="2891674" y="5167874"/>
                <a:ext cx="1257311" cy="346747"/>
              </a:xfrm>
              <a:prstGeom prst="roundRect">
                <a:avLst/>
              </a:prstGeom>
              <a:solidFill>
                <a:srgbClr val="7030A0"/>
              </a:solidFill>
              <a:ln>
                <a:solidFill>
                  <a:srgbClr val="4A20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Helvetica" panose="020B0604020202020204" pitchFamily="34" charset="0"/>
                    <a:cs typeface="Helvetica" panose="020B0604020202020204" pitchFamily="34" charset="0"/>
                  </a:rPr>
                  <a:t>Airflow</a:t>
                </a:r>
              </a:p>
            </p:txBody>
          </p:sp>
          <p:sp>
            <p:nvSpPr>
              <p:cNvPr id="39" name="Rettangolo arrotondato 25">
                <a:extLst>
                  <a:ext uri="{FF2B5EF4-FFF2-40B4-BE49-F238E27FC236}">
                    <a16:creationId xmlns:a16="http://schemas.microsoft.com/office/drawing/2014/main" id="{9CA0D88B-511E-4684-9AD5-05FB1AC8C163}"/>
                  </a:ext>
                </a:extLst>
              </p:cNvPr>
              <p:cNvSpPr/>
              <p:nvPr/>
            </p:nvSpPr>
            <p:spPr>
              <a:xfrm>
                <a:off x="10514856" y="4388068"/>
                <a:ext cx="126000" cy="1260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350" dirty="0"/>
              </a:p>
            </p:txBody>
          </p:sp>
          <p:sp>
            <p:nvSpPr>
              <p:cNvPr id="40" name="Rettangolo arrotondato 25">
                <a:extLst>
                  <a:ext uri="{FF2B5EF4-FFF2-40B4-BE49-F238E27FC236}">
                    <a16:creationId xmlns:a16="http://schemas.microsoft.com/office/drawing/2014/main" id="{672F3558-8DDE-4517-B63A-295E4F1C71D5}"/>
                  </a:ext>
                </a:extLst>
              </p:cNvPr>
              <p:cNvSpPr/>
              <p:nvPr/>
            </p:nvSpPr>
            <p:spPr>
              <a:xfrm>
                <a:off x="10514856" y="4595543"/>
                <a:ext cx="126000" cy="126000"/>
              </a:xfrm>
              <a:prstGeom prst="roundRect">
                <a:avLst/>
              </a:prstGeom>
              <a:solidFill>
                <a:schemeClr val="accent5"/>
              </a:solidFill>
              <a:ln>
                <a:solidFill>
                  <a:schemeClr val="accent5">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200" dirty="0">
                  <a:latin typeface="Helvetica" panose="020B0604020202020204" pitchFamily="34" charset="0"/>
                  <a:cs typeface="Helvetica" panose="020B0604020202020204" pitchFamily="34" charset="0"/>
                </a:endParaRPr>
              </a:p>
            </p:txBody>
          </p:sp>
          <p:sp>
            <p:nvSpPr>
              <p:cNvPr id="41" name="Rettangolo arrotondato 25">
                <a:extLst>
                  <a:ext uri="{FF2B5EF4-FFF2-40B4-BE49-F238E27FC236}">
                    <a16:creationId xmlns:a16="http://schemas.microsoft.com/office/drawing/2014/main" id="{872B0FE1-963C-43A4-8761-CC4F373AF264}"/>
                  </a:ext>
                </a:extLst>
              </p:cNvPr>
              <p:cNvSpPr/>
              <p:nvPr/>
            </p:nvSpPr>
            <p:spPr>
              <a:xfrm>
                <a:off x="10516818" y="4803018"/>
                <a:ext cx="126000" cy="126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Helvetica" panose="020B0604020202020204" pitchFamily="34" charset="0"/>
                  <a:cs typeface="Helvetica" panose="020B0604020202020204" pitchFamily="34" charset="0"/>
                </a:endParaRPr>
              </a:p>
            </p:txBody>
          </p:sp>
          <p:sp>
            <p:nvSpPr>
              <p:cNvPr id="42" name="Rettangolo arrotondato 25">
                <a:extLst>
                  <a:ext uri="{FF2B5EF4-FFF2-40B4-BE49-F238E27FC236}">
                    <a16:creationId xmlns:a16="http://schemas.microsoft.com/office/drawing/2014/main" id="{E6F5F9D3-88BB-4497-9DD5-001805F0E5E1}"/>
                  </a:ext>
                </a:extLst>
              </p:cNvPr>
              <p:cNvSpPr/>
              <p:nvPr/>
            </p:nvSpPr>
            <p:spPr>
              <a:xfrm>
                <a:off x="10513970" y="5011873"/>
                <a:ext cx="126000" cy="126000"/>
              </a:xfrm>
              <a:prstGeom prst="roundRect">
                <a:avLst/>
              </a:prstGeom>
              <a:solidFill>
                <a:schemeClr val="accent1">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Helvetica" panose="020B0604020202020204" pitchFamily="34" charset="0"/>
                  <a:cs typeface="Helvetica" panose="020B0604020202020204" pitchFamily="34" charset="0"/>
                </a:endParaRPr>
              </a:p>
            </p:txBody>
          </p:sp>
          <p:sp>
            <p:nvSpPr>
              <p:cNvPr id="43" name="Rettangolo arrotondato 25">
                <a:extLst>
                  <a:ext uri="{FF2B5EF4-FFF2-40B4-BE49-F238E27FC236}">
                    <a16:creationId xmlns:a16="http://schemas.microsoft.com/office/drawing/2014/main" id="{9472E60E-54F8-4918-A028-5288B8F3C92F}"/>
                  </a:ext>
                </a:extLst>
              </p:cNvPr>
              <p:cNvSpPr/>
              <p:nvPr/>
            </p:nvSpPr>
            <p:spPr>
              <a:xfrm>
                <a:off x="10513970" y="5219348"/>
                <a:ext cx="126000" cy="12600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200" dirty="0">
                  <a:latin typeface="Helvetica" panose="020B0604020202020204" pitchFamily="34" charset="0"/>
                  <a:cs typeface="Helvetica" panose="020B0604020202020204" pitchFamily="34" charset="0"/>
                </a:endParaRPr>
              </a:p>
            </p:txBody>
          </p:sp>
          <p:sp>
            <p:nvSpPr>
              <p:cNvPr id="44" name="Rettangolo arrotondato 25">
                <a:extLst>
                  <a:ext uri="{FF2B5EF4-FFF2-40B4-BE49-F238E27FC236}">
                    <a16:creationId xmlns:a16="http://schemas.microsoft.com/office/drawing/2014/main" id="{007C7A95-D6C7-42F8-9881-03DDCD756C4A}"/>
                  </a:ext>
                </a:extLst>
              </p:cNvPr>
              <p:cNvSpPr/>
              <p:nvPr/>
            </p:nvSpPr>
            <p:spPr>
              <a:xfrm>
                <a:off x="10515932" y="5426823"/>
                <a:ext cx="126000" cy="126000"/>
              </a:xfrm>
              <a:prstGeom prst="roundRect">
                <a:avLst/>
              </a:prstGeom>
              <a:solidFill>
                <a:srgbClr val="7030A0"/>
              </a:solidFill>
              <a:ln>
                <a:solidFill>
                  <a:srgbClr val="4A20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Helvetica" panose="020B0604020202020204" pitchFamily="34" charset="0"/>
                  <a:cs typeface="Helvetica" panose="020B0604020202020204" pitchFamily="34" charset="0"/>
                </a:endParaRPr>
              </a:p>
            </p:txBody>
          </p:sp>
        </p:grpSp>
        <p:sp>
          <p:nvSpPr>
            <p:cNvPr id="46" name="Figura a mano libera 45"/>
            <p:cNvSpPr/>
            <p:nvPr/>
          </p:nvSpPr>
          <p:spPr>
            <a:xfrm>
              <a:off x="4820226" y="2728631"/>
              <a:ext cx="698897" cy="274514"/>
            </a:xfrm>
            <a:custGeom>
              <a:avLst/>
              <a:gdLst>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23900 w 781050"/>
                <a:gd name="connsiteY4" fmla="*/ 55245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90562"/>
                <a:gd name="connsiteX1" fmla="*/ 733425 w 781050"/>
                <a:gd name="connsiteY1" fmla="*/ 9525 h 690562"/>
                <a:gd name="connsiteX2" fmla="*/ 781050 w 781050"/>
                <a:gd name="connsiteY2" fmla="*/ 95250 h 690562"/>
                <a:gd name="connsiteX3" fmla="*/ 781050 w 781050"/>
                <a:gd name="connsiteY3" fmla="*/ 504825 h 690562"/>
                <a:gd name="connsiteX4" fmla="*/ 742950 w 781050"/>
                <a:gd name="connsiteY4" fmla="*/ 533400 h 690562"/>
                <a:gd name="connsiteX5" fmla="*/ 476250 w 781050"/>
                <a:gd name="connsiteY5" fmla="*/ 533400 h 690562"/>
                <a:gd name="connsiteX6" fmla="*/ 447675 w 781050"/>
                <a:gd name="connsiteY6" fmla="*/ 685800 h 690562"/>
                <a:gd name="connsiteX7" fmla="*/ 330994 w 781050"/>
                <a:gd name="connsiteY7" fmla="*/ 690562 h 690562"/>
                <a:gd name="connsiteX8" fmla="*/ 290513 w 781050"/>
                <a:gd name="connsiteY8" fmla="*/ 533400 h 690562"/>
                <a:gd name="connsiteX9" fmla="*/ 54769 w 781050"/>
                <a:gd name="connsiteY9" fmla="*/ 533400 h 690562"/>
                <a:gd name="connsiteX10" fmla="*/ 9525 w 781050"/>
                <a:gd name="connsiteY10" fmla="*/ 514350 h 690562"/>
                <a:gd name="connsiteX11" fmla="*/ 0 w 781050"/>
                <a:gd name="connsiteY11" fmla="*/ 95250 h 690562"/>
                <a:gd name="connsiteX12" fmla="*/ 47625 w 781050"/>
                <a:gd name="connsiteY12" fmla="*/ 0 h 690562"/>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38137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1037"/>
                <a:gd name="connsiteX1" fmla="*/ 733425 w 781050"/>
                <a:gd name="connsiteY1" fmla="*/ 4762 h 681037"/>
                <a:gd name="connsiteX2" fmla="*/ 781050 w 781050"/>
                <a:gd name="connsiteY2" fmla="*/ 90487 h 681037"/>
                <a:gd name="connsiteX3" fmla="*/ 781050 w 781050"/>
                <a:gd name="connsiteY3" fmla="*/ 500062 h 681037"/>
                <a:gd name="connsiteX4" fmla="*/ 742950 w 781050"/>
                <a:gd name="connsiteY4" fmla="*/ 528637 h 681037"/>
                <a:gd name="connsiteX5" fmla="*/ 476250 w 781050"/>
                <a:gd name="connsiteY5" fmla="*/ 528637 h 681037"/>
                <a:gd name="connsiteX6" fmla="*/ 447675 w 781050"/>
                <a:gd name="connsiteY6" fmla="*/ 681037 h 681037"/>
                <a:gd name="connsiteX7" fmla="*/ 338137 w 781050"/>
                <a:gd name="connsiteY7" fmla="*/ 681037 h 681037"/>
                <a:gd name="connsiteX8" fmla="*/ 290513 w 781050"/>
                <a:gd name="connsiteY8" fmla="*/ 528637 h 681037"/>
                <a:gd name="connsiteX9" fmla="*/ 54769 w 781050"/>
                <a:gd name="connsiteY9" fmla="*/ 528637 h 681037"/>
                <a:gd name="connsiteX10" fmla="*/ 9525 w 781050"/>
                <a:gd name="connsiteY10" fmla="*/ 509587 h 681037"/>
                <a:gd name="connsiteX11" fmla="*/ 0 w 781050"/>
                <a:gd name="connsiteY11" fmla="*/ 90487 h 681037"/>
                <a:gd name="connsiteX12" fmla="*/ 47625 w 781050"/>
                <a:gd name="connsiteY12" fmla="*/ 0 h 681037"/>
                <a:gd name="connsiteX0" fmla="*/ 47625 w 783432"/>
                <a:gd name="connsiteY0" fmla="*/ 0 h 681037"/>
                <a:gd name="connsiteX1" fmla="*/ 733425 w 783432"/>
                <a:gd name="connsiteY1" fmla="*/ 4762 h 681037"/>
                <a:gd name="connsiteX2" fmla="*/ 783432 w 783432"/>
                <a:gd name="connsiteY2" fmla="*/ 50005 h 681037"/>
                <a:gd name="connsiteX3" fmla="*/ 781050 w 783432"/>
                <a:gd name="connsiteY3" fmla="*/ 500062 h 681037"/>
                <a:gd name="connsiteX4" fmla="*/ 742950 w 783432"/>
                <a:gd name="connsiteY4" fmla="*/ 528637 h 681037"/>
                <a:gd name="connsiteX5" fmla="*/ 476250 w 783432"/>
                <a:gd name="connsiteY5" fmla="*/ 528637 h 681037"/>
                <a:gd name="connsiteX6" fmla="*/ 447675 w 783432"/>
                <a:gd name="connsiteY6" fmla="*/ 681037 h 681037"/>
                <a:gd name="connsiteX7" fmla="*/ 338137 w 783432"/>
                <a:gd name="connsiteY7" fmla="*/ 681037 h 681037"/>
                <a:gd name="connsiteX8" fmla="*/ 290513 w 783432"/>
                <a:gd name="connsiteY8" fmla="*/ 528637 h 681037"/>
                <a:gd name="connsiteX9" fmla="*/ 54769 w 783432"/>
                <a:gd name="connsiteY9" fmla="*/ 528637 h 681037"/>
                <a:gd name="connsiteX10" fmla="*/ 9525 w 783432"/>
                <a:gd name="connsiteY10" fmla="*/ 509587 h 681037"/>
                <a:gd name="connsiteX11" fmla="*/ 0 w 783432"/>
                <a:gd name="connsiteY11" fmla="*/ 90487 h 681037"/>
                <a:gd name="connsiteX12" fmla="*/ 47625 w 783432"/>
                <a:gd name="connsiteY12" fmla="*/ 0 h 681037"/>
                <a:gd name="connsiteX0" fmla="*/ 50006 w 785813"/>
                <a:gd name="connsiteY0" fmla="*/ 0 h 681037"/>
                <a:gd name="connsiteX1" fmla="*/ 735806 w 785813"/>
                <a:gd name="connsiteY1" fmla="*/ 4762 h 681037"/>
                <a:gd name="connsiteX2" fmla="*/ 785813 w 785813"/>
                <a:gd name="connsiteY2" fmla="*/ 50005 h 681037"/>
                <a:gd name="connsiteX3" fmla="*/ 783431 w 785813"/>
                <a:gd name="connsiteY3" fmla="*/ 500062 h 681037"/>
                <a:gd name="connsiteX4" fmla="*/ 745331 w 785813"/>
                <a:gd name="connsiteY4" fmla="*/ 528637 h 681037"/>
                <a:gd name="connsiteX5" fmla="*/ 478631 w 785813"/>
                <a:gd name="connsiteY5" fmla="*/ 528637 h 681037"/>
                <a:gd name="connsiteX6" fmla="*/ 450056 w 785813"/>
                <a:gd name="connsiteY6" fmla="*/ 681037 h 681037"/>
                <a:gd name="connsiteX7" fmla="*/ 340518 w 785813"/>
                <a:gd name="connsiteY7" fmla="*/ 681037 h 681037"/>
                <a:gd name="connsiteX8" fmla="*/ 292894 w 785813"/>
                <a:gd name="connsiteY8" fmla="*/ 528637 h 681037"/>
                <a:gd name="connsiteX9" fmla="*/ 57150 w 785813"/>
                <a:gd name="connsiteY9" fmla="*/ 528637 h 681037"/>
                <a:gd name="connsiteX10" fmla="*/ 11906 w 785813"/>
                <a:gd name="connsiteY10" fmla="*/ 509587 h 681037"/>
                <a:gd name="connsiteX11" fmla="*/ 0 w 785813"/>
                <a:gd name="connsiteY11" fmla="*/ 50006 h 681037"/>
                <a:gd name="connsiteX12" fmla="*/ 50006 w 785813"/>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33374 w 778669"/>
                <a:gd name="connsiteY7" fmla="*/ 681037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1684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7842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5461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6008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3627 h 681037"/>
                <a:gd name="connsiteX11" fmla="*/ 0 w 778669"/>
                <a:gd name="connsiteY11" fmla="*/ 45243 h 681037"/>
                <a:gd name="connsiteX12" fmla="*/ 42862 w 778669"/>
                <a:gd name="connsiteY12"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8669" h="681037">
                  <a:moveTo>
                    <a:pt x="42862" y="0"/>
                  </a:moveTo>
                  <a:lnTo>
                    <a:pt x="728662" y="4762"/>
                  </a:lnTo>
                  <a:lnTo>
                    <a:pt x="778669" y="50005"/>
                  </a:lnTo>
                  <a:cubicBezTo>
                    <a:pt x="778669" y="191293"/>
                    <a:pt x="778668" y="332580"/>
                    <a:pt x="778668" y="473868"/>
                  </a:cubicBezTo>
                  <a:lnTo>
                    <a:pt x="738187" y="528637"/>
                  </a:lnTo>
                  <a:lnTo>
                    <a:pt x="471487" y="528637"/>
                  </a:lnTo>
                  <a:lnTo>
                    <a:pt x="442912" y="681037"/>
                  </a:lnTo>
                  <a:lnTo>
                    <a:pt x="314324" y="678656"/>
                  </a:lnTo>
                  <a:lnTo>
                    <a:pt x="285750" y="528637"/>
                  </a:lnTo>
                  <a:lnTo>
                    <a:pt x="50006" y="528637"/>
                  </a:lnTo>
                  <a:lnTo>
                    <a:pt x="3080" y="473627"/>
                  </a:lnTo>
                  <a:cubicBezTo>
                    <a:pt x="1493" y="318846"/>
                    <a:pt x="1587" y="200024"/>
                    <a:pt x="0" y="45243"/>
                  </a:cubicBezTo>
                  <a:lnTo>
                    <a:pt x="42862"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000" dirty="0">
                  <a:latin typeface="Helvetica" panose="020B0604020202020204" pitchFamily="34" charset="0"/>
                  <a:cs typeface="Helvetica" panose="020B0604020202020204" pitchFamily="34" charset="0"/>
                </a:rPr>
                <a:t>Hive</a:t>
              </a:r>
              <a:endParaRPr lang="en-US" sz="200" dirty="0">
                <a:latin typeface="Helvetica" panose="020B0604020202020204" pitchFamily="34" charset="0"/>
                <a:cs typeface="Helvetica" panose="020B0604020202020204" pitchFamily="34" charset="0"/>
              </a:endParaRPr>
            </a:p>
          </p:txBody>
        </p:sp>
      </p:grpSp>
    </p:spTree>
    <p:extLst>
      <p:ext uri="{BB962C8B-B14F-4D97-AF65-F5344CB8AC3E}">
        <p14:creationId xmlns:p14="http://schemas.microsoft.com/office/powerpoint/2010/main" val="365432613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3D11E95C-A1DB-4DCD-A29C-4642D13EB743}"/>
              </a:ext>
            </a:extLst>
          </p:cNvPr>
          <p:cNvSpPr>
            <a:spLocks noGrp="1"/>
          </p:cNvSpPr>
          <p:nvPr>
            <p:ph type="title"/>
          </p:nvPr>
        </p:nvSpPr>
        <p:spPr>
          <a:xfrm>
            <a:off x="838200" y="365125"/>
            <a:ext cx="10515600" cy="1325563"/>
          </a:xfrm>
        </p:spPr>
        <p:txBody>
          <a:bodyPr>
            <a:normAutofit/>
          </a:bodyPr>
          <a:lstStyle/>
          <a:p>
            <a:r>
              <a:rPr lang="en-US" noProof="0" dirty="0"/>
              <a:t>On-premises manual provisioning </a:t>
            </a:r>
          </a:p>
        </p:txBody>
      </p:sp>
      <p:sp>
        <p:nvSpPr>
          <p:cNvPr id="3" name="Segnaposto contenuto 2">
            <a:extLst>
              <a:ext uri="{FF2B5EF4-FFF2-40B4-BE49-F238E27FC236}">
                <a16:creationId xmlns:a16="http://schemas.microsoft.com/office/drawing/2014/main" id="{D66381A5-A7FA-407D-9F38-E4B218D632D2}"/>
              </a:ext>
            </a:extLst>
          </p:cNvPr>
          <p:cNvSpPr>
            <a:spLocks noGrp="1"/>
          </p:cNvSpPr>
          <p:nvPr>
            <p:ph idx="1"/>
          </p:nvPr>
        </p:nvSpPr>
        <p:spPr>
          <a:xfrm>
            <a:off x="838200" y="1700498"/>
            <a:ext cx="10515600" cy="4792375"/>
          </a:xfrm>
        </p:spPr>
        <p:txBody>
          <a:bodyPr/>
          <a:lstStyle/>
          <a:p>
            <a:r>
              <a:rPr lang="en-US" noProof="0" dirty="0"/>
              <a:t>Hardly advisable, if not for small and local tests</a:t>
            </a:r>
          </a:p>
          <a:p>
            <a:pPr lvl="1"/>
            <a:r>
              <a:rPr lang="en-US" b="1" noProof="0" dirty="0"/>
              <a:t>Technical challenges</a:t>
            </a:r>
          </a:p>
          <a:p>
            <a:pPr lvl="2"/>
            <a:r>
              <a:rPr lang="en-US" noProof="0" dirty="0"/>
              <a:t>Installation: how do I set up a new machine?</a:t>
            </a:r>
          </a:p>
          <a:p>
            <a:pPr lvl="2"/>
            <a:r>
              <a:rPr lang="en-US" noProof="0" dirty="0"/>
              <a:t>Networking: how do I cable dozens of machines?</a:t>
            </a:r>
          </a:p>
          <a:p>
            <a:pPr lvl="2"/>
            <a:r>
              <a:rPr lang="en-US" noProof="0" dirty="0"/>
              <a:t>Management: how do I replace a broken disk?</a:t>
            </a:r>
          </a:p>
          <a:p>
            <a:pPr lvl="2"/>
            <a:r>
              <a:rPr lang="en-US" noProof="0" dirty="0"/>
              <a:t>Upgrade: how do I extend the cluster with new services/machines?</a:t>
            </a:r>
          </a:p>
          <a:p>
            <a:pPr lvl="2"/>
            <a:r>
              <a:rPr lang="en-US" noProof="0" dirty="0"/>
              <a:t>(energy and cooling, software licenses, insurance...)</a:t>
            </a:r>
          </a:p>
          <a:p>
            <a:pPr lvl="1"/>
            <a:r>
              <a:rPr lang="en-US" b="1" noProof="0" dirty="0"/>
              <a:t>Technological challenges</a:t>
            </a:r>
          </a:p>
          <a:p>
            <a:pPr lvl="2"/>
            <a:r>
              <a:rPr lang="en-US" noProof="0" dirty="0"/>
              <a:t>How do we configure a distributed environment?</a:t>
            </a:r>
          </a:p>
          <a:p>
            <a:pPr lvl="2"/>
            <a:r>
              <a:rPr lang="en-US" noProof="0" dirty="0"/>
              <a:t>How do we set up/integrate/control independent services?</a:t>
            </a:r>
          </a:p>
          <a:p>
            <a:pPr lvl="2"/>
            <a:r>
              <a:rPr lang="en-US" noProof="0" dirty="0"/>
              <a:t>How do we orchestrate data flows?</a:t>
            </a:r>
          </a:p>
          <a:p>
            <a:pPr lvl="1"/>
            <a:r>
              <a:rPr lang="en-US" b="1" noProof="0" dirty="0"/>
              <a:t>Business challenges</a:t>
            </a:r>
          </a:p>
          <a:p>
            <a:pPr lvl="2"/>
            <a:r>
              <a:rPr lang="en-US" noProof="0" dirty="0"/>
              <a:t>Can we afford to spend resources on tasks that are not mission oriented?</a:t>
            </a:r>
          </a:p>
          <a:p>
            <a:pPr lvl="2"/>
            <a:r>
              <a:rPr lang="en-US" noProof="0" dirty="0"/>
              <a:t>No free lunch, each choice has cost/benefit</a:t>
            </a:r>
          </a:p>
          <a:p>
            <a:pPr lvl="2"/>
            <a:r>
              <a:rPr lang="en-US" noProof="0" dirty="0"/>
              <a:t>How much time does it take to master a technology?</a:t>
            </a:r>
          </a:p>
          <a:p>
            <a:pPr lvl="2"/>
            <a:r>
              <a:rPr lang="en-US" noProof="0" dirty="0"/>
              <a:t>How many people do I need?</a:t>
            </a:r>
          </a:p>
        </p:txBody>
      </p:sp>
      <p:sp>
        <p:nvSpPr>
          <p:cNvPr id="5" name="Segnaposto numero diapositiva 4">
            <a:extLst>
              <a:ext uri="{FF2B5EF4-FFF2-40B4-BE49-F238E27FC236}">
                <a16:creationId xmlns:a16="http://schemas.microsoft.com/office/drawing/2014/main" id="{BE99E88E-BBE8-4CE2-B9DC-B5937092B528}"/>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54</a:t>
            </a:fld>
            <a:endParaRPr lang="it-IT" dirty="0"/>
          </a:p>
        </p:txBody>
      </p:sp>
    </p:spTree>
    <p:extLst>
      <p:ext uri="{BB962C8B-B14F-4D97-AF65-F5344CB8AC3E}">
        <p14:creationId xmlns:p14="http://schemas.microsoft.com/office/powerpoint/2010/main" val="122702999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normAutofit/>
          </a:bodyPr>
          <a:lstStyle/>
          <a:p>
            <a:r>
              <a:rPr lang="en-US" noProof="0" dirty="0"/>
              <a:t>Example of data platform: MOSES</a:t>
            </a:r>
          </a:p>
        </p:txBody>
      </p:sp>
      <p:sp>
        <p:nvSpPr>
          <p:cNvPr id="6" name="Segnaposto contenuto 5">
            <a:extLst>
              <a:ext uri="{FF2B5EF4-FFF2-40B4-BE49-F238E27FC236}">
                <a16:creationId xmlns:a16="http://schemas.microsoft.com/office/drawing/2014/main" id="{F8B83489-3521-493B-8692-95A564A968E6}"/>
              </a:ext>
            </a:extLst>
          </p:cNvPr>
          <p:cNvSpPr>
            <a:spLocks noGrp="1"/>
          </p:cNvSpPr>
          <p:nvPr>
            <p:ph sz="half" idx="1"/>
          </p:nvPr>
        </p:nvSpPr>
        <p:spPr/>
        <p:txBody>
          <a:bodyPr/>
          <a:lstStyle/>
          <a:p>
            <a:r>
              <a:rPr lang="en-US" noProof="0" dirty="0"/>
              <a:t>Example of a data platform (MOSES)</a:t>
            </a:r>
          </a:p>
          <a:p>
            <a:r>
              <a:rPr lang="en-US" noProof="0" dirty="0"/>
              <a:t>Functional architecture</a:t>
            </a:r>
          </a:p>
          <a:p>
            <a:pPr lvl="1"/>
            <a:r>
              <a:rPr lang="en-US" noProof="0" dirty="0"/>
              <a:t>Components of MOSES are in orange</a:t>
            </a:r>
          </a:p>
          <a:p>
            <a:pPr lvl="1"/>
            <a:r>
              <a:rPr lang="en-US" noProof="0" dirty="0"/>
              <a:t>Others are standard components in charge of producing/consuming, processing, storing, and visualizing data</a:t>
            </a:r>
          </a:p>
          <a:p>
            <a:pPr lvl="1"/>
            <a:r>
              <a:rPr lang="en-US" noProof="0" dirty="0"/>
              <a:t>The orchestrator (e.g., Oozie) manages (e.g., schedules) the data transformation processes</a:t>
            </a:r>
          </a:p>
        </p:txBody>
      </p:sp>
      <p:sp>
        <p:nvSpPr>
          <p:cNvPr id="12" name="Segnaposto contenuto 11">
            <a:extLst>
              <a:ext uri="{FF2B5EF4-FFF2-40B4-BE49-F238E27FC236}">
                <a16:creationId xmlns:a16="http://schemas.microsoft.com/office/drawing/2014/main" id="{E5235F4F-4EF5-AA7A-7136-18215A4A9FE6}"/>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55</a:t>
            </a:fld>
            <a:endParaRPr lang="it-IT" dirty="0"/>
          </a:p>
        </p:txBody>
      </p:sp>
      <p:sp>
        <p:nvSpPr>
          <p:cNvPr id="8" name="Segnaposto contenuto 7">
            <a:extLst>
              <a:ext uri="{FF2B5EF4-FFF2-40B4-BE49-F238E27FC236}">
                <a16:creationId xmlns:a16="http://schemas.microsoft.com/office/drawing/2014/main" id="{2A5CF326-016F-4719-94CA-09D25F60BE00}"/>
              </a:ext>
            </a:extLst>
          </p:cNvPr>
          <p:cNvSpPr>
            <a:spLocks noGrp="1"/>
          </p:cNvSpPr>
          <p:nvPr>
            <p:ph idx="13"/>
          </p:nvPr>
        </p:nvSpPr>
        <p:spPr/>
        <p:txBody>
          <a:bodyPr/>
          <a:lstStyle/>
          <a:p>
            <a:r>
              <a:rPr lang="en-US" sz="1100" noProof="0" dirty="0"/>
              <a:t>Francia, M., Gallinucci, E., Golfarelli, M., Rizzi, S. et al. (2021). Making data platforms smarter with MOSES. Future Generation Computer Systems, 125, 299-313.</a:t>
            </a:r>
          </a:p>
        </p:txBody>
      </p:sp>
      <p:grpSp>
        <p:nvGrpSpPr>
          <p:cNvPr id="907" name="Group 116">
            <a:extLst>
              <a:ext uri="{FF2B5EF4-FFF2-40B4-BE49-F238E27FC236}">
                <a16:creationId xmlns:a16="http://schemas.microsoft.com/office/drawing/2014/main" id="{52517AF5-A0D6-7E74-48DF-3DFB25587B0F}"/>
              </a:ext>
            </a:extLst>
          </p:cNvPr>
          <p:cNvGrpSpPr/>
          <p:nvPr/>
        </p:nvGrpSpPr>
        <p:grpSpPr>
          <a:xfrm>
            <a:off x="6240780" y="1912303"/>
            <a:ext cx="5465517" cy="3985280"/>
            <a:chOff x="2709254" y="898518"/>
            <a:chExt cx="7639792" cy="5721159"/>
          </a:xfrm>
        </p:grpSpPr>
        <p:sp>
          <p:nvSpPr>
            <p:cNvPr id="908" name="Rettangolo 50">
              <a:extLst>
                <a:ext uri="{FF2B5EF4-FFF2-40B4-BE49-F238E27FC236}">
                  <a16:creationId xmlns:a16="http://schemas.microsoft.com/office/drawing/2014/main" id="{D80E5B75-D1EA-B4BB-AEF5-3CAC19434678}"/>
                </a:ext>
              </a:extLst>
            </p:cNvPr>
            <p:cNvSpPr/>
            <p:nvPr/>
          </p:nvSpPr>
          <p:spPr>
            <a:xfrm>
              <a:off x="7717238" y="1913064"/>
              <a:ext cx="2162628" cy="3114135"/>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09" name="CasellaDiTesto 51">
              <a:extLst>
                <a:ext uri="{FF2B5EF4-FFF2-40B4-BE49-F238E27FC236}">
                  <a16:creationId xmlns:a16="http://schemas.microsoft.com/office/drawing/2014/main" id="{0ED092FB-9CC4-F75A-5095-5815E6C9BB79}"/>
                </a:ext>
              </a:extLst>
            </p:cNvPr>
            <p:cNvSpPr txBox="1"/>
            <p:nvPr/>
          </p:nvSpPr>
          <p:spPr>
            <a:xfrm>
              <a:off x="7695467" y="1891544"/>
              <a:ext cx="887767" cy="364515"/>
            </a:xfrm>
            <a:prstGeom prst="rect">
              <a:avLst/>
            </a:prstGeom>
            <a:noFill/>
          </p:spPr>
          <p:txBody>
            <a:bodyPr wrap="none" rtlCol="0">
              <a:spAutoFit/>
            </a:bodyPr>
            <a:lstStyle/>
            <a:p>
              <a:r>
                <a:rPr lang="en-GB" sz="1050" dirty="0">
                  <a:latin typeface="Times New Roman"/>
                  <a:cs typeface="Times New Roman"/>
                </a:rPr>
                <a:t>MOSES</a:t>
              </a:r>
            </a:p>
          </p:txBody>
        </p:sp>
        <p:sp>
          <p:nvSpPr>
            <p:cNvPr id="910" name="Cilindro 52">
              <a:extLst>
                <a:ext uri="{FF2B5EF4-FFF2-40B4-BE49-F238E27FC236}">
                  <a16:creationId xmlns:a16="http://schemas.microsoft.com/office/drawing/2014/main" id="{461CA0D9-FDFC-FFB0-9871-681CF21C7251}"/>
                </a:ext>
              </a:extLst>
            </p:cNvPr>
            <p:cNvSpPr/>
            <p:nvPr/>
          </p:nvSpPr>
          <p:spPr>
            <a:xfrm>
              <a:off x="8153676" y="4565382"/>
              <a:ext cx="1275366" cy="433877"/>
            </a:xfrm>
            <a:prstGeom prst="can">
              <a:avLst/>
            </a:prstGeom>
            <a:solidFill>
              <a:srgbClr val="FF6600"/>
            </a:solidFill>
            <a:ln w="6350" cmpd="sng">
              <a:solidFill>
                <a:schemeClr val="accent2">
                  <a:lumMod val="5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1100" dirty="0">
                  <a:latin typeface="Times New Roman"/>
                  <a:cs typeface="Times New Roman"/>
                </a:rPr>
                <a:t>Metadata</a:t>
              </a:r>
            </a:p>
          </p:txBody>
        </p:sp>
        <p:sp>
          <p:nvSpPr>
            <p:cNvPr id="911" name="Rettangolo arrotondato 53">
              <a:extLst>
                <a:ext uri="{FF2B5EF4-FFF2-40B4-BE49-F238E27FC236}">
                  <a16:creationId xmlns:a16="http://schemas.microsoft.com/office/drawing/2014/main" id="{1E4DDFD9-2EDC-12AB-28A8-4D419C5D36D3}"/>
                </a:ext>
              </a:extLst>
            </p:cNvPr>
            <p:cNvSpPr/>
            <p:nvPr/>
          </p:nvSpPr>
          <p:spPr>
            <a:xfrm>
              <a:off x="7847867" y="2149200"/>
              <a:ext cx="1886856" cy="456072"/>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Metadata Extractor</a:t>
              </a:r>
            </a:p>
          </p:txBody>
        </p:sp>
        <p:sp>
          <p:nvSpPr>
            <p:cNvPr id="912" name="Rettangolo arrotondato 54">
              <a:extLst>
                <a:ext uri="{FF2B5EF4-FFF2-40B4-BE49-F238E27FC236}">
                  <a16:creationId xmlns:a16="http://schemas.microsoft.com/office/drawing/2014/main" id="{813E5EB3-6D5B-E7C7-37F4-962B0ADAE937}"/>
                </a:ext>
              </a:extLst>
            </p:cNvPr>
            <p:cNvSpPr/>
            <p:nvPr/>
          </p:nvSpPr>
          <p:spPr>
            <a:xfrm>
              <a:off x="7847867" y="2646579"/>
              <a:ext cx="1886856" cy="408114"/>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320"/>
                </a:lnSpc>
              </a:pPr>
              <a:r>
                <a:rPr lang="en-GB" sz="1100" dirty="0">
                  <a:latin typeface="Times New Roman"/>
                  <a:cs typeface="Times New Roman"/>
                </a:rPr>
                <a:t>Metadata Search</a:t>
              </a:r>
            </a:p>
            <a:p>
              <a:pPr algn="ctr">
                <a:lnSpc>
                  <a:spcPts val="1320"/>
                </a:lnSpc>
              </a:pPr>
              <a:r>
                <a:rPr lang="en-GB" sz="1100" dirty="0">
                  <a:latin typeface="Times New Roman"/>
                  <a:cs typeface="Times New Roman"/>
                </a:rPr>
                <a:t>Engine</a:t>
              </a:r>
            </a:p>
          </p:txBody>
        </p:sp>
        <p:sp>
          <p:nvSpPr>
            <p:cNvPr id="913" name="Rettangolo arrotondato 55">
              <a:extLst>
                <a:ext uri="{FF2B5EF4-FFF2-40B4-BE49-F238E27FC236}">
                  <a16:creationId xmlns:a16="http://schemas.microsoft.com/office/drawing/2014/main" id="{02643BCF-456C-0068-3BA7-B194D93B18F6}"/>
                </a:ext>
              </a:extLst>
            </p:cNvPr>
            <p:cNvSpPr/>
            <p:nvPr/>
          </p:nvSpPr>
          <p:spPr>
            <a:xfrm>
              <a:off x="7857916" y="3087374"/>
              <a:ext cx="1886856" cy="456072"/>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20"/>
                </a:lnSpc>
              </a:pPr>
              <a:r>
                <a:rPr lang="en-GB" sz="1100" dirty="0">
                  <a:latin typeface="Times New Roman"/>
                  <a:cs typeface="Times New Roman"/>
                </a:rPr>
                <a:t>Provenance Manager</a:t>
              </a:r>
            </a:p>
          </p:txBody>
        </p:sp>
        <p:sp>
          <p:nvSpPr>
            <p:cNvPr id="914" name="Rettangolo arrotondato 56">
              <a:extLst>
                <a:ext uri="{FF2B5EF4-FFF2-40B4-BE49-F238E27FC236}">
                  <a16:creationId xmlns:a16="http://schemas.microsoft.com/office/drawing/2014/main" id="{515C1812-ABC9-5932-1A21-AE7DD0E74E85}"/>
                </a:ext>
              </a:extLst>
            </p:cNvPr>
            <p:cNvSpPr/>
            <p:nvPr/>
          </p:nvSpPr>
          <p:spPr>
            <a:xfrm>
              <a:off x="7857916" y="4067827"/>
              <a:ext cx="1886856" cy="456072"/>
            </a:xfrm>
            <a:prstGeom prst="roundRect">
              <a:avLst/>
            </a:prstGeom>
            <a:solidFill>
              <a:srgbClr val="FF6600">
                <a:alpha val="53000"/>
              </a:srgbClr>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20"/>
                </a:lnSpc>
              </a:pPr>
              <a:r>
                <a:rPr lang="en-GB" sz="1100" dirty="0">
                  <a:latin typeface="Times New Roman"/>
                  <a:cs typeface="Times New Roman"/>
                </a:rPr>
                <a:t>Custom components</a:t>
              </a:r>
            </a:p>
          </p:txBody>
        </p:sp>
        <p:sp>
          <p:nvSpPr>
            <p:cNvPr id="915" name="Rettangolo arrotondato 57">
              <a:extLst>
                <a:ext uri="{FF2B5EF4-FFF2-40B4-BE49-F238E27FC236}">
                  <a16:creationId xmlns:a16="http://schemas.microsoft.com/office/drawing/2014/main" id="{EA353A0A-B6C9-82EB-700B-5DE524EC2286}"/>
                </a:ext>
              </a:extLst>
            </p:cNvPr>
            <p:cNvSpPr/>
            <p:nvPr/>
          </p:nvSpPr>
          <p:spPr>
            <a:xfrm>
              <a:off x="7863667" y="3576203"/>
              <a:ext cx="1886856" cy="456072"/>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20"/>
                </a:lnSpc>
              </a:pPr>
              <a:r>
                <a:rPr lang="en-GB" sz="1100" dirty="0">
                  <a:latin typeface="Times New Roman"/>
                  <a:cs typeface="Times New Roman"/>
                </a:rPr>
                <a:t>Trigger Engine</a:t>
              </a:r>
            </a:p>
          </p:txBody>
        </p:sp>
        <p:sp>
          <p:nvSpPr>
            <p:cNvPr id="916" name="Rettangolo 60">
              <a:extLst>
                <a:ext uri="{FF2B5EF4-FFF2-40B4-BE49-F238E27FC236}">
                  <a16:creationId xmlns:a16="http://schemas.microsoft.com/office/drawing/2014/main" id="{7666C3B5-4348-B922-A860-940751B6B800}"/>
                </a:ext>
              </a:extLst>
            </p:cNvPr>
            <p:cNvSpPr/>
            <p:nvPr/>
          </p:nvSpPr>
          <p:spPr>
            <a:xfrm>
              <a:off x="2716862" y="1866232"/>
              <a:ext cx="3906982" cy="904914"/>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17" name="Rettangolo 62">
              <a:extLst>
                <a:ext uri="{FF2B5EF4-FFF2-40B4-BE49-F238E27FC236}">
                  <a16:creationId xmlns:a16="http://schemas.microsoft.com/office/drawing/2014/main" id="{8BCA3AE5-F4EE-CF98-1BC4-744633CFBEF9}"/>
                </a:ext>
              </a:extLst>
            </p:cNvPr>
            <p:cNvSpPr/>
            <p:nvPr/>
          </p:nvSpPr>
          <p:spPr>
            <a:xfrm>
              <a:off x="2709462" y="3615277"/>
              <a:ext cx="4071110" cy="1028410"/>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18" name="Rettangolo 66">
              <a:extLst>
                <a:ext uri="{FF2B5EF4-FFF2-40B4-BE49-F238E27FC236}">
                  <a16:creationId xmlns:a16="http://schemas.microsoft.com/office/drawing/2014/main" id="{DADEEBD5-88EC-0958-0AD6-5985E8E3D65A}"/>
                </a:ext>
              </a:extLst>
            </p:cNvPr>
            <p:cNvSpPr/>
            <p:nvPr/>
          </p:nvSpPr>
          <p:spPr>
            <a:xfrm>
              <a:off x="6270215" y="5559329"/>
              <a:ext cx="3611084" cy="1060348"/>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19" name="Rettangolo 68">
              <a:extLst>
                <a:ext uri="{FF2B5EF4-FFF2-40B4-BE49-F238E27FC236}">
                  <a16:creationId xmlns:a16="http://schemas.microsoft.com/office/drawing/2014/main" id="{5F0919E3-1236-0717-F682-31492BDF16B0}"/>
                </a:ext>
              </a:extLst>
            </p:cNvPr>
            <p:cNvSpPr/>
            <p:nvPr/>
          </p:nvSpPr>
          <p:spPr>
            <a:xfrm>
              <a:off x="2711387" y="5559329"/>
              <a:ext cx="3195271" cy="1060348"/>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20" name="CasellaDiTesto 69">
              <a:extLst>
                <a:ext uri="{FF2B5EF4-FFF2-40B4-BE49-F238E27FC236}">
                  <a16:creationId xmlns:a16="http://schemas.microsoft.com/office/drawing/2014/main" id="{AD5978C2-001E-4E9E-2973-727BA258C896}"/>
                </a:ext>
              </a:extLst>
            </p:cNvPr>
            <p:cNvSpPr txBox="1"/>
            <p:nvPr/>
          </p:nvSpPr>
          <p:spPr>
            <a:xfrm>
              <a:off x="2718787" y="1815433"/>
              <a:ext cx="1391925" cy="364515"/>
            </a:xfrm>
            <a:prstGeom prst="rect">
              <a:avLst/>
            </a:prstGeom>
            <a:noFill/>
          </p:spPr>
          <p:txBody>
            <a:bodyPr wrap="none" rtlCol="0">
              <a:spAutoFit/>
            </a:bodyPr>
            <a:lstStyle/>
            <a:p>
              <a:r>
                <a:rPr lang="en-GB" sz="1050" dirty="0">
                  <a:latin typeface="Times New Roman"/>
                  <a:cs typeface="Times New Roman"/>
                </a:rPr>
                <a:t>Data Processes</a:t>
              </a:r>
            </a:p>
          </p:txBody>
        </p:sp>
        <p:sp>
          <p:nvSpPr>
            <p:cNvPr id="921" name="Rettangolo arrotondato 12">
              <a:extLst>
                <a:ext uri="{FF2B5EF4-FFF2-40B4-BE49-F238E27FC236}">
                  <a16:creationId xmlns:a16="http://schemas.microsoft.com/office/drawing/2014/main" id="{95E92A67-D3B2-D26E-C7B5-7CBCDF652364}"/>
                </a:ext>
              </a:extLst>
            </p:cNvPr>
            <p:cNvSpPr/>
            <p:nvPr/>
          </p:nvSpPr>
          <p:spPr>
            <a:xfrm>
              <a:off x="2711387" y="898518"/>
              <a:ext cx="7174638" cy="411795"/>
            </a:xfrm>
            <a:prstGeom prst="roundRect">
              <a:avLst/>
            </a:prstGeom>
            <a:solidFill>
              <a:srgbClr val="9B86F8"/>
            </a:solidFill>
            <a:ln w="6350" cmpd="sng">
              <a:solidFill>
                <a:srgbClr val="4A3C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Orchestrator</a:t>
              </a:r>
            </a:p>
          </p:txBody>
        </p:sp>
        <p:sp>
          <p:nvSpPr>
            <p:cNvPr id="922" name="CasellaDiTesto 74">
              <a:extLst>
                <a:ext uri="{FF2B5EF4-FFF2-40B4-BE49-F238E27FC236}">
                  <a16:creationId xmlns:a16="http://schemas.microsoft.com/office/drawing/2014/main" id="{3FD9F452-CACF-4097-4087-D0945ADF670C}"/>
                </a:ext>
              </a:extLst>
            </p:cNvPr>
            <p:cNvSpPr txBox="1"/>
            <p:nvPr/>
          </p:nvSpPr>
          <p:spPr>
            <a:xfrm>
              <a:off x="2709254" y="3582796"/>
              <a:ext cx="831750" cy="364515"/>
            </a:xfrm>
            <a:prstGeom prst="rect">
              <a:avLst/>
            </a:prstGeom>
            <a:noFill/>
          </p:spPr>
          <p:txBody>
            <a:bodyPr wrap="none" rtlCol="0">
              <a:spAutoFit/>
            </a:bodyPr>
            <a:lstStyle/>
            <a:p>
              <a:r>
                <a:rPr lang="en-GB" sz="1050" dirty="0">
                  <a:latin typeface="Times New Roman"/>
                  <a:cs typeface="Times New Roman"/>
                </a:rPr>
                <a:t>Storage</a:t>
              </a:r>
            </a:p>
          </p:txBody>
        </p:sp>
        <p:sp>
          <p:nvSpPr>
            <p:cNvPr id="923" name="Cilindro 14">
              <a:extLst>
                <a:ext uri="{FF2B5EF4-FFF2-40B4-BE49-F238E27FC236}">
                  <a16:creationId xmlns:a16="http://schemas.microsoft.com/office/drawing/2014/main" id="{612BBF4E-6E74-943C-869A-E3F1BD885403}"/>
                </a:ext>
              </a:extLst>
            </p:cNvPr>
            <p:cNvSpPr/>
            <p:nvPr/>
          </p:nvSpPr>
          <p:spPr>
            <a:xfrm>
              <a:off x="4531829" y="3897520"/>
              <a:ext cx="2088118" cy="680502"/>
            </a:xfrm>
            <a:prstGeom prst="can">
              <a:avLst/>
            </a:prstGeom>
            <a:ln w="6350" cmpd="sng">
              <a:solidFill>
                <a:schemeClr val="accent4">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1100" dirty="0">
                  <a:latin typeface="Times New Roman"/>
                  <a:cs typeface="Times New Roman"/>
                </a:rPr>
                <a:t>DFS</a:t>
              </a:r>
            </a:p>
          </p:txBody>
        </p:sp>
        <p:sp>
          <p:nvSpPr>
            <p:cNvPr id="924" name="Cilindro 75">
              <a:extLst>
                <a:ext uri="{FF2B5EF4-FFF2-40B4-BE49-F238E27FC236}">
                  <a16:creationId xmlns:a16="http://schemas.microsoft.com/office/drawing/2014/main" id="{F0279DCF-21F8-F798-4991-4D5630173EAF}"/>
                </a:ext>
              </a:extLst>
            </p:cNvPr>
            <p:cNvSpPr/>
            <p:nvPr/>
          </p:nvSpPr>
          <p:spPr>
            <a:xfrm>
              <a:off x="3126781" y="3902281"/>
              <a:ext cx="1058670" cy="650671"/>
            </a:xfrm>
            <a:prstGeom prst="can">
              <a:avLst/>
            </a:prstGeom>
            <a:ln w="6350" cmpd="sng">
              <a:solidFill>
                <a:schemeClr val="accent4">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1100" dirty="0">
                  <a:latin typeface="Times New Roman"/>
                  <a:cs typeface="Times New Roman"/>
                </a:rPr>
                <a:t>Other Storages</a:t>
              </a:r>
            </a:p>
          </p:txBody>
        </p:sp>
        <p:sp>
          <p:nvSpPr>
            <p:cNvPr id="925" name="Rettangolo arrotondato 83">
              <a:extLst>
                <a:ext uri="{FF2B5EF4-FFF2-40B4-BE49-F238E27FC236}">
                  <a16:creationId xmlns:a16="http://schemas.microsoft.com/office/drawing/2014/main" id="{F346AD85-3FEB-A772-545A-2FB07E95F72C}"/>
                </a:ext>
              </a:extLst>
            </p:cNvPr>
            <p:cNvSpPr/>
            <p:nvPr/>
          </p:nvSpPr>
          <p:spPr>
            <a:xfrm>
              <a:off x="2845911" y="2142003"/>
              <a:ext cx="840769" cy="464456"/>
            </a:xfrm>
            <a:prstGeom prst="roundRect">
              <a:avLst/>
            </a:prstGeom>
            <a:ln w="6350" cmpd="sng">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Proc. 1</a:t>
              </a:r>
            </a:p>
          </p:txBody>
        </p:sp>
        <p:sp>
          <p:nvSpPr>
            <p:cNvPr id="926" name="CasellaDiTesto 86">
              <a:extLst>
                <a:ext uri="{FF2B5EF4-FFF2-40B4-BE49-F238E27FC236}">
                  <a16:creationId xmlns:a16="http://schemas.microsoft.com/office/drawing/2014/main" id="{89077A35-3625-B09A-0A3A-73E4E03E1805}"/>
                </a:ext>
              </a:extLst>
            </p:cNvPr>
            <p:cNvSpPr txBox="1"/>
            <p:nvPr/>
          </p:nvSpPr>
          <p:spPr>
            <a:xfrm>
              <a:off x="6256663" y="5561595"/>
              <a:ext cx="1674255" cy="364515"/>
            </a:xfrm>
            <a:prstGeom prst="rect">
              <a:avLst/>
            </a:prstGeom>
            <a:noFill/>
          </p:spPr>
          <p:txBody>
            <a:bodyPr wrap="none" rtlCol="0">
              <a:spAutoFit/>
            </a:bodyPr>
            <a:lstStyle/>
            <a:p>
              <a:r>
                <a:rPr lang="en-GB" sz="1050" dirty="0">
                  <a:latin typeface="Times New Roman"/>
                  <a:cs typeface="Times New Roman"/>
                </a:rPr>
                <a:t>MOSES Interfaces</a:t>
              </a:r>
            </a:p>
          </p:txBody>
        </p:sp>
        <p:sp>
          <p:nvSpPr>
            <p:cNvPr id="927" name="CasellaDiTesto 87">
              <a:extLst>
                <a:ext uri="{FF2B5EF4-FFF2-40B4-BE49-F238E27FC236}">
                  <a16:creationId xmlns:a16="http://schemas.microsoft.com/office/drawing/2014/main" id="{988951A8-1CC7-AA7F-4CBA-8D1846E74D63}"/>
                </a:ext>
              </a:extLst>
            </p:cNvPr>
            <p:cNvSpPr txBox="1"/>
            <p:nvPr/>
          </p:nvSpPr>
          <p:spPr>
            <a:xfrm>
              <a:off x="2711179" y="5559590"/>
              <a:ext cx="1620478" cy="364515"/>
            </a:xfrm>
            <a:prstGeom prst="rect">
              <a:avLst/>
            </a:prstGeom>
            <a:noFill/>
          </p:spPr>
          <p:txBody>
            <a:bodyPr wrap="none" rtlCol="0">
              <a:spAutoFit/>
            </a:bodyPr>
            <a:lstStyle/>
            <a:p>
              <a:r>
                <a:rPr lang="en-GB" sz="1050" dirty="0">
                  <a:latin typeface="Times New Roman"/>
                  <a:cs typeface="Times New Roman"/>
                </a:rPr>
                <a:t>Process Interfaces</a:t>
              </a:r>
            </a:p>
          </p:txBody>
        </p:sp>
        <p:sp>
          <p:nvSpPr>
            <p:cNvPr id="928" name="Rettangolo arrotondato 90">
              <a:extLst>
                <a:ext uri="{FF2B5EF4-FFF2-40B4-BE49-F238E27FC236}">
                  <a16:creationId xmlns:a16="http://schemas.microsoft.com/office/drawing/2014/main" id="{AD305621-2AF8-88F5-D1AB-32766BBD0445}"/>
                </a:ext>
              </a:extLst>
            </p:cNvPr>
            <p:cNvSpPr/>
            <p:nvPr/>
          </p:nvSpPr>
          <p:spPr>
            <a:xfrm>
              <a:off x="3005496" y="5928418"/>
              <a:ext cx="1175653" cy="604172"/>
            </a:xfrm>
            <a:prstGeom prst="roundRect">
              <a:avLst/>
            </a:prstGeom>
            <a:solidFill>
              <a:srgbClr val="92D050"/>
            </a:solidFill>
            <a:ln w="6350" cmpd="sng">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Web Interface</a:t>
              </a:r>
            </a:p>
          </p:txBody>
        </p:sp>
        <p:sp>
          <p:nvSpPr>
            <p:cNvPr id="929" name="Rettangolo arrotondato 92">
              <a:extLst>
                <a:ext uri="{FF2B5EF4-FFF2-40B4-BE49-F238E27FC236}">
                  <a16:creationId xmlns:a16="http://schemas.microsoft.com/office/drawing/2014/main" id="{1287B70A-CCD5-3F62-921E-66E0E7681437}"/>
                </a:ext>
              </a:extLst>
            </p:cNvPr>
            <p:cNvSpPr/>
            <p:nvPr/>
          </p:nvSpPr>
          <p:spPr>
            <a:xfrm>
              <a:off x="4355324" y="5928418"/>
              <a:ext cx="1291769" cy="604172"/>
            </a:xfrm>
            <a:prstGeom prst="roundRect">
              <a:avLst/>
            </a:prstGeom>
            <a:solidFill>
              <a:srgbClr val="92D050"/>
            </a:solidFill>
            <a:ln w="6350" cmpd="sng">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Other Interfaces</a:t>
              </a:r>
            </a:p>
          </p:txBody>
        </p:sp>
        <p:sp>
          <p:nvSpPr>
            <p:cNvPr id="930" name="Rettangolo arrotondato 93">
              <a:extLst>
                <a:ext uri="{FF2B5EF4-FFF2-40B4-BE49-F238E27FC236}">
                  <a16:creationId xmlns:a16="http://schemas.microsoft.com/office/drawing/2014/main" id="{0A1B5310-B110-0EFD-97CD-B6119B6377D3}"/>
                </a:ext>
              </a:extLst>
            </p:cNvPr>
            <p:cNvSpPr/>
            <p:nvPr/>
          </p:nvSpPr>
          <p:spPr>
            <a:xfrm>
              <a:off x="8341385" y="5924803"/>
              <a:ext cx="1482905" cy="595086"/>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Metadata GUI</a:t>
              </a:r>
            </a:p>
          </p:txBody>
        </p:sp>
        <p:sp>
          <p:nvSpPr>
            <p:cNvPr id="931" name="Freccia a destra 96">
              <a:extLst>
                <a:ext uri="{FF2B5EF4-FFF2-40B4-BE49-F238E27FC236}">
                  <a16:creationId xmlns:a16="http://schemas.microsoft.com/office/drawing/2014/main" id="{043BDC6D-E713-29D8-7C68-C7BC922F0BFA}"/>
                </a:ext>
              </a:extLst>
            </p:cNvPr>
            <p:cNvSpPr/>
            <p:nvPr/>
          </p:nvSpPr>
          <p:spPr>
            <a:xfrm rot="5400000">
              <a:off x="4225666" y="4906452"/>
              <a:ext cx="797143" cy="364023"/>
            </a:xfrm>
            <a:prstGeom prst="rightArrow">
              <a:avLst/>
            </a:prstGeom>
            <a:solidFill>
              <a:schemeClr val="bg1">
                <a:lumMod val="85000"/>
              </a:schemeClr>
            </a:solidFill>
            <a:ln w="6350"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32" name="Freccia a destra 97">
              <a:extLst>
                <a:ext uri="{FF2B5EF4-FFF2-40B4-BE49-F238E27FC236}">
                  <a16:creationId xmlns:a16="http://schemas.microsoft.com/office/drawing/2014/main" id="{463F2210-DC12-94A9-7B8D-ECCDB6FFE6D4}"/>
                </a:ext>
              </a:extLst>
            </p:cNvPr>
            <p:cNvSpPr/>
            <p:nvPr/>
          </p:nvSpPr>
          <p:spPr>
            <a:xfrm rot="5400000">
              <a:off x="8602151" y="5117008"/>
              <a:ext cx="391709" cy="348342"/>
            </a:xfrm>
            <a:prstGeom prst="rightArrow">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33" name="Freccia a destra 99">
              <a:extLst>
                <a:ext uri="{FF2B5EF4-FFF2-40B4-BE49-F238E27FC236}">
                  <a16:creationId xmlns:a16="http://schemas.microsoft.com/office/drawing/2014/main" id="{3490736B-16BC-3367-A4E0-9B705D825B08}"/>
                </a:ext>
              </a:extLst>
            </p:cNvPr>
            <p:cNvSpPr/>
            <p:nvPr/>
          </p:nvSpPr>
          <p:spPr>
            <a:xfrm>
              <a:off x="6873469" y="3944826"/>
              <a:ext cx="765894" cy="383876"/>
            </a:xfrm>
            <a:prstGeom prst="rightArrow">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34" name="Rettangolo arrotondato 101">
              <a:extLst>
                <a:ext uri="{FF2B5EF4-FFF2-40B4-BE49-F238E27FC236}">
                  <a16:creationId xmlns:a16="http://schemas.microsoft.com/office/drawing/2014/main" id="{8DCD22E7-F58E-6424-9268-51855AC27169}"/>
                </a:ext>
              </a:extLst>
            </p:cNvPr>
            <p:cNvSpPr/>
            <p:nvPr/>
          </p:nvSpPr>
          <p:spPr>
            <a:xfrm>
              <a:off x="6362023" y="5935820"/>
              <a:ext cx="1886856" cy="595086"/>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Workflow Administration</a:t>
              </a:r>
            </a:p>
          </p:txBody>
        </p:sp>
        <p:sp>
          <p:nvSpPr>
            <p:cNvPr id="935" name="Freccia bidirezionale verticale 20">
              <a:extLst>
                <a:ext uri="{FF2B5EF4-FFF2-40B4-BE49-F238E27FC236}">
                  <a16:creationId xmlns:a16="http://schemas.microsoft.com/office/drawing/2014/main" id="{CCEC6082-1340-E13F-07EB-969D5CCCEE0A}"/>
                </a:ext>
              </a:extLst>
            </p:cNvPr>
            <p:cNvSpPr/>
            <p:nvPr/>
          </p:nvSpPr>
          <p:spPr>
            <a:xfrm>
              <a:off x="4442226" y="2862263"/>
              <a:ext cx="364024" cy="661897"/>
            </a:xfrm>
            <a:prstGeom prst="upDownArrow">
              <a:avLst/>
            </a:prstGeom>
            <a:solidFill>
              <a:schemeClr val="bg1">
                <a:lumMod val="85000"/>
              </a:schemeClr>
            </a:solidFill>
            <a:ln w="6350"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36" name="Rettangolo arrotondato 41">
              <a:extLst>
                <a:ext uri="{FF2B5EF4-FFF2-40B4-BE49-F238E27FC236}">
                  <a16:creationId xmlns:a16="http://schemas.microsoft.com/office/drawing/2014/main" id="{20272037-C39B-5CBA-96E6-17B4CEE3BC19}"/>
                </a:ext>
              </a:extLst>
            </p:cNvPr>
            <p:cNvSpPr/>
            <p:nvPr/>
          </p:nvSpPr>
          <p:spPr>
            <a:xfrm>
              <a:off x="3760311" y="2142003"/>
              <a:ext cx="840769" cy="464456"/>
            </a:xfrm>
            <a:prstGeom prst="roundRect">
              <a:avLst/>
            </a:prstGeom>
            <a:ln w="6350" cmpd="sng">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Proc. 2</a:t>
              </a:r>
            </a:p>
          </p:txBody>
        </p:sp>
        <p:sp>
          <p:nvSpPr>
            <p:cNvPr id="937" name="Rettangolo arrotondato 42">
              <a:extLst>
                <a:ext uri="{FF2B5EF4-FFF2-40B4-BE49-F238E27FC236}">
                  <a16:creationId xmlns:a16="http://schemas.microsoft.com/office/drawing/2014/main" id="{A4F5D27E-4B1B-5A05-81D6-B6087B57EF35}"/>
                </a:ext>
              </a:extLst>
            </p:cNvPr>
            <p:cNvSpPr/>
            <p:nvPr/>
          </p:nvSpPr>
          <p:spPr>
            <a:xfrm>
              <a:off x="4688565" y="2142003"/>
              <a:ext cx="840769" cy="464456"/>
            </a:xfrm>
            <a:prstGeom prst="roundRect">
              <a:avLst/>
            </a:prstGeom>
            <a:ln w="6350" cmpd="sng">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a:t>
              </a:r>
            </a:p>
          </p:txBody>
        </p:sp>
        <p:sp>
          <p:nvSpPr>
            <p:cNvPr id="938" name="Rettangolo arrotondato 43">
              <a:extLst>
                <a:ext uri="{FF2B5EF4-FFF2-40B4-BE49-F238E27FC236}">
                  <a16:creationId xmlns:a16="http://schemas.microsoft.com/office/drawing/2014/main" id="{7E8C2505-1C05-A2EB-AC60-75498D9D5C71}"/>
                </a:ext>
              </a:extLst>
            </p:cNvPr>
            <p:cNvSpPr/>
            <p:nvPr/>
          </p:nvSpPr>
          <p:spPr>
            <a:xfrm>
              <a:off x="5616820" y="2142003"/>
              <a:ext cx="882333" cy="464456"/>
            </a:xfrm>
            <a:prstGeom prst="roundRect">
              <a:avLst/>
            </a:prstGeom>
            <a:ln w="6350" cmpd="sng">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Proc. m</a:t>
              </a:r>
            </a:p>
          </p:txBody>
        </p:sp>
        <p:sp>
          <p:nvSpPr>
            <p:cNvPr id="939" name="Freccia bidirezionale verticale 44">
              <a:extLst>
                <a:ext uri="{FF2B5EF4-FFF2-40B4-BE49-F238E27FC236}">
                  <a16:creationId xmlns:a16="http://schemas.microsoft.com/office/drawing/2014/main" id="{091AA147-CDA6-C06D-C249-F35504FECE4E}"/>
                </a:ext>
              </a:extLst>
            </p:cNvPr>
            <p:cNvSpPr/>
            <p:nvPr/>
          </p:nvSpPr>
          <p:spPr>
            <a:xfrm rot="5400000">
              <a:off x="7028150" y="1750879"/>
              <a:ext cx="328097" cy="902523"/>
            </a:xfrm>
            <a:prstGeom prst="upDownArrow">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40" name="Freccia bidirezionale verticale 47">
              <a:extLst>
                <a:ext uri="{FF2B5EF4-FFF2-40B4-BE49-F238E27FC236}">
                  <a16:creationId xmlns:a16="http://schemas.microsoft.com/office/drawing/2014/main" id="{003CA6F3-CF08-486E-F28A-3CFDF2292C38}"/>
                </a:ext>
              </a:extLst>
            </p:cNvPr>
            <p:cNvSpPr/>
            <p:nvPr/>
          </p:nvSpPr>
          <p:spPr>
            <a:xfrm rot="10800000">
              <a:off x="8623832" y="1356517"/>
              <a:ext cx="328097" cy="466312"/>
            </a:xfrm>
            <a:prstGeom prst="upDownArrow">
              <a:avLst>
                <a:gd name="adj1" fmla="val 53691"/>
                <a:gd name="adj2" fmla="val 53691"/>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41" name="Freccia bidirezionale verticale 49">
              <a:extLst>
                <a:ext uri="{FF2B5EF4-FFF2-40B4-BE49-F238E27FC236}">
                  <a16:creationId xmlns:a16="http://schemas.microsoft.com/office/drawing/2014/main" id="{75583BC4-DE1B-47CC-0A30-227C9571C052}"/>
                </a:ext>
              </a:extLst>
            </p:cNvPr>
            <p:cNvSpPr/>
            <p:nvPr/>
          </p:nvSpPr>
          <p:spPr>
            <a:xfrm>
              <a:off x="4442226" y="1361113"/>
              <a:ext cx="364024" cy="461717"/>
            </a:xfrm>
            <a:prstGeom prst="upDownArrow">
              <a:avLst/>
            </a:prstGeom>
            <a:solidFill>
              <a:schemeClr val="bg1">
                <a:lumMod val="85000"/>
              </a:schemeClr>
            </a:solidFill>
            <a:ln w="6350"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pic>
          <p:nvPicPr>
            <p:cNvPr id="942" name="Immagine 1">
              <a:extLst>
                <a:ext uri="{FF2B5EF4-FFF2-40B4-BE49-F238E27FC236}">
                  <a16:creationId xmlns:a16="http://schemas.microsoft.com/office/drawing/2014/main" id="{8D6989F4-E4D1-F3F4-4221-A9624BA7DCC0}"/>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602" t="21569" r="-1376" b="26369"/>
            <a:stretch/>
          </p:blipFill>
          <p:spPr>
            <a:xfrm>
              <a:off x="9129709" y="1122877"/>
              <a:ext cx="1107281" cy="319088"/>
            </a:xfrm>
            <a:prstGeom prst="rect">
              <a:avLst/>
            </a:prstGeom>
            <a:solidFill>
              <a:schemeClr val="bg1"/>
            </a:solidFill>
            <a:ln>
              <a:solidFill>
                <a:schemeClr val="tx1"/>
              </a:solidFill>
            </a:ln>
          </p:spPr>
        </p:pic>
        <p:pic>
          <p:nvPicPr>
            <p:cNvPr id="943" name="Immagine 2">
              <a:extLst>
                <a:ext uri="{FF2B5EF4-FFF2-40B4-BE49-F238E27FC236}">
                  <a16:creationId xmlns:a16="http://schemas.microsoft.com/office/drawing/2014/main" id="{E823D89A-30DE-5BDE-5CED-B4C7883422A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29793" y="4623972"/>
              <a:ext cx="829958" cy="331984"/>
            </a:xfrm>
            <a:prstGeom prst="rect">
              <a:avLst/>
            </a:prstGeom>
            <a:solidFill>
              <a:schemeClr val="bg1"/>
            </a:solidFill>
            <a:ln>
              <a:solidFill>
                <a:schemeClr val="tx1"/>
              </a:solidFill>
            </a:ln>
          </p:spPr>
        </p:pic>
        <p:pic>
          <p:nvPicPr>
            <p:cNvPr id="944" name="Picture 2" descr="Some evolution from PHP 5.3 to PHP 7.3 | by Smaine Milianni | Medium">
              <a:extLst>
                <a:ext uri="{FF2B5EF4-FFF2-40B4-BE49-F238E27FC236}">
                  <a16:creationId xmlns:a16="http://schemas.microsoft.com/office/drawing/2014/main" id="{340E29DF-65CB-7F22-451D-B23D179B3878}"/>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1400" t="-7206" r="20690" b="-6557"/>
            <a:stretch/>
          </p:blipFill>
          <p:spPr bwMode="auto">
            <a:xfrm>
              <a:off x="9025412" y="5452794"/>
              <a:ext cx="357186" cy="350843"/>
            </a:xfrm>
            <a:prstGeom prst="rect">
              <a:avLst/>
            </a:prstGeom>
            <a:solidFill>
              <a:schemeClr val="bg1"/>
            </a:solidFill>
            <a:ln>
              <a:solidFill>
                <a:schemeClr val="tx1"/>
              </a:solidFill>
            </a:ln>
          </p:spPr>
        </p:pic>
        <p:pic>
          <p:nvPicPr>
            <p:cNvPr id="945" name="Picture 6" descr="https://upload.wikimedia.org/wikipedia/commons/thumb/9/99/Unofficial_JavaScript_logo_2.svg/800px-Unofficial_JavaScript_logo_2.svg.png">
              <a:extLst>
                <a:ext uri="{FF2B5EF4-FFF2-40B4-BE49-F238E27FC236}">
                  <a16:creationId xmlns:a16="http://schemas.microsoft.com/office/drawing/2014/main" id="{66355967-732C-7C8B-93B4-988590F1209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432287" y="5455530"/>
              <a:ext cx="340383" cy="340383"/>
            </a:xfrm>
            <a:prstGeom prst="rect">
              <a:avLst/>
            </a:prstGeom>
            <a:solidFill>
              <a:schemeClr val="bg1"/>
            </a:solidFill>
            <a:ln>
              <a:solidFill>
                <a:schemeClr val="tx1"/>
              </a:solidFill>
            </a:ln>
          </p:spPr>
        </p:pic>
        <p:pic>
          <p:nvPicPr>
            <p:cNvPr id="946" name="Immagine 8">
              <a:extLst>
                <a:ext uri="{FF2B5EF4-FFF2-40B4-BE49-F238E27FC236}">
                  <a16:creationId xmlns:a16="http://schemas.microsoft.com/office/drawing/2014/main" id="{EA25EB2F-5C9D-EE1A-BC9E-C58ED929BD5A}"/>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5616" t="-12972" r="-5545" b="-7667"/>
            <a:stretch/>
          </p:blipFill>
          <p:spPr>
            <a:xfrm>
              <a:off x="7573771" y="4770130"/>
              <a:ext cx="466725" cy="433388"/>
            </a:xfrm>
            <a:prstGeom prst="rect">
              <a:avLst/>
            </a:prstGeom>
            <a:solidFill>
              <a:schemeClr val="bg1"/>
            </a:solidFill>
            <a:ln>
              <a:solidFill>
                <a:schemeClr val="tx1"/>
              </a:solidFill>
            </a:ln>
          </p:spPr>
        </p:pic>
        <p:pic>
          <p:nvPicPr>
            <p:cNvPr id="947" name="Immagine 9">
              <a:extLst>
                <a:ext uri="{FF2B5EF4-FFF2-40B4-BE49-F238E27FC236}">
                  <a16:creationId xmlns:a16="http://schemas.microsoft.com/office/drawing/2014/main" id="{23AAD736-6D0F-2E05-9F6E-D415E21B3950}"/>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44574" y="2679836"/>
              <a:ext cx="325121" cy="325121"/>
            </a:xfrm>
            <a:prstGeom prst="rect">
              <a:avLst/>
            </a:prstGeom>
            <a:solidFill>
              <a:schemeClr val="bg1"/>
            </a:solidFill>
            <a:ln>
              <a:solidFill>
                <a:schemeClr val="tx1"/>
              </a:solidFill>
            </a:ln>
          </p:spPr>
        </p:pic>
        <p:pic>
          <p:nvPicPr>
            <p:cNvPr id="948" name="Immagine 10">
              <a:extLst>
                <a:ext uri="{FF2B5EF4-FFF2-40B4-BE49-F238E27FC236}">
                  <a16:creationId xmlns:a16="http://schemas.microsoft.com/office/drawing/2014/main" id="{EF7C01F8-919B-16F5-180E-34702D5679C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44574" y="2222606"/>
              <a:ext cx="325121" cy="325121"/>
            </a:xfrm>
            <a:prstGeom prst="rect">
              <a:avLst/>
            </a:prstGeom>
            <a:solidFill>
              <a:schemeClr val="bg1"/>
            </a:solidFill>
            <a:ln>
              <a:solidFill>
                <a:schemeClr val="tx1"/>
              </a:solidFill>
            </a:ln>
          </p:spPr>
        </p:pic>
        <p:pic>
          <p:nvPicPr>
            <p:cNvPr id="949" name="Immagine 11">
              <a:extLst>
                <a:ext uri="{FF2B5EF4-FFF2-40B4-BE49-F238E27FC236}">
                  <a16:creationId xmlns:a16="http://schemas.microsoft.com/office/drawing/2014/main" id="{BBDCC4D5-4FCE-9260-06A4-52767D1693CD}"/>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44574" y="3152215"/>
              <a:ext cx="325121" cy="325121"/>
            </a:xfrm>
            <a:prstGeom prst="rect">
              <a:avLst/>
            </a:prstGeom>
            <a:solidFill>
              <a:schemeClr val="bg1"/>
            </a:solidFill>
            <a:ln>
              <a:solidFill>
                <a:schemeClr val="tx1"/>
              </a:solidFill>
            </a:ln>
          </p:spPr>
        </p:pic>
        <p:pic>
          <p:nvPicPr>
            <p:cNvPr id="950" name="Immagine 13">
              <a:extLst>
                <a:ext uri="{FF2B5EF4-FFF2-40B4-BE49-F238E27FC236}">
                  <a16:creationId xmlns:a16="http://schemas.microsoft.com/office/drawing/2014/main" id="{B2645965-E26A-9E3F-3DAC-AE065643D17D}"/>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27171" y="2294624"/>
              <a:ext cx="721875" cy="213602"/>
            </a:xfrm>
            <a:prstGeom prst="rect">
              <a:avLst/>
            </a:prstGeom>
            <a:solidFill>
              <a:schemeClr val="bg1"/>
            </a:solidFill>
            <a:ln>
              <a:solidFill>
                <a:schemeClr val="tx1"/>
              </a:solidFill>
            </a:ln>
          </p:spPr>
        </p:pic>
        <p:pic>
          <p:nvPicPr>
            <p:cNvPr id="951" name="Immagine 15">
              <a:extLst>
                <a:ext uri="{FF2B5EF4-FFF2-40B4-BE49-F238E27FC236}">
                  <a16:creationId xmlns:a16="http://schemas.microsoft.com/office/drawing/2014/main" id="{D9AB6333-4681-717B-196C-F17A1A0778AC}"/>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18698" y="2745698"/>
              <a:ext cx="721875" cy="213602"/>
            </a:xfrm>
            <a:prstGeom prst="rect">
              <a:avLst/>
            </a:prstGeom>
            <a:solidFill>
              <a:schemeClr val="bg1"/>
            </a:solidFill>
            <a:ln>
              <a:solidFill>
                <a:schemeClr val="tx1"/>
              </a:solidFill>
            </a:ln>
          </p:spPr>
        </p:pic>
        <p:pic>
          <p:nvPicPr>
            <p:cNvPr id="952" name="Immagine 16">
              <a:extLst>
                <a:ext uri="{FF2B5EF4-FFF2-40B4-BE49-F238E27FC236}">
                  <a16:creationId xmlns:a16="http://schemas.microsoft.com/office/drawing/2014/main" id="{0E655D19-C08D-574A-194F-B05A130CE588}"/>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18698" y="3215882"/>
              <a:ext cx="721875" cy="213602"/>
            </a:xfrm>
            <a:prstGeom prst="rect">
              <a:avLst/>
            </a:prstGeom>
            <a:solidFill>
              <a:schemeClr val="bg1"/>
            </a:solidFill>
            <a:ln>
              <a:solidFill>
                <a:schemeClr val="tx1"/>
              </a:solidFill>
            </a:ln>
          </p:spPr>
        </p:pic>
        <p:pic>
          <p:nvPicPr>
            <p:cNvPr id="953" name="Immagine 17">
              <a:extLst>
                <a:ext uri="{FF2B5EF4-FFF2-40B4-BE49-F238E27FC236}">
                  <a16:creationId xmlns:a16="http://schemas.microsoft.com/office/drawing/2014/main" id="{5D78B063-FAA2-0B05-2420-FEAF35C120CC}"/>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5616" t="-12972" r="-5545" b="-7667"/>
            <a:stretch/>
          </p:blipFill>
          <p:spPr>
            <a:xfrm>
              <a:off x="6270215" y="2658251"/>
              <a:ext cx="466725" cy="433388"/>
            </a:xfrm>
            <a:prstGeom prst="rect">
              <a:avLst/>
            </a:prstGeom>
            <a:solidFill>
              <a:schemeClr val="bg1"/>
            </a:solidFill>
            <a:ln>
              <a:solidFill>
                <a:schemeClr val="tx1"/>
              </a:solidFill>
            </a:ln>
          </p:spPr>
        </p:pic>
        <p:pic>
          <p:nvPicPr>
            <p:cNvPr id="954" name="Immagine 18">
              <a:extLst>
                <a:ext uri="{FF2B5EF4-FFF2-40B4-BE49-F238E27FC236}">
                  <a16:creationId xmlns:a16="http://schemas.microsoft.com/office/drawing/2014/main" id="{9368A1DF-D381-A9D9-247B-18CD02B6D51B}"/>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t="19146" b="20173"/>
            <a:stretch/>
          </p:blipFill>
          <p:spPr>
            <a:xfrm>
              <a:off x="5478570" y="2658251"/>
              <a:ext cx="721306" cy="437692"/>
            </a:xfrm>
            <a:prstGeom prst="rect">
              <a:avLst/>
            </a:prstGeom>
            <a:solidFill>
              <a:schemeClr val="bg1"/>
            </a:solidFill>
            <a:ln>
              <a:solidFill>
                <a:schemeClr val="tx1"/>
              </a:solidFill>
            </a:ln>
          </p:spPr>
        </p:pic>
        <p:pic>
          <p:nvPicPr>
            <p:cNvPr id="955" name="Immagine 19">
              <a:extLst>
                <a:ext uri="{FF2B5EF4-FFF2-40B4-BE49-F238E27FC236}">
                  <a16:creationId xmlns:a16="http://schemas.microsoft.com/office/drawing/2014/main" id="{AB139896-2671-A502-4301-1E395E581FE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565534" y="4422149"/>
              <a:ext cx="967072" cy="456336"/>
            </a:xfrm>
            <a:prstGeom prst="rect">
              <a:avLst/>
            </a:prstGeom>
            <a:solidFill>
              <a:schemeClr val="bg1"/>
            </a:solidFill>
            <a:ln>
              <a:solidFill>
                <a:schemeClr val="tx1"/>
              </a:solidFill>
            </a:ln>
          </p:spPr>
        </p:pic>
        <p:pic>
          <p:nvPicPr>
            <p:cNvPr id="956" name="Picture 2" descr="Some evolution from PHP 5.3 to PHP 7.3 | by Smaine Milianni | Medium">
              <a:extLst>
                <a:ext uri="{FF2B5EF4-FFF2-40B4-BE49-F238E27FC236}">
                  <a16:creationId xmlns:a16="http://schemas.microsoft.com/office/drawing/2014/main" id="{0DD94959-DEF2-C0C8-C972-83761D9E457F}"/>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1400" t="-7206" r="20690" b="-6557"/>
            <a:stretch/>
          </p:blipFill>
          <p:spPr bwMode="auto">
            <a:xfrm>
              <a:off x="5043605" y="5455468"/>
              <a:ext cx="357186" cy="350843"/>
            </a:xfrm>
            <a:prstGeom prst="rect">
              <a:avLst/>
            </a:prstGeom>
            <a:solidFill>
              <a:schemeClr val="bg1"/>
            </a:solidFill>
            <a:ln>
              <a:solidFill>
                <a:schemeClr val="tx1"/>
              </a:solidFill>
            </a:ln>
          </p:spPr>
        </p:pic>
        <p:pic>
          <p:nvPicPr>
            <p:cNvPr id="957" name="Picture 6" descr="https://upload.wikimedia.org/wikipedia/commons/thumb/9/99/Unofficial_JavaScript_logo_2.svg/800px-Unofficial_JavaScript_logo_2.svg.png">
              <a:extLst>
                <a:ext uri="{FF2B5EF4-FFF2-40B4-BE49-F238E27FC236}">
                  <a16:creationId xmlns:a16="http://schemas.microsoft.com/office/drawing/2014/main" id="{C24907EA-F4BF-4AB5-7516-90C2CAF5144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450480" y="5458204"/>
              <a:ext cx="340383" cy="340383"/>
            </a:xfrm>
            <a:prstGeom prst="rect">
              <a:avLst/>
            </a:prstGeom>
            <a:solidFill>
              <a:schemeClr val="bg1"/>
            </a:solidFill>
            <a:ln>
              <a:solidFill>
                <a:schemeClr val="tx1"/>
              </a:solidFill>
            </a:ln>
          </p:spPr>
        </p:pic>
        <p:pic>
          <p:nvPicPr>
            <p:cNvPr id="958" name="Immagine 58">
              <a:extLst>
                <a:ext uri="{FF2B5EF4-FFF2-40B4-BE49-F238E27FC236}">
                  <a16:creationId xmlns:a16="http://schemas.microsoft.com/office/drawing/2014/main" id="{2C9823EF-7820-AC47-223C-B9A4445BD59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18698" y="3673755"/>
              <a:ext cx="721875" cy="213602"/>
            </a:xfrm>
            <a:prstGeom prst="rect">
              <a:avLst/>
            </a:prstGeom>
            <a:solidFill>
              <a:schemeClr val="bg1"/>
            </a:solidFill>
            <a:ln>
              <a:solidFill>
                <a:schemeClr val="tx1"/>
              </a:solidFill>
            </a:ln>
          </p:spPr>
        </p:pic>
        <p:pic>
          <p:nvPicPr>
            <p:cNvPr id="959" name="Immagine 5">
              <a:extLst>
                <a:ext uri="{FF2B5EF4-FFF2-40B4-BE49-F238E27FC236}">
                  <a16:creationId xmlns:a16="http://schemas.microsoft.com/office/drawing/2014/main" id="{A85403D7-DD57-7841-6DFA-52F5942B8DC5}"/>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596246" y="3638000"/>
              <a:ext cx="416665" cy="366383"/>
            </a:xfrm>
            <a:prstGeom prst="rect">
              <a:avLst/>
            </a:prstGeom>
            <a:solidFill>
              <a:schemeClr val="bg1"/>
            </a:solidFill>
            <a:ln>
              <a:solidFill>
                <a:schemeClr val="tx1"/>
              </a:solidFill>
            </a:ln>
          </p:spPr>
        </p:pic>
      </p:grpSp>
    </p:spTree>
    <p:extLst>
      <p:ext uri="{BB962C8B-B14F-4D97-AF65-F5344CB8AC3E}">
        <p14:creationId xmlns:p14="http://schemas.microsoft.com/office/powerpoint/2010/main" val="61956039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9C43D90-146A-44D7-9CCD-FAC1817C4BB6}"/>
              </a:ext>
            </a:extLst>
          </p:cNvPr>
          <p:cNvSpPr>
            <a:spLocks noGrp="1"/>
          </p:cNvSpPr>
          <p:nvPr>
            <p:ph type="title"/>
          </p:nvPr>
        </p:nvSpPr>
        <p:spPr/>
        <p:txBody>
          <a:bodyPr/>
          <a:lstStyle/>
          <a:p>
            <a:r>
              <a:rPr lang="en-US" noProof="0" dirty="0"/>
              <a:t>Data platform</a:t>
            </a:r>
          </a:p>
        </p:txBody>
      </p:sp>
      <p:pic>
        <p:nvPicPr>
          <p:cNvPr id="8" name="Segnaposto contenuto 7">
            <a:extLst>
              <a:ext uri="{FF2B5EF4-FFF2-40B4-BE49-F238E27FC236}">
                <a16:creationId xmlns:a16="http://schemas.microsoft.com/office/drawing/2014/main" id="{9F1846D6-161E-46CA-843B-51DD11A5527A}"/>
              </a:ext>
            </a:extLst>
          </p:cNvPr>
          <p:cNvPicPr>
            <a:picLocks noGrp="1" noChangeAspect="1"/>
          </p:cNvPicPr>
          <p:nvPr>
            <p:ph idx="1"/>
          </p:nvPr>
        </p:nvPicPr>
        <p:blipFill>
          <a:blip r:embed="rId2"/>
          <a:stretch>
            <a:fillRect/>
          </a:stretch>
        </p:blipFill>
        <p:spPr>
          <a:xfrm>
            <a:off x="749911" y="2540899"/>
            <a:ext cx="10380588" cy="2001767"/>
          </a:xfrm>
        </p:spPr>
      </p:pic>
      <p:sp>
        <p:nvSpPr>
          <p:cNvPr id="4" name="Segnaposto piè di pagina 3">
            <a:extLst>
              <a:ext uri="{FF2B5EF4-FFF2-40B4-BE49-F238E27FC236}">
                <a16:creationId xmlns:a16="http://schemas.microsoft.com/office/drawing/2014/main" id="{6EDDDA11-FC86-439B-B659-6B67F0BAA0B1}"/>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81189102-CDBF-460F-936D-63EB43288417}"/>
              </a:ext>
            </a:extLst>
          </p:cNvPr>
          <p:cNvSpPr>
            <a:spLocks noGrp="1"/>
          </p:cNvSpPr>
          <p:nvPr>
            <p:ph type="sldNum" sz="quarter" idx="12"/>
          </p:nvPr>
        </p:nvSpPr>
        <p:spPr/>
        <p:txBody>
          <a:bodyPr/>
          <a:lstStyle/>
          <a:p>
            <a:fld id="{5DD6F1BA-2510-46FC-9346-AB1F3CA1593B}" type="slidenum">
              <a:rPr lang="it-IT" smtClean="0"/>
              <a:t>56</a:t>
            </a:fld>
            <a:endParaRPr lang="it-IT" dirty="0"/>
          </a:p>
        </p:txBody>
      </p:sp>
      <p:sp>
        <p:nvSpPr>
          <p:cNvPr id="6" name="Segnaposto contenuto 5">
            <a:extLst>
              <a:ext uri="{FF2B5EF4-FFF2-40B4-BE49-F238E27FC236}">
                <a16:creationId xmlns:a16="http://schemas.microsoft.com/office/drawing/2014/main" id="{334A4171-E7BE-445C-A584-DD612195EBDA}"/>
              </a:ext>
            </a:extLst>
          </p:cNvPr>
          <p:cNvSpPr>
            <a:spLocks noGrp="1"/>
          </p:cNvSpPr>
          <p:nvPr>
            <p:ph idx="13"/>
          </p:nvPr>
        </p:nvSpPr>
        <p:spPr/>
        <p:txBody>
          <a:bodyPr/>
          <a:lstStyle/>
          <a:p>
            <a:endParaRPr lang="en-US" dirty="0"/>
          </a:p>
        </p:txBody>
      </p:sp>
      <p:sp>
        <p:nvSpPr>
          <p:cNvPr id="3" name="Rettangolo 2">
            <a:extLst>
              <a:ext uri="{FF2B5EF4-FFF2-40B4-BE49-F238E27FC236}">
                <a16:creationId xmlns:a16="http://schemas.microsoft.com/office/drawing/2014/main" id="{A9DFB35F-5EF0-4326-9951-7E9C0B3A4F74}"/>
              </a:ext>
            </a:extLst>
          </p:cNvPr>
          <p:cNvSpPr/>
          <p:nvPr/>
        </p:nvSpPr>
        <p:spPr>
          <a:xfrm>
            <a:off x="4842934" y="2638700"/>
            <a:ext cx="4849706" cy="114759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noFill/>
            </a:endParaRPr>
          </a:p>
        </p:txBody>
      </p:sp>
    </p:spTree>
    <p:extLst>
      <p:ext uri="{BB962C8B-B14F-4D97-AF65-F5344CB8AC3E}">
        <p14:creationId xmlns:p14="http://schemas.microsoft.com/office/powerpoint/2010/main" val="207553591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4ED1788-8EE5-D2FA-E4FC-206AE2227A93}"/>
              </a:ext>
            </a:extLst>
          </p:cNvPr>
          <p:cNvSpPr>
            <a:spLocks noGrp="1"/>
          </p:cNvSpPr>
          <p:nvPr>
            <p:ph type="title"/>
          </p:nvPr>
        </p:nvSpPr>
        <p:spPr/>
        <p:txBody>
          <a:bodyPr/>
          <a:lstStyle/>
          <a:p>
            <a:r>
              <a:rPr lang="en-US" noProof="0" dirty="0"/>
              <a:t>Data platform: related job positions</a:t>
            </a:r>
          </a:p>
        </p:txBody>
      </p:sp>
      <p:sp>
        <p:nvSpPr>
          <p:cNvPr id="3" name="Segnaposto contenuto 2">
            <a:extLst>
              <a:ext uri="{FF2B5EF4-FFF2-40B4-BE49-F238E27FC236}">
                <a16:creationId xmlns:a16="http://schemas.microsoft.com/office/drawing/2014/main" id="{02F1B53A-3843-51FA-450B-236C2AF8EE86}"/>
              </a:ext>
            </a:extLst>
          </p:cNvPr>
          <p:cNvSpPr>
            <a:spLocks noGrp="1"/>
          </p:cNvSpPr>
          <p:nvPr>
            <p:ph idx="1"/>
          </p:nvPr>
        </p:nvSpPr>
        <p:spPr/>
        <p:txBody>
          <a:bodyPr/>
          <a:lstStyle/>
          <a:p>
            <a:r>
              <a:rPr lang="en-US" sz="2000" noProof="0" dirty="0">
                <a:solidFill>
                  <a:srgbClr val="FF5050"/>
                </a:solidFill>
              </a:rPr>
              <a:t>Data platform engineer</a:t>
            </a:r>
            <a:endParaRPr lang="en-US" sz="2000" noProof="0" dirty="0"/>
          </a:p>
          <a:p>
            <a:pPr lvl="1"/>
            <a:r>
              <a:rPr lang="en-US" sz="1400" noProof="0" dirty="0">
                <a:effectLst/>
              </a:rPr>
              <a:t>Orchestrate the successful implementation of cloud technologies within the data infrastructure of their business</a:t>
            </a:r>
          </a:p>
          <a:p>
            <a:pPr lvl="1"/>
            <a:r>
              <a:rPr lang="en-US" sz="1400" noProof="0" dirty="0">
                <a:effectLst/>
              </a:rPr>
              <a:t>Solid understanding of impact database types and implementation </a:t>
            </a:r>
          </a:p>
          <a:p>
            <a:pPr lvl="1"/>
            <a:r>
              <a:rPr lang="en-US" sz="1400" noProof="0" dirty="0">
                <a:effectLst/>
              </a:rPr>
              <a:t>Responsible for purchasing decisions for cloud services and approval of data architectures</a:t>
            </a:r>
          </a:p>
          <a:p>
            <a:r>
              <a:rPr lang="en-US" sz="2000" noProof="0" dirty="0">
                <a:solidFill>
                  <a:srgbClr val="FF5050"/>
                </a:solidFill>
              </a:rPr>
              <a:t>Data analyst</a:t>
            </a:r>
          </a:p>
          <a:p>
            <a:pPr lvl="1"/>
            <a:r>
              <a:rPr lang="en-US" sz="1400" noProof="0" dirty="0">
                <a:effectLst/>
              </a:rPr>
              <a:t>Analyze data systems, creating automated systems for retrieving data from the data platform</a:t>
            </a:r>
          </a:p>
          <a:p>
            <a:pPr lvl="1"/>
            <a:r>
              <a:rPr lang="en-US" sz="1400" noProof="0" dirty="0">
                <a:effectLst/>
              </a:rPr>
              <a:t>Cloud data analysts are more commonly members of the business user population</a:t>
            </a:r>
          </a:p>
          <a:p>
            <a:r>
              <a:rPr lang="en-US" sz="2000" noProof="0" dirty="0">
                <a:solidFill>
                  <a:srgbClr val="FF5050"/>
                </a:solidFill>
              </a:rPr>
              <a:t>Data scientist</a:t>
            </a:r>
          </a:p>
          <a:p>
            <a:pPr lvl="1"/>
            <a:r>
              <a:rPr lang="en-US" sz="1400" noProof="0" dirty="0">
                <a:effectLst/>
              </a:rPr>
              <a:t>Analyze and interpret complex digital data</a:t>
            </a:r>
          </a:p>
          <a:p>
            <a:pPr lvl="1"/>
            <a:r>
              <a:rPr lang="en-US" sz="1400" noProof="0" dirty="0">
                <a:effectLst/>
              </a:rPr>
              <a:t>Work with new technologies (e.g., machine learning) to deepen the business' understanding and gain new insights</a:t>
            </a:r>
          </a:p>
          <a:p>
            <a:r>
              <a:rPr lang="en-US" sz="2000" noProof="0" dirty="0">
                <a:solidFill>
                  <a:srgbClr val="FF5050"/>
                </a:solidFill>
              </a:rPr>
              <a:t>Data architect</a:t>
            </a:r>
            <a:endParaRPr lang="en-US" sz="2000" noProof="0" dirty="0"/>
          </a:p>
          <a:p>
            <a:pPr lvl="1"/>
            <a:r>
              <a:rPr lang="en-US" sz="1400" noProof="0" dirty="0">
                <a:effectLst/>
              </a:rPr>
              <a:t>Team members who understand all aspects of a data platform's architecture</a:t>
            </a:r>
          </a:p>
          <a:p>
            <a:pPr lvl="1"/>
            <a:r>
              <a:rPr lang="en-US" sz="1400" noProof="0" dirty="0">
                <a:effectLst/>
              </a:rPr>
              <a:t>Work closely with the data platform engineers to create data workflows</a:t>
            </a:r>
          </a:p>
          <a:p>
            <a:pPr lvl="1"/>
            <a:r>
              <a:rPr lang="en-US" sz="1400" noProof="0" dirty="0">
                <a:effectLst/>
              </a:rPr>
              <a:t>Responsible for designing and testing new database architectures and planning both data and architecture migrations</a:t>
            </a:r>
          </a:p>
          <a:p>
            <a:r>
              <a:rPr lang="en-US" sz="2000" noProof="0" dirty="0">
                <a:solidFill>
                  <a:srgbClr val="FF5050"/>
                </a:solidFill>
              </a:rPr>
              <a:t>Data pipeline engineer</a:t>
            </a:r>
          </a:p>
          <a:p>
            <a:pPr lvl="1"/>
            <a:r>
              <a:rPr lang="en-US" sz="1400" noProof="0" dirty="0">
                <a:effectLst/>
              </a:rPr>
              <a:t>Responsible for planning, architecting, and building large-scale data processing systems</a:t>
            </a:r>
            <a:endParaRPr lang="en-US" sz="1400" noProof="0" dirty="0"/>
          </a:p>
        </p:txBody>
      </p:sp>
      <p:sp>
        <p:nvSpPr>
          <p:cNvPr id="4" name="Segnaposto piè di pagina 3">
            <a:extLst>
              <a:ext uri="{FF2B5EF4-FFF2-40B4-BE49-F238E27FC236}">
                <a16:creationId xmlns:a16="http://schemas.microsoft.com/office/drawing/2014/main" id="{5AD4F0AB-CB0B-4FC6-AF2B-CCF49E40A01E}"/>
              </a:ext>
            </a:extLst>
          </p:cNvPr>
          <p:cNvSpPr>
            <a:spLocks noGrp="1"/>
          </p:cNvSpPr>
          <p:nvPr>
            <p:ph type="ftr" sz="quarter" idx="11"/>
          </p:nvPr>
        </p:nvSpPr>
        <p:spPr/>
        <p:txBody>
          <a:bodyPr/>
          <a:lstStyle/>
          <a:p>
            <a:pPr algn="l"/>
            <a:r>
              <a:rPr lang="en-US" dirty="0"/>
              <a:t>Matteo Francia – University of Bologna</a:t>
            </a:r>
          </a:p>
        </p:txBody>
      </p:sp>
      <p:sp>
        <p:nvSpPr>
          <p:cNvPr id="5" name="Segnaposto numero diapositiva 4">
            <a:extLst>
              <a:ext uri="{FF2B5EF4-FFF2-40B4-BE49-F238E27FC236}">
                <a16:creationId xmlns:a16="http://schemas.microsoft.com/office/drawing/2014/main" id="{F08109D6-4EBD-03C4-93BC-C679BCE720D9}"/>
              </a:ext>
            </a:extLst>
          </p:cNvPr>
          <p:cNvSpPr>
            <a:spLocks noGrp="1"/>
          </p:cNvSpPr>
          <p:nvPr>
            <p:ph type="sldNum" sz="quarter" idx="12"/>
          </p:nvPr>
        </p:nvSpPr>
        <p:spPr/>
        <p:txBody>
          <a:bodyPr/>
          <a:lstStyle/>
          <a:p>
            <a:fld id="{5DD6F1BA-2510-46FC-9346-AB1F3CA1593B}" type="slidenum">
              <a:rPr lang="en-US" smtClean="0"/>
              <a:t>57</a:t>
            </a:fld>
            <a:endParaRPr lang="en-US" dirty="0"/>
          </a:p>
        </p:txBody>
      </p:sp>
      <p:sp>
        <p:nvSpPr>
          <p:cNvPr id="6" name="Segnaposto contenuto 5">
            <a:extLst>
              <a:ext uri="{FF2B5EF4-FFF2-40B4-BE49-F238E27FC236}">
                <a16:creationId xmlns:a16="http://schemas.microsoft.com/office/drawing/2014/main" id="{60FD1868-B3E0-93C0-B464-F440448CE15B}"/>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260867931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p:txBody>
          <a:bodyPr anchor="t"/>
          <a:lstStyle/>
          <a:p>
            <a:r>
              <a:rPr lang="en-US" noProof="0" dirty="0"/>
              <a:t>From DevOps to DataOps</a:t>
            </a:r>
          </a:p>
          <a:p>
            <a:pPr lvl="1"/>
            <a:r>
              <a:rPr lang="en-US" i="1" noProof="0" dirty="0"/>
              <a:t>“A collaborative data management practice focused on improving the </a:t>
            </a:r>
            <a:br>
              <a:rPr lang="en-US" i="1" noProof="0" dirty="0"/>
            </a:br>
            <a:r>
              <a:rPr lang="en-US" i="1" noProof="0" dirty="0"/>
              <a:t>communication, integration and automation of data flows between </a:t>
            </a:r>
            <a:br>
              <a:rPr lang="en-US" i="1" noProof="0" dirty="0"/>
            </a:br>
            <a:r>
              <a:rPr lang="en-US" i="1" noProof="0" dirty="0"/>
              <a:t>data managers and data consumers across an organization”</a:t>
            </a:r>
          </a:p>
          <a:p>
            <a:pPr lvl="1"/>
            <a:r>
              <a:rPr lang="en-US" noProof="0" dirty="0"/>
              <a:t>Data analytics improved in terms of velocity, quality, predictability and </a:t>
            </a:r>
            <a:br>
              <a:rPr lang="en-US" noProof="0" dirty="0"/>
            </a:br>
            <a:r>
              <a:rPr lang="en-US" noProof="0" dirty="0"/>
              <a:t>scale of software engineering and deployment</a:t>
            </a:r>
          </a:p>
          <a:p>
            <a:r>
              <a:rPr lang="en-US" noProof="0" dirty="0"/>
              <a:t>Some key rules</a:t>
            </a:r>
          </a:p>
          <a:p>
            <a:pPr lvl="1"/>
            <a:r>
              <a:rPr lang="en-US" noProof="0" dirty="0"/>
              <a:t>Establish progress and performance measurements at every stage</a:t>
            </a:r>
          </a:p>
          <a:p>
            <a:pPr lvl="1"/>
            <a:r>
              <a:rPr lang="en-US" noProof="0" dirty="0"/>
              <a:t>Automate as many stages of the data flow as possible</a:t>
            </a:r>
          </a:p>
          <a:p>
            <a:pPr lvl="1"/>
            <a:r>
              <a:rPr lang="en-US" noProof="0" dirty="0"/>
              <a:t>Establish governance discipline (</a:t>
            </a:r>
            <a:r>
              <a:rPr lang="en-US" i="1" noProof="0" dirty="0"/>
              <a:t>governance-as-code</a:t>
            </a:r>
            <a:r>
              <a:rPr lang="en-US" noProof="0" dirty="0"/>
              <a:t>)</a:t>
            </a:r>
          </a:p>
          <a:p>
            <a:pPr lvl="1"/>
            <a:r>
              <a:rPr lang="en-US" noProof="0" dirty="0"/>
              <a:t>Design process for growth and extensibility</a:t>
            </a:r>
          </a:p>
        </p:txBody>
      </p:sp>
      <p:sp>
        <p:nvSpPr>
          <p:cNvPr id="5" name="Segnaposto numero diapositiva 4"/>
          <p:cNvSpPr>
            <a:spLocks noGrp="1"/>
          </p:cNvSpPr>
          <p:nvPr>
            <p:ph type="sldNum" sz="quarter" idx="12"/>
          </p:nvPr>
        </p:nvSpPr>
        <p:spPr/>
        <p:txBody>
          <a:bodyPr/>
          <a:lstStyle/>
          <a:p>
            <a:fld id="{5DD6F1BA-2510-46FC-9346-AB1F3CA1593B}" type="slidenum">
              <a:rPr lang="it-IT" smtClean="0"/>
              <a:t>58</a:t>
            </a:fld>
            <a:endParaRPr lang="it-IT" dirty="0"/>
          </a:p>
        </p:txBody>
      </p:sp>
      <p:sp>
        <p:nvSpPr>
          <p:cNvPr id="6" name="Segnaposto contenuto 5"/>
          <p:cNvSpPr>
            <a:spLocks noGrp="1"/>
          </p:cNvSpPr>
          <p:nvPr>
            <p:ph idx="13"/>
          </p:nvPr>
        </p:nvSpPr>
        <p:spPr/>
        <p:txBody>
          <a:bodyPr/>
          <a:lstStyle/>
          <a:p>
            <a:r>
              <a:rPr lang="en-US" noProof="0" dirty="0"/>
              <a:t>Gartner, 2020 </a:t>
            </a:r>
            <a:r>
              <a:rPr lang="en-US" noProof="0" dirty="0">
                <a:hlinkClick r:id="rId2"/>
              </a:rPr>
              <a:t>https://www.gartner.com/smarterwithgartner/how-dataops-amplifies-data-and-analytics-business-value</a:t>
            </a:r>
            <a:br>
              <a:rPr lang="en-US" noProof="0" dirty="0"/>
            </a:br>
            <a:r>
              <a:rPr lang="en-US" noProof="0" dirty="0"/>
              <a:t>Andy Palmer, 2015 </a:t>
            </a:r>
            <a:r>
              <a:rPr lang="en-US" noProof="0" dirty="0">
                <a:hlinkClick r:id="rId3"/>
              </a:rPr>
              <a:t>https://www.tamr.com/blog/from-devops-to-dataops-by-andy-palmer/</a:t>
            </a:r>
            <a:r>
              <a:rPr lang="en-US" noProof="0" dirty="0"/>
              <a:t> </a:t>
            </a:r>
            <a:br>
              <a:rPr lang="en-US" noProof="0" dirty="0"/>
            </a:br>
            <a:r>
              <a:rPr lang="en-US" noProof="0" dirty="0"/>
              <a:t>William Vorhies, 2017 </a:t>
            </a:r>
            <a:r>
              <a:rPr lang="en-US" noProof="0" dirty="0">
                <a:hlinkClick r:id="rId4"/>
              </a:rPr>
              <a:t>https://www.datasciencecentral.com/profiles/blogs/dataops-it-s-a-secret</a:t>
            </a:r>
            <a:r>
              <a:rPr lang="en-US" noProof="0" dirty="0"/>
              <a:t> </a:t>
            </a:r>
          </a:p>
        </p:txBody>
      </p:sp>
      <p:sp>
        <p:nvSpPr>
          <p:cNvPr id="2" name="Titolo 1"/>
          <p:cNvSpPr>
            <a:spLocks noGrp="1"/>
          </p:cNvSpPr>
          <p:nvPr>
            <p:ph type="title"/>
          </p:nvPr>
        </p:nvSpPr>
        <p:spPr/>
        <p:txBody>
          <a:bodyPr/>
          <a:lstStyle/>
          <a:p>
            <a:r>
              <a:rPr lang="en-US" noProof="0" dirty="0"/>
              <a:t>DataOps</a:t>
            </a:r>
          </a:p>
        </p:txBody>
      </p:sp>
      <p:pic>
        <p:nvPicPr>
          <p:cNvPr id="6146" name="Picture 2" descr="Screen Shot 2015-06-22 at 7.04.13 AM"/>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36136" y="1174498"/>
            <a:ext cx="2755320" cy="2446231"/>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Screen Shot 2015-06-22 at 7.04.29 AM"/>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736136" y="3620729"/>
            <a:ext cx="2719885" cy="24311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344947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en-US" noProof="0" dirty="0"/>
              <a:t>Data platform</a:t>
            </a:r>
          </a:p>
        </p:txBody>
      </p:sp>
      <p:sp>
        <p:nvSpPr>
          <p:cNvPr id="6" name="Segnaposto contenuto 5">
            <a:extLst>
              <a:ext uri="{FF2B5EF4-FFF2-40B4-BE49-F238E27FC236}">
                <a16:creationId xmlns:a16="http://schemas.microsoft.com/office/drawing/2014/main" id="{F8B83489-3521-493B-8692-95A564A968E6}"/>
              </a:ext>
            </a:extLst>
          </p:cNvPr>
          <p:cNvSpPr>
            <a:spLocks noGrp="1"/>
          </p:cNvSpPr>
          <p:nvPr>
            <p:ph sz="half" idx="1"/>
          </p:nvPr>
        </p:nvSpPr>
        <p:spPr/>
        <p:txBody>
          <a:bodyPr/>
          <a:lstStyle/>
          <a:p>
            <a:r>
              <a:rPr lang="en-US" noProof="0" dirty="0"/>
              <a:t>MOSES is used within a DP that builds atop the Hadoop ecosystem</a:t>
            </a:r>
          </a:p>
          <a:p>
            <a:pPr lvl="1"/>
            <a:r>
              <a:rPr lang="en-US" noProof="0" dirty="0"/>
              <a:t>The cluster runs the Cloudera Distribution for Apache Hadoop 6.2.0 and Docker</a:t>
            </a:r>
          </a:p>
          <a:p>
            <a:pPr lvl="1"/>
            <a:r>
              <a:rPr lang="en-US" noProof="0" dirty="0"/>
              <a:t>The metadata collected and manipulated are stored in a graph database</a:t>
            </a:r>
          </a:p>
          <a:p>
            <a:pPr lvl="2"/>
            <a:r>
              <a:rPr lang="en-US" noProof="0" dirty="0"/>
              <a:t>The graph data model favors the modeling of highly interconnected data in the absence of fixed schemas</a:t>
            </a:r>
          </a:p>
          <a:p>
            <a:pPr lvl="1"/>
            <a:r>
              <a:rPr lang="en-US" noProof="0" dirty="0"/>
              <a:t>Service decoupling: functional components are accessible using RESTful APIs</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59</a:t>
            </a:fld>
            <a:endParaRPr lang="it-IT" dirty="0"/>
          </a:p>
        </p:txBody>
      </p:sp>
      <p:sp>
        <p:nvSpPr>
          <p:cNvPr id="8" name="Segnaposto contenuto 7">
            <a:extLst>
              <a:ext uri="{FF2B5EF4-FFF2-40B4-BE49-F238E27FC236}">
                <a16:creationId xmlns:a16="http://schemas.microsoft.com/office/drawing/2014/main" id="{2A5CF326-016F-4719-94CA-09D25F60BE00}"/>
              </a:ext>
            </a:extLst>
          </p:cNvPr>
          <p:cNvSpPr>
            <a:spLocks noGrp="1"/>
          </p:cNvSpPr>
          <p:nvPr>
            <p:ph idx="13"/>
          </p:nvPr>
        </p:nvSpPr>
        <p:spPr/>
        <p:txBody>
          <a:bodyPr/>
          <a:lstStyle/>
          <a:p>
            <a:r>
              <a:rPr lang="en-US" noProof="0" dirty="0"/>
              <a:t>Leoni Anna Giulia. "Gestione di un data lake strutturato attraverso il riconoscimento semantico dei dati acquisiti."</a:t>
            </a:r>
          </a:p>
        </p:txBody>
      </p:sp>
      <p:grpSp>
        <p:nvGrpSpPr>
          <p:cNvPr id="117" name="Group 116">
            <a:extLst>
              <a:ext uri="{FF2B5EF4-FFF2-40B4-BE49-F238E27FC236}">
                <a16:creationId xmlns:a16="http://schemas.microsoft.com/office/drawing/2014/main" id="{E8F54882-8D94-489C-8E6B-F631AF7D96A2}"/>
              </a:ext>
            </a:extLst>
          </p:cNvPr>
          <p:cNvGrpSpPr/>
          <p:nvPr/>
        </p:nvGrpSpPr>
        <p:grpSpPr>
          <a:xfrm>
            <a:off x="6240780" y="1912303"/>
            <a:ext cx="5465517" cy="3985280"/>
            <a:chOff x="2709254" y="898518"/>
            <a:chExt cx="7639792" cy="5721159"/>
          </a:xfrm>
        </p:grpSpPr>
        <p:sp>
          <p:nvSpPr>
            <p:cNvPr id="118" name="Rettangolo 50">
              <a:extLst>
                <a:ext uri="{FF2B5EF4-FFF2-40B4-BE49-F238E27FC236}">
                  <a16:creationId xmlns:a16="http://schemas.microsoft.com/office/drawing/2014/main" id="{6CC6AA7C-99E0-450C-B1DE-CFC6195EDCBA}"/>
                </a:ext>
              </a:extLst>
            </p:cNvPr>
            <p:cNvSpPr/>
            <p:nvPr/>
          </p:nvSpPr>
          <p:spPr>
            <a:xfrm>
              <a:off x="7717238" y="1913064"/>
              <a:ext cx="2162628" cy="3114135"/>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119" name="CasellaDiTesto 51">
              <a:extLst>
                <a:ext uri="{FF2B5EF4-FFF2-40B4-BE49-F238E27FC236}">
                  <a16:creationId xmlns:a16="http://schemas.microsoft.com/office/drawing/2014/main" id="{8E36533F-395B-4418-A389-EECAD160B2D4}"/>
                </a:ext>
              </a:extLst>
            </p:cNvPr>
            <p:cNvSpPr txBox="1"/>
            <p:nvPr/>
          </p:nvSpPr>
          <p:spPr>
            <a:xfrm>
              <a:off x="7695467" y="1891544"/>
              <a:ext cx="887767" cy="364515"/>
            </a:xfrm>
            <a:prstGeom prst="rect">
              <a:avLst/>
            </a:prstGeom>
            <a:noFill/>
          </p:spPr>
          <p:txBody>
            <a:bodyPr wrap="none" rtlCol="0">
              <a:spAutoFit/>
            </a:bodyPr>
            <a:lstStyle/>
            <a:p>
              <a:r>
                <a:rPr lang="en-GB" sz="1050" dirty="0">
                  <a:latin typeface="Times New Roman"/>
                  <a:cs typeface="Times New Roman"/>
                </a:rPr>
                <a:t>MOSES</a:t>
              </a:r>
            </a:p>
          </p:txBody>
        </p:sp>
        <p:sp>
          <p:nvSpPr>
            <p:cNvPr id="120" name="Cilindro 52">
              <a:extLst>
                <a:ext uri="{FF2B5EF4-FFF2-40B4-BE49-F238E27FC236}">
                  <a16:creationId xmlns:a16="http://schemas.microsoft.com/office/drawing/2014/main" id="{EB28D4CB-A706-4F9F-B7DD-97E931A7A8B2}"/>
                </a:ext>
              </a:extLst>
            </p:cNvPr>
            <p:cNvSpPr/>
            <p:nvPr/>
          </p:nvSpPr>
          <p:spPr>
            <a:xfrm>
              <a:off x="8153676" y="4565382"/>
              <a:ext cx="1275366" cy="433877"/>
            </a:xfrm>
            <a:prstGeom prst="can">
              <a:avLst/>
            </a:prstGeom>
            <a:solidFill>
              <a:srgbClr val="FF6600"/>
            </a:solidFill>
            <a:ln w="6350" cmpd="sng">
              <a:solidFill>
                <a:schemeClr val="accent2">
                  <a:lumMod val="5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1100" dirty="0">
                  <a:latin typeface="Times New Roman"/>
                  <a:cs typeface="Times New Roman"/>
                </a:rPr>
                <a:t>Metadata</a:t>
              </a:r>
            </a:p>
          </p:txBody>
        </p:sp>
        <p:sp>
          <p:nvSpPr>
            <p:cNvPr id="121" name="Rettangolo arrotondato 53">
              <a:extLst>
                <a:ext uri="{FF2B5EF4-FFF2-40B4-BE49-F238E27FC236}">
                  <a16:creationId xmlns:a16="http://schemas.microsoft.com/office/drawing/2014/main" id="{E49D3382-5F56-4F03-B231-8887CAF7F82C}"/>
                </a:ext>
              </a:extLst>
            </p:cNvPr>
            <p:cNvSpPr/>
            <p:nvPr/>
          </p:nvSpPr>
          <p:spPr>
            <a:xfrm>
              <a:off x="7847867" y="2149200"/>
              <a:ext cx="1886856" cy="456072"/>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Metadata Extractor</a:t>
              </a:r>
            </a:p>
          </p:txBody>
        </p:sp>
        <p:sp>
          <p:nvSpPr>
            <p:cNvPr id="122" name="Rettangolo arrotondato 54">
              <a:extLst>
                <a:ext uri="{FF2B5EF4-FFF2-40B4-BE49-F238E27FC236}">
                  <a16:creationId xmlns:a16="http://schemas.microsoft.com/office/drawing/2014/main" id="{AE3E8C8C-AB61-44F8-873A-F5E4590B4E5E}"/>
                </a:ext>
              </a:extLst>
            </p:cNvPr>
            <p:cNvSpPr/>
            <p:nvPr/>
          </p:nvSpPr>
          <p:spPr>
            <a:xfrm>
              <a:off x="7847867" y="2646579"/>
              <a:ext cx="1886856" cy="408114"/>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320"/>
                </a:lnSpc>
              </a:pPr>
              <a:r>
                <a:rPr lang="en-GB" sz="1100" dirty="0">
                  <a:latin typeface="Times New Roman"/>
                  <a:cs typeface="Times New Roman"/>
                </a:rPr>
                <a:t>Metadata Search</a:t>
              </a:r>
            </a:p>
            <a:p>
              <a:pPr algn="ctr">
                <a:lnSpc>
                  <a:spcPts val="1320"/>
                </a:lnSpc>
              </a:pPr>
              <a:r>
                <a:rPr lang="en-GB" sz="1100" dirty="0">
                  <a:latin typeface="Times New Roman"/>
                  <a:cs typeface="Times New Roman"/>
                </a:rPr>
                <a:t>Engine</a:t>
              </a:r>
            </a:p>
          </p:txBody>
        </p:sp>
        <p:sp>
          <p:nvSpPr>
            <p:cNvPr id="123" name="Rettangolo arrotondato 55">
              <a:extLst>
                <a:ext uri="{FF2B5EF4-FFF2-40B4-BE49-F238E27FC236}">
                  <a16:creationId xmlns:a16="http://schemas.microsoft.com/office/drawing/2014/main" id="{57D34C54-C43A-4520-BAF3-A434DEA00F1D}"/>
                </a:ext>
              </a:extLst>
            </p:cNvPr>
            <p:cNvSpPr/>
            <p:nvPr/>
          </p:nvSpPr>
          <p:spPr>
            <a:xfrm>
              <a:off x="7857916" y="3087374"/>
              <a:ext cx="1886856" cy="456072"/>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20"/>
                </a:lnSpc>
              </a:pPr>
              <a:r>
                <a:rPr lang="en-GB" sz="1100" dirty="0">
                  <a:latin typeface="Times New Roman"/>
                  <a:cs typeface="Times New Roman"/>
                </a:rPr>
                <a:t>Provenance Manager</a:t>
              </a:r>
            </a:p>
          </p:txBody>
        </p:sp>
        <p:sp>
          <p:nvSpPr>
            <p:cNvPr id="124" name="Rettangolo arrotondato 56">
              <a:extLst>
                <a:ext uri="{FF2B5EF4-FFF2-40B4-BE49-F238E27FC236}">
                  <a16:creationId xmlns:a16="http://schemas.microsoft.com/office/drawing/2014/main" id="{DAB52F33-CFBF-4752-BD5A-BCEAF6F13536}"/>
                </a:ext>
              </a:extLst>
            </p:cNvPr>
            <p:cNvSpPr/>
            <p:nvPr/>
          </p:nvSpPr>
          <p:spPr>
            <a:xfrm>
              <a:off x="7857916" y="4067827"/>
              <a:ext cx="1886856" cy="456072"/>
            </a:xfrm>
            <a:prstGeom prst="roundRect">
              <a:avLst/>
            </a:prstGeom>
            <a:solidFill>
              <a:srgbClr val="FF6600">
                <a:alpha val="53000"/>
              </a:srgbClr>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20"/>
                </a:lnSpc>
              </a:pPr>
              <a:r>
                <a:rPr lang="en-GB" sz="1100" dirty="0">
                  <a:latin typeface="Times New Roman"/>
                  <a:cs typeface="Times New Roman"/>
                </a:rPr>
                <a:t>Custom components</a:t>
              </a:r>
            </a:p>
          </p:txBody>
        </p:sp>
        <p:sp>
          <p:nvSpPr>
            <p:cNvPr id="125" name="Rettangolo arrotondato 57">
              <a:extLst>
                <a:ext uri="{FF2B5EF4-FFF2-40B4-BE49-F238E27FC236}">
                  <a16:creationId xmlns:a16="http://schemas.microsoft.com/office/drawing/2014/main" id="{7DE51262-96A3-4530-BFD6-FA50C34950B6}"/>
                </a:ext>
              </a:extLst>
            </p:cNvPr>
            <p:cNvSpPr/>
            <p:nvPr/>
          </p:nvSpPr>
          <p:spPr>
            <a:xfrm>
              <a:off x="7863667" y="3576203"/>
              <a:ext cx="1886856" cy="456072"/>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20"/>
                </a:lnSpc>
              </a:pPr>
              <a:r>
                <a:rPr lang="en-GB" sz="1100" dirty="0">
                  <a:latin typeface="Times New Roman"/>
                  <a:cs typeface="Times New Roman"/>
                </a:rPr>
                <a:t>Trigger Engine</a:t>
              </a:r>
            </a:p>
          </p:txBody>
        </p:sp>
        <p:sp>
          <p:nvSpPr>
            <p:cNvPr id="126" name="Rettangolo 60">
              <a:extLst>
                <a:ext uri="{FF2B5EF4-FFF2-40B4-BE49-F238E27FC236}">
                  <a16:creationId xmlns:a16="http://schemas.microsoft.com/office/drawing/2014/main" id="{25E9315F-FEE9-4771-9289-A2FEAB5393FC}"/>
                </a:ext>
              </a:extLst>
            </p:cNvPr>
            <p:cNvSpPr/>
            <p:nvPr/>
          </p:nvSpPr>
          <p:spPr>
            <a:xfrm>
              <a:off x="2716862" y="1866232"/>
              <a:ext cx="3906982" cy="904914"/>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127" name="Rettangolo 62">
              <a:extLst>
                <a:ext uri="{FF2B5EF4-FFF2-40B4-BE49-F238E27FC236}">
                  <a16:creationId xmlns:a16="http://schemas.microsoft.com/office/drawing/2014/main" id="{90B7B53D-E297-4D7C-8A42-141FBC24063F}"/>
                </a:ext>
              </a:extLst>
            </p:cNvPr>
            <p:cNvSpPr/>
            <p:nvPr/>
          </p:nvSpPr>
          <p:spPr>
            <a:xfrm>
              <a:off x="2709462" y="3615277"/>
              <a:ext cx="4071110" cy="1028410"/>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128" name="Rettangolo 66">
              <a:extLst>
                <a:ext uri="{FF2B5EF4-FFF2-40B4-BE49-F238E27FC236}">
                  <a16:creationId xmlns:a16="http://schemas.microsoft.com/office/drawing/2014/main" id="{BB682813-DB0D-4BEC-962B-ABD4D78D2722}"/>
                </a:ext>
              </a:extLst>
            </p:cNvPr>
            <p:cNvSpPr/>
            <p:nvPr/>
          </p:nvSpPr>
          <p:spPr>
            <a:xfrm>
              <a:off x="6270215" y="5559329"/>
              <a:ext cx="3611084" cy="1060348"/>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129" name="Rettangolo 68">
              <a:extLst>
                <a:ext uri="{FF2B5EF4-FFF2-40B4-BE49-F238E27FC236}">
                  <a16:creationId xmlns:a16="http://schemas.microsoft.com/office/drawing/2014/main" id="{BA9490C4-6617-4511-B343-38BCA67F7EAC}"/>
                </a:ext>
              </a:extLst>
            </p:cNvPr>
            <p:cNvSpPr/>
            <p:nvPr/>
          </p:nvSpPr>
          <p:spPr>
            <a:xfrm>
              <a:off x="2711387" y="5559329"/>
              <a:ext cx="3195271" cy="1060348"/>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130" name="CasellaDiTesto 69">
              <a:extLst>
                <a:ext uri="{FF2B5EF4-FFF2-40B4-BE49-F238E27FC236}">
                  <a16:creationId xmlns:a16="http://schemas.microsoft.com/office/drawing/2014/main" id="{1A241D9C-4D8C-426D-915E-4F619DAA4EBE}"/>
                </a:ext>
              </a:extLst>
            </p:cNvPr>
            <p:cNvSpPr txBox="1"/>
            <p:nvPr/>
          </p:nvSpPr>
          <p:spPr>
            <a:xfrm>
              <a:off x="2718787" y="1815433"/>
              <a:ext cx="1391925" cy="364515"/>
            </a:xfrm>
            <a:prstGeom prst="rect">
              <a:avLst/>
            </a:prstGeom>
            <a:noFill/>
          </p:spPr>
          <p:txBody>
            <a:bodyPr wrap="none" rtlCol="0">
              <a:spAutoFit/>
            </a:bodyPr>
            <a:lstStyle/>
            <a:p>
              <a:r>
                <a:rPr lang="en-GB" sz="1050" dirty="0">
                  <a:latin typeface="Times New Roman"/>
                  <a:cs typeface="Times New Roman"/>
                </a:rPr>
                <a:t>Data Processes</a:t>
              </a:r>
            </a:p>
          </p:txBody>
        </p:sp>
        <p:sp>
          <p:nvSpPr>
            <p:cNvPr id="131" name="Rettangolo arrotondato 12">
              <a:extLst>
                <a:ext uri="{FF2B5EF4-FFF2-40B4-BE49-F238E27FC236}">
                  <a16:creationId xmlns:a16="http://schemas.microsoft.com/office/drawing/2014/main" id="{7FB303A7-E0B6-486B-AA62-7EB5DEED9C3A}"/>
                </a:ext>
              </a:extLst>
            </p:cNvPr>
            <p:cNvSpPr/>
            <p:nvPr/>
          </p:nvSpPr>
          <p:spPr>
            <a:xfrm>
              <a:off x="2711387" y="898518"/>
              <a:ext cx="7174638" cy="411795"/>
            </a:xfrm>
            <a:prstGeom prst="roundRect">
              <a:avLst/>
            </a:prstGeom>
            <a:solidFill>
              <a:srgbClr val="9B86F8"/>
            </a:solidFill>
            <a:ln w="6350" cmpd="sng">
              <a:solidFill>
                <a:srgbClr val="4A3C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Orchestrator</a:t>
              </a:r>
            </a:p>
          </p:txBody>
        </p:sp>
        <p:sp>
          <p:nvSpPr>
            <p:cNvPr id="132" name="CasellaDiTesto 74">
              <a:extLst>
                <a:ext uri="{FF2B5EF4-FFF2-40B4-BE49-F238E27FC236}">
                  <a16:creationId xmlns:a16="http://schemas.microsoft.com/office/drawing/2014/main" id="{9CED96BB-08C9-41E1-9232-250E3C930C66}"/>
                </a:ext>
              </a:extLst>
            </p:cNvPr>
            <p:cNvSpPr txBox="1"/>
            <p:nvPr/>
          </p:nvSpPr>
          <p:spPr>
            <a:xfrm>
              <a:off x="2709254" y="3582796"/>
              <a:ext cx="831750" cy="364515"/>
            </a:xfrm>
            <a:prstGeom prst="rect">
              <a:avLst/>
            </a:prstGeom>
            <a:noFill/>
          </p:spPr>
          <p:txBody>
            <a:bodyPr wrap="none" rtlCol="0">
              <a:spAutoFit/>
            </a:bodyPr>
            <a:lstStyle/>
            <a:p>
              <a:r>
                <a:rPr lang="en-GB" sz="1050" dirty="0">
                  <a:latin typeface="Times New Roman"/>
                  <a:cs typeface="Times New Roman"/>
                </a:rPr>
                <a:t>Storage</a:t>
              </a:r>
            </a:p>
          </p:txBody>
        </p:sp>
        <p:sp>
          <p:nvSpPr>
            <p:cNvPr id="133" name="Cilindro 14">
              <a:extLst>
                <a:ext uri="{FF2B5EF4-FFF2-40B4-BE49-F238E27FC236}">
                  <a16:creationId xmlns:a16="http://schemas.microsoft.com/office/drawing/2014/main" id="{605CCD6B-FFD9-4B71-8FA1-851A26E5B153}"/>
                </a:ext>
              </a:extLst>
            </p:cNvPr>
            <p:cNvSpPr/>
            <p:nvPr/>
          </p:nvSpPr>
          <p:spPr>
            <a:xfrm>
              <a:off x="4531829" y="3897520"/>
              <a:ext cx="2088118" cy="680502"/>
            </a:xfrm>
            <a:prstGeom prst="can">
              <a:avLst/>
            </a:prstGeom>
            <a:ln w="6350" cmpd="sng">
              <a:solidFill>
                <a:schemeClr val="accent4">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1100" dirty="0">
                  <a:latin typeface="Times New Roman"/>
                  <a:cs typeface="Times New Roman"/>
                </a:rPr>
                <a:t>DFS</a:t>
              </a:r>
            </a:p>
          </p:txBody>
        </p:sp>
        <p:sp>
          <p:nvSpPr>
            <p:cNvPr id="134" name="Cilindro 75">
              <a:extLst>
                <a:ext uri="{FF2B5EF4-FFF2-40B4-BE49-F238E27FC236}">
                  <a16:creationId xmlns:a16="http://schemas.microsoft.com/office/drawing/2014/main" id="{1479BD0A-7F25-4739-AA42-B51BDF96A1C9}"/>
                </a:ext>
              </a:extLst>
            </p:cNvPr>
            <p:cNvSpPr/>
            <p:nvPr/>
          </p:nvSpPr>
          <p:spPr>
            <a:xfrm>
              <a:off x="3126781" y="3902281"/>
              <a:ext cx="1058670" cy="650671"/>
            </a:xfrm>
            <a:prstGeom prst="can">
              <a:avLst/>
            </a:prstGeom>
            <a:ln w="6350" cmpd="sng">
              <a:solidFill>
                <a:schemeClr val="accent4">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1100" dirty="0">
                  <a:latin typeface="Times New Roman"/>
                  <a:cs typeface="Times New Roman"/>
                </a:rPr>
                <a:t>Other Storages</a:t>
              </a:r>
            </a:p>
          </p:txBody>
        </p:sp>
        <p:sp>
          <p:nvSpPr>
            <p:cNvPr id="135" name="Rettangolo arrotondato 83">
              <a:extLst>
                <a:ext uri="{FF2B5EF4-FFF2-40B4-BE49-F238E27FC236}">
                  <a16:creationId xmlns:a16="http://schemas.microsoft.com/office/drawing/2014/main" id="{B4B4BA08-7C23-4E80-8B55-EDB94DB752AA}"/>
                </a:ext>
              </a:extLst>
            </p:cNvPr>
            <p:cNvSpPr/>
            <p:nvPr/>
          </p:nvSpPr>
          <p:spPr>
            <a:xfrm>
              <a:off x="2845911" y="2142003"/>
              <a:ext cx="840769" cy="464456"/>
            </a:xfrm>
            <a:prstGeom prst="roundRect">
              <a:avLst/>
            </a:prstGeom>
            <a:ln w="6350" cmpd="sng">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Proc. 1</a:t>
              </a:r>
            </a:p>
          </p:txBody>
        </p:sp>
        <p:sp>
          <p:nvSpPr>
            <p:cNvPr id="136" name="CasellaDiTesto 86">
              <a:extLst>
                <a:ext uri="{FF2B5EF4-FFF2-40B4-BE49-F238E27FC236}">
                  <a16:creationId xmlns:a16="http://schemas.microsoft.com/office/drawing/2014/main" id="{D49F07C1-932D-4B50-8BEA-9F21D83618A6}"/>
                </a:ext>
              </a:extLst>
            </p:cNvPr>
            <p:cNvSpPr txBox="1"/>
            <p:nvPr/>
          </p:nvSpPr>
          <p:spPr>
            <a:xfrm>
              <a:off x="6256663" y="5561595"/>
              <a:ext cx="1674255" cy="364515"/>
            </a:xfrm>
            <a:prstGeom prst="rect">
              <a:avLst/>
            </a:prstGeom>
            <a:noFill/>
          </p:spPr>
          <p:txBody>
            <a:bodyPr wrap="none" rtlCol="0">
              <a:spAutoFit/>
            </a:bodyPr>
            <a:lstStyle/>
            <a:p>
              <a:r>
                <a:rPr lang="en-GB" sz="1050" dirty="0">
                  <a:latin typeface="Times New Roman"/>
                  <a:cs typeface="Times New Roman"/>
                </a:rPr>
                <a:t>MOSES Interfaces</a:t>
              </a:r>
            </a:p>
          </p:txBody>
        </p:sp>
        <p:sp>
          <p:nvSpPr>
            <p:cNvPr id="137" name="CasellaDiTesto 87">
              <a:extLst>
                <a:ext uri="{FF2B5EF4-FFF2-40B4-BE49-F238E27FC236}">
                  <a16:creationId xmlns:a16="http://schemas.microsoft.com/office/drawing/2014/main" id="{088BDAFD-31CC-42BE-96BB-8F2F8BC615C7}"/>
                </a:ext>
              </a:extLst>
            </p:cNvPr>
            <p:cNvSpPr txBox="1"/>
            <p:nvPr/>
          </p:nvSpPr>
          <p:spPr>
            <a:xfrm>
              <a:off x="2711179" y="5559590"/>
              <a:ext cx="1620478" cy="364515"/>
            </a:xfrm>
            <a:prstGeom prst="rect">
              <a:avLst/>
            </a:prstGeom>
            <a:noFill/>
          </p:spPr>
          <p:txBody>
            <a:bodyPr wrap="none" rtlCol="0">
              <a:spAutoFit/>
            </a:bodyPr>
            <a:lstStyle/>
            <a:p>
              <a:r>
                <a:rPr lang="en-GB" sz="1050" dirty="0">
                  <a:latin typeface="Times New Roman"/>
                  <a:cs typeface="Times New Roman"/>
                </a:rPr>
                <a:t>Process Interfaces</a:t>
              </a:r>
            </a:p>
          </p:txBody>
        </p:sp>
        <p:sp>
          <p:nvSpPr>
            <p:cNvPr id="138" name="Rettangolo arrotondato 90">
              <a:extLst>
                <a:ext uri="{FF2B5EF4-FFF2-40B4-BE49-F238E27FC236}">
                  <a16:creationId xmlns:a16="http://schemas.microsoft.com/office/drawing/2014/main" id="{71800448-FCBC-46EC-AA1E-30D78CEB93EA}"/>
                </a:ext>
              </a:extLst>
            </p:cNvPr>
            <p:cNvSpPr/>
            <p:nvPr/>
          </p:nvSpPr>
          <p:spPr>
            <a:xfrm>
              <a:off x="3005496" y="5928418"/>
              <a:ext cx="1175653" cy="604172"/>
            </a:xfrm>
            <a:prstGeom prst="roundRect">
              <a:avLst/>
            </a:prstGeom>
            <a:solidFill>
              <a:srgbClr val="92D050"/>
            </a:solidFill>
            <a:ln w="6350" cmpd="sng">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Web Interface</a:t>
              </a:r>
            </a:p>
          </p:txBody>
        </p:sp>
        <p:sp>
          <p:nvSpPr>
            <p:cNvPr id="139" name="Rettangolo arrotondato 92">
              <a:extLst>
                <a:ext uri="{FF2B5EF4-FFF2-40B4-BE49-F238E27FC236}">
                  <a16:creationId xmlns:a16="http://schemas.microsoft.com/office/drawing/2014/main" id="{22B4F497-F27E-4A2E-A341-744A526B480A}"/>
                </a:ext>
              </a:extLst>
            </p:cNvPr>
            <p:cNvSpPr/>
            <p:nvPr/>
          </p:nvSpPr>
          <p:spPr>
            <a:xfrm>
              <a:off x="4355324" y="5928418"/>
              <a:ext cx="1291769" cy="604172"/>
            </a:xfrm>
            <a:prstGeom prst="roundRect">
              <a:avLst/>
            </a:prstGeom>
            <a:solidFill>
              <a:srgbClr val="92D050"/>
            </a:solidFill>
            <a:ln w="6350" cmpd="sng">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Other Interfaces</a:t>
              </a:r>
            </a:p>
          </p:txBody>
        </p:sp>
        <p:sp>
          <p:nvSpPr>
            <p:cNvPr id="140" name="Rettangolo arrotondato 93">
              <a:extLst>
                <a:ext uri="{FF2B5EF4-FFF2-40B4-BE49-F238E27FC236}">
                  <a16:creationId xmlns:a16="http://schemas.microsoft.com/office/drawing/2014/main" id="{A0C1E29A-A52A-42C4-8299-8A475B67B3E7}"/>
                </a:ext>
              </a:extLst>
            </p:cNvPr>
            <p:cNvSpPr/>
            <p:nvPr/>
          </p:nvSpPr>
          <p:spPr>
            <a:xfrm>
              <a:off x="8341385" y="5924803"/>
              <a:ext cx="1482905" cy="595086"/>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Metadata GUI</a:t>
              </a:r>
            </a:p>
          </p:txBody>
        </p:sp>
        <p:sp>
          <p:nvSpPr>
            <p:cNvPr id="141" name="Freccia a destra 96">
              <a:extLst>
                <a:ext uri="{FF2B5EF4-FFF2-40B4-BE49-F238E27FC236}">
                  <a16:creationId xmlns:a16="http://schemas.microsoft.com/office/drawing/2014/main" id="{DFF81653-D0AE-44F6-BF06-8121982C2D2C}"/>
                </a:ext>
              </a:extLst>
            </p:cNvPr>
            <p:cNvSpPr/>
            <p:nvPr/>
          </p:nvSpPr>
          <p:spPr>
            <a:xfrm rot="5400000">
              <a:off x="4225666" y="4906452"/>
              <a:ext cx="797143" cy="364023"/>
            </a:xfrm>
            <a:prstGeom prst="rightArrow">
              <a:avLst/>
            </a:prstGeom>
            <a:solidFill>
              <a:schemeClr val="bg1">
                <a:lumMod val="85000"/>
              </a:schemeClr>
            </a:solidFill>
            <a:ln w="6350"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142" name="Freccia a destra 97">
              <a:extLst>
                <a:ext uri="{FF2B5EF4-FFF2-40B4-BE49-F238E27FC236}">
                  <a16:creationId xmlns:a16="http://schemas.microsoft.com/office/drawing/2014/main" id="{438EFF09-BCE3-473B-9715-52C46396A3D0}"/>
                </a:ext>
              </a:extLst>
            </p:cNvPr>
            <p:cNvSpPr/>
            <p:nvPr/>
          </p:nvSpPr>
          <p:spPr>
            <a:xfrm rot="5400000">
              <a:off x="8602151" y="5117008"/>
              <a:ext cx="391709" cy="348342"/>
            </a:xfrm>
            <a:prstGeom prst="rightArrow">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143" name="Freccia a destra 99">
              <a:extLst>
                <a:ext uri="{FF2B5EF4-FFF2-40B4-BE49-F238E27FC236}">
                  <a16:creationId xmlns:a16="http://schemas.microsoft.com/office/drawing/2014/main" id="{BCCE9ACD-E7C8-423C-BA90-86C49090BCF7}"/>
                </a:ext>
              </a:extLst>
            </p:cNvPr>
            <p:cNvSpPr/>
            <p:nvPr/>
          </p:nvSpPr>
          <p:spPr>
            <a:xfrm>
              <a:off x="6873469" y="3944826"/>
              <a:ext cx="765894" cy="383876"/>
            </a:xfrm>
            <a:prstGeom prst="rightArrow">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144" name="Rettangolo arrotondato 101">
              <a:extLst>
                <a:ext uri="{FF2B5EF4-FFF2-40B4-BE49-F238E27FC236}">
                  <a16:creationId xmlns:a16="http://schemas.microsoft.com/office/drawing/2014/main" id="{0732DB4A-462C-436B-862C-1C59FA1967CF}"/>
                </a:ext>
              </a:extLst>
            </p:cNvPr>
            <p:cNvSpPr/>
            <p:nvPr/>
          </p:nvSpPr>
          <p:spPr>
            <a:xfrm>
              <a:off x="6362023" y="5935820"/>
              <a:ext cx="1886856" cy="595086"/>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Workflow Administration</a:t>
              </a:r>
            </a:p>
          </p:txBody>
        </p:sp>
        <p:sp>
          <p:nvSpPr>
            <p:cNvPr id="145" name="Freccia bidirezionale verticale 20">
              <a:extLst>
                <a:ext uri="{FF2B5EF4-FFF2-40B4-BE49-F238E27FC236}">
                  <a16:creationId xmlns:a16="http://schemas.microsoft.com/office/drawing/2014/main" id="{6B31FEAD-EA88-4BD9-9345-DC73C8C5BB00}"/>
                </a:ext>
              </a:extLst>
            </p:cNvPr>
            <p:cNvSpPr/>
            <p:nvPr/>
          </p:nvSpPr>
          <p:spPr>
            <a:xfrm>
              <a:off x="4442226" y="2862263"/>
              <a:ext cx="364024" cy="661897"/>
            </a:xfrm>
            <a:prstGeom prst="upDownArrow">
              <a:avLst/>
            </a:prstGeom>
            <a:solidFill>
              <a:schemeClr val="bg1">
                <a:lumMod val="85000"/>
              </a:schemeClr>
            </a:solidFill>
            <a:ln w="6350"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146" name="Rettangolo arrotondato 41">
              <a:extLst>
                <a:ext uri="{FF2B5EF4-FFF2-40B4-BE49-F238E27FC236}">
                  <a16:creationId xmlns:a16="http://schemas.microsoft.com/office/drawing/2014/main" id="{01CBC732-CCA2-4BE8-AF18-8342B251EBF4}"/>
                </a:ext>
              </a:extLst>
            </p:cNvPr>
            <p:cNvSpPr/>
            <p:nvPr/>
          </p:nvSpPr>
          <p:spPr>
            <a:xfrm>
              <a:off x="3760311" y="2142003"/>
              <a:ext cx="840769" cy="464456"/>
            </a:xfrm>
            <a:prstGeom prst="roundRect">
              <a:avLst/>
            </a:prstGeom>
            <a:ln w="6350" cmpd="sng">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Proc. 2</a:t>
              </a:r>
            </a:p>
          </p:txBody>
        </p:sp>
        <p:sp>
          <p:nvSpPr>
            <p:cNvPr id="147" name="Rettangolo arrotondato 42">
              <a:extLst>
                <a:ext uri="{FF2B5EF4-FFF2-40B4-BE49-F238E27FC236}">
                  <a16:creationId xmlns:a16="http://schemas.microsoft.com/office/drawing/2014/main" id="{1A9C3DF7-F478-4EE5-AEDC-86FE28F6B205}"/>
                </a:ext>
              </a:extLst>
            </p:cNvPr>
            <p:cNvSpPr/>
            <p:nvPr/>
          </p:nvSpPr>
          <p:spPr>
            <a:xfrm>
              <a:off x="4688565" y="2142003"/>
              <a:ext cx="840769" cy="464456"/>
            </a:xfrm>
            <a:prstGeom prst="roundRect">
              <a:avLst/>
            </a:prstGeom>
            <a:ln w="6350" cmpd="sng">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a:t>
              </a:r>
            </a:p>
          </p:txBody>
        </p:sp>
        <p:sp>
          <p:nvSpPr>
            <p:cNvPr id="148" name="Rettangolo arrotondato 43">
              <a:extLst>
                <a:ext uri="{FF2B5EF4-FFF2-40B4-BE49-F238E27FC236}">
                  <a16:creationId xmlns:a16="http://schemas.microsoft.com/office/drawing/2014/main" id="{2644CD02-BCD5-46AC-8B35-061655F242B2}"/>
                </a:ext>
              </a:extLst>
            </p:cNvPr>
            <p:cNvSpPr/>
            <p:nvPr/>
          </p:nvSpPr>
          <p:spPr>
            <a:xfrm>
              <a:off x="5616820" y="2142003"/>
              <a:ext cx="882333" cy="464456"/>
            </a:xfrm>
            <a:prstGeom prst="roundRect">
              <a:avLst/>
            </a:prstGeom>
            <a:ln w="6350" cmpd="sng">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Proc. m</a:t>
              </a:r>
            </a:p>
          </p:txBody>
        </p:sp>
        <p:sp>
          <p:nvSpPr>
            <p:cNvPr id="149" name="Freccia bidirezionale verticale 44">
              <a:extLst>
                <a:ext uri="{FF2B5EF4-FFF2-40B4-BE49-F238E27FC236}">
                  <a16:creationId xmlns:a16="http://schemas.microsoft.com/office/drawing/2014/main" id="{8A9B3E29-7B0A-4D02-8A2B-EF6EAC7CA913}"/>
                </a:ext>
              </a:extLst>
            </p:cNvPr>
            <p:cNvSpPr/>
            <p:nvPr/>
          </p:nvSpPr>
          <p:spPr>
            <a:xfrm rot="5400000">
              <a:off x="7028150" y="1750879"/>
              <a:ext cx="328097" cy="902523"/>
            </a:xfrm>
            <a:prstGeom prst="upDownArrow">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150" name="Freccia bidirezionale verticale 47">
              <a:extLst>
                <a:ext uri="{FF2B5EF4-FFF2-40B4-BE49-F238E27FC236}">
                  <a16:creationId xmlns:a16="http://schemas.microsoft.com/office/drawing/2014/main" id="{7718304B-E0F7-4173-9311-D75A42E7D017}"/>
                </a:ext>
              </a:extLst>
            </p:cNvPr>
            <p:cNvSpPr/>
            <p:nvPr/>
          </p:nvSpPr>
          <p:spPr>
            <a:xfrm rot="10800000">
              <a:off x="8623832" y="1356517"/>
              <a:ext cx="328097" cy="466312"/>
            </a:xfrm>
            <a:prstGeom prst="upDownArrow">
              <a:avLst>
                <a:gd name="adj1" fmla="val 53691"/>
                <a:gd name="adj2" fmla="val 53691"/>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151" name="Freccia bidirezionale verticale 49">
              <a:extLst>
                <a:ext uri="{FF2B5EF4-FFF2-40B4-BE49-F238E27FC236}">
                  <a16:creationId xmlns:a16="http://schemas.microsoft.com/office/drawing/2014/main" id="{8E25A77A-AA68-4253-8663-7077BA8FF7DD}"/>
                </a:ext>
              </a:extLst>
            </p:cNvPr>
            <p:cNvSpPr/>
            <p:nvPr/>
          </p:nvSpPr>
          <p:spPr>
            <a:xfrm>
              <a:off x="4442226" y="1361113"/>
              <a:ext cx="364024" cy="461717"/>
            </a:xfrm>
            <a:prstGeom prst="upDownArrow">
              <a:avLst/>
            </a:prstGeom>
            <a:solidFill>
              <a:schemeClr val="bg1">
                <a:lumMod val="85000"/>
              </a:schemeClr>
            </a:solidFill>
            <a:ln w="6350"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pic>
          <p:nvPicPr>
            <p:cNvPr id="152" name="Immagine 1">
              <a:extLst>
                <a:ext uri="{FF2B5EF4-FFF2-40B4-BE49-F238E27FC236}">
                  <a16:creationId xmlns:a16="http://schemas.microsoft.com/office/drawing/2014/main" id="{F3E00FEC-706B-4669-B7E8-A24A14701310}"/>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602" t="21569" r="-1376" b="26369"/>
            <a:stretch/>
          </p:blipFill>
          <p:spPr>
            <a:xfrm>
              <a:off x="9129709" y="1122877"/>
              <a:ext cx="1107281" cy="319088"/>
            </a:xfrm>
            <a:prstGeom prst="rect">
              <a:avLst/>
            </a:prstGeom>
            <a:solidFill>
              <a:schemeClr val="bg1"/>
            </a:solidFill>
            <a:ln>
              <a:solidFill>
                <a:schemeClr val="tx1"/>
              </a:solidFill>
            </a:ln>
          </p:spPr>
        </p:pic>
        <p:pic>
          <p:nvPicPr>
            <p:cNvPr id="153" name="Immagine 2">
              <a:extLst>
                <a:ext uri="{FF2B5EF4-FFF2-40B4-BE49-F238E27FC236}">
                  <a16:creationId xmlns:a16="http://schemas.microsoft.com/office/drawing/2014/main" id="{EFCAA119-AF63-49E6-A5D6-8D638A01CD8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29793" y="4623972"/>
              <a:ext cx="829958" cy="331984"/>
            </a:xfrm>
            <a:prstGeom prst="rect">
              <a:avLst/>
            </a:prstGeom>
            <a:solidFill>
              <a:schemeClr val="bg1"/>
            </a:solidFill>
            <a:ln>
              <a:solidFill>
                <a:schemeClr val="tx1"/>
              </a:solidFill>
            </a:ln>
          </p:spPr>
        </p:pic>
        <p:pic>
          <p:nvPicPr>
            <p:cNvPr id="154" name="Picture 2" descr="Some evolution from PHP 5.3 to PHP 7.3 | by Smaine Milianni | Medium">
              <a:extLst>
                <a:ext uri="{FF2B5EF4-FFF2-40B4-BE49-F238E27FC236}">
                  <a16:creationId xmlns:a16="http://schemas.microsoft.com/office/drawing/2014/main" id="{AF3A6F25-8A72-496F-80A2-9A95BC481F24}"/>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1400" t="-7206" r="20690" b="-6557"/>
            <a:stretch/>
          </p:blipFill>
          <p:spPr bwMode="auto">
            <a:xfrm>
              <a:off x="9025412" y="5452794"/>
              <a:ext cx="357186" cy="350843"/>
            </a:xfrm>
            <a:prstGeom prst="rect">
              <a:avLst/>
            </a:prstGeom>
            <a:solidFill>
              <a:schemeClr val="bg1"/>
            </a:solidFill>
            <a:ln>
              <a:solidFill>
                <a:schemeClr val="tx1"/>
              </a:solidFill>
            </a:ln>
          </p:spPr>
        </p:pic>
        <p:pic>
          <p:nvPicPr>
            <p:cNvPr id="155" name="Picture 6" descr="https://upload.wikimedia.org/wikipedia/commons/thumb/9/99/Unofficial_JavaScript_logo_2.svg/800px-Unofficial_JavaScript_logo_2.svg.png">
              <a:extLst>
                <a:ext uri="{FF2B5EF4-FFF2-40B4-BE49-F238E27FC236}">
                  <a16:creationId xmlns:a16="http://schemas.microsoft.com/office/drawing/2014/main" id="{E3E2E39B-5350-4B70-A109-2EFBB635679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432287" y="5455530"/>
              <a:ext cx="340383" cy="340383"/>
            </a:xfrm>
            <a:prstGeom prst="rect">
              <a:avLst/>
            </a:prstGeom>
            <a:solidFill>
              <a:schemeClr val="bg1"/>
            </a:solidFill>
            <a:ln>
              <a:solidFill>
                <a:schemeClr val="tx1"/>
              </a:solidFill>
            </a:ln>
          </p:spPr>
        </p:pic>
        <p:pic>
          <p:nvPicPr>
            <p:cNvPr id="156" name="Immagine 8">
              <a:extLst>
                <a:ext uri="{FF2B5EF4-FFF2-40B4-BE49-F238E27FC236}">
                  <a16:creationId xmlns:a16="http://schemas.microsoft.com/office/drawing/2014/main" id="{30C8C9DE-BBFA-4B98-A8D6-239E38EB61EA}"/>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5616" t="-12972" r="-5545" b="-7667"/>
            <a:stretch/>
          </p:blipFill>
          <p:spPr>
            <a:xfrm>
              <a:off x="7573771" y="4770130"/>
              <a:ext cx="466725" cy="433388"/>
            </a:xfrm>
            <a:prstGeom prst="rect">
              <a:avLst/>
            </a:prstGeom>
            <a:solidFill>
              <a:schemeClr val="bg1"/>
            </a:solidFill>
            <a:ln>
              <a:solidFill>
                <a:schemeClr val="tx1"/>
              </a:solidFill>
            </a:ln>
          </p:spPr>
        </p:pic>
        <p:pic>
          <p:nvPicPr>
            <p:cNvPr id="157" name="Immagine 9">
              <a:extLst>
                <a:ext uri="{FF2B5EF4-FFF2-40B4-BE49-F238E27FC236}">
                  <a16:creationId xmlns:a16="http://schemas.microsoft.com/office/drawing/2014/main" id="{EB2E73D2-5EA6-4A87-9C18-8BBB46B8714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44574" y="2679836"/>
              <a:ext cx="325121" cy="325121"/>
            </a:xfrm>
            <a:prstGeom prst="rect">
              <a:avLst/>
            </a:prstGeom>
            <a:solidFill>
              <a:schemeClr val="bg1"/>
            </a:solidFill>
            <a:ln>
              <a:solidFill>
                <a:schemeClr val="tx1"/>
              </a:solidFill>
            </a:ln>
          </p:spPr>
        </p:pic>
        <p:pic>
          <p:nvPicPr>
            <p:cNvPr id="158" name="Immagine 10">
              <a:extLst>
                <a:ext uri="{FF2B5EF4-FFF2-40B4-BE49-F238E27FC236}">
                  <a16:creationId xmlns:a16="http://schemas.microsoft.com/office/drawing/2014/main" id="{DD8EAFFB-478A-413C-A229-0BC5EA6FC52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44574" y="2222606"/>
              <a:ext cx="325121" cy="325121"/>
            </a:xfrm>
            <a:prstGeom prst="rect">
              <a:avLst/>
            </a:prstGeom>
            <a:solidFill>
              <a:schemeClr val="bg1"/>
            </a:solidFill>
            <a:ln>
              <a:solidFill>
                <a:schemeClr val="tx1"/>
              </a:solidFill>
            </a:ln>
          </p:spPr>
        </p:pic>
        <p:pic>
          <p:nvPicPr>
            <p:cNvPr id="159" name="Immagine 11">
              <a:extLst>
                <a:ext uri="{FF2B5EF4-FFF2-40B4-BE49-F238E27FC236}">
                  <a16:creationId xmlns:a16="http://schemas.microsoft.com/office/drawing/2014/main" id="{6486B1AE-238C-40C5-8357-AD7B29925AFD}"/>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44574" y="3152215"/>
              <a:ext cx="325121" cy="325121"/>
            </a:xfrm>
            <a:prstGeom prst="rect">
              <a:avLst/>
            </a:prstGeom>
            <a:solidFill>
              <a:schemeClr val="bg1"/>
            </a:solidFill>
            <a:ln>
              <a:solidFill>
                <a:schemeClr val="tx1"/>
              </a:solidFill>
            </a:ln>
          </p:spPr>
        </p:pic>
        <p:pic>
          <p:nvPicPr>
            <p:cNvPr id="160" name="Immagine 13">
              <a:extLst>
                <a:ext uri="{FF2B5EF4-FFF2-40B4-BE49-F238E27FC236}">
                  <a16:creationId xmlns:a16="http://schemas.microsoft.com/office/drawing/2014/main" id="{8A2027C5-9927-41B4-9F4A-A1B29CD6F86F}"/>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27171" y="2294624"/>
              <a:ext cx="721875" cy="213602"/>
            </a:xfrm>
            <a:prstGeom prst="rect">
              <a:avLst/>
            </a:prstGeom>
            <a:solidFill>
              <a:schemeClr val="bg1"/>
            </a:solidFill>
            <a:ln>
              <a:solidFill>
                <a:schemeClr val="tx1"/>
              </a:solidFill>
            </a:ln>
          </p:spPr>
        </p:pic>
        <p:pic>
          <p:nvPicPr>
            <p:cNvPr id="161" name="Immagine 15">
              <a:extLst>
                <a:ext uri="{FF2B5EF4-FFF2-40B4-BE49-F238E27FC236}">
                  <a16:creationId xmlns:a16="http://schemas.microsoft.com/office/drawing/2014/main" id="{6916FA56-98B9-4D49-B279-A782711253D2}"/>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18698" y="2745698"/>
              <a:ext cx="721875" cy="213602"/>
            </a:xfrm>
            <a:prstGeom prst="rect">
              <a:avLst/>
            </a:prstGeom>
            <a:solidFill>
              <a:schemeClr val="bg1"/>
            </a:solidFill>
            <a:ln>
              <a:solidFill>
                <a:schemeClr val="tx1"/>
              </a:solidFill>
            </a:ln>
          </p:spPr>
        </p:pic>
        <p:pic>
          <p:nvPicPr>
            <p:cNvPr id="162" name="Immagine 16">
              <a:extLst>
                <a:ext uri="{FF2B5EF4-FFF2-40B4-BE49-F238E27FC236}">
                  <a16:creationId xmlns:a16="http://schemas.microsoft.com/office/drawing/2014/main" id="{80EF0413-322D-4C1B-B886-B9C8AF9DA932}"/>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18698" y="3215882"/>
              <a:ext cx="721875" cy="213602"/>
            </a:xfrm>
            <a:prstGeom prst="rect">
              <a:avLst/>
            </a:prstGeom>
            <a:solidFill>
              <a:schemeClr val="bg1"/>
            </a:solidFill>
            <a:ln>
              <a:solidFill>
                <a:schemeClr val="tx1"/>
              </a:solidFill>
            </a:ln>
          </p:spPr>
        </p:pic>
        <p:pic>
          <p:nvPicPr>
            <p:cNvPr id="163" name="Immagine 17">
              <a:extLst>
                <a:ext uri="{FF2B5EF4-FFF2-40B4-BE49-F238E27FC236}">
                  <a16:creationId xmlns:a16="http://schemas.microsoft.com/office/drawing/2014/main" id="{00CF8B69-C297-4F93-8629-47658A57A887}"/>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5616" t="-12972" r="-5545" b="-7667"/>
            <a:stretch/>
          </p:blipFill>
          <p:spPr>
            <a:xfrm>
              <a:off x="6270215" y="2658251"/>
              <a:ext cx="466725" cy="433388"/>
            </a:xfrm>
            <a:prstGeom prst="rect">
              <a:avLst/>
            </a:prstGeom>
            <a:solidFill>
              <a:schemeClr val="bg1"/>
            </a:solidFill>
            <a:ln>
              <a:solidFill>
                <a:schemeClr val="tx1"/>
              </a:solidFill>
            </a:ln>
          </p:spPr>
        </p:pic>
        <p:pic>
          <p:nvPicPr>
            <p:cNvPr id="164" name="Immagine 18">
              <a:extLst>
                <a:ext uri="{FF2B5EF4-FFF2-40B4-BE49-F238E27FC236}">
                  <a16:creationId xmlns:a16="http://schemas.microsoft.com/office/drawing/2014/main" id="{023BD33D-696D-4B2B-98BE-5AC832580D3C}"/>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t="19146" b="20173"/>
            <a:stretch/>
          </p:blipFill>
          <p:spPr>
            <a:xfrm>
              <a:off x="5478570" y="2658251"/>
              <a:ext cx="721306" cy="437692"/>
            </a:xfrm>
            <a:prstGeom prst="rect">
              <a:avLst/>
            </a:prstGeom>
            <a:solidFill>
              <a:schemeClr val="bg1"/>
            </a:solidFill>
            <a:ln>
              <a:solidFill>
                <a:schemeClr val="tx1"/>
              </a:solidFill>
            </a:ln>
          </p:spPr>
        </p:pic>
        <p:pic>
          <p:nvPicPr>
            <p:cNvPr id="165" name="Immagine 19">
              <a:extLst>
                <a:ext uri="{FF2B5EF4-FFF2-40B4-BE49-F238E27FC236}">
                  <a16:creationId xmlns:a16="http://schemas.microsoft.com/office/drawing/2014/main" id="{B4A2A6F6-16CF-4A8D-830C-19B868618ADA}"/>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565534" y="4422149"/>
              <a:ext cx="967072" cy="456336"/>
            </a:xfrm>
            <a:prstGeom prst="rect">
              <a:avLst/>
            </a:prstGeom>
            <a:solidFill>
              <a:schemeClr val="bg1"/>
            </a:solidFill>
            <a:ln>
              <a:solidFill>
                <a:schemeClr val="tx1"/>
              </a:solidFill>
            </a:ln>
          </p:spPr>
        </p:pic>
        <p:pic>
          <p:nvPicPr>
            <p:cNvPr id="166" name="Picture 2" descr="Some evolution from PHP 5.3 to PHP 7.3 | by Smaine Milianni | Medium">
              <a:extLst>
                <a:ext uri="{FF2B5EF4-FFF2-40B4-BE49-F238E27FC236}">
                  <a16:creationId xmlns:a16="http://schemas.microsoft.com/office/drawing/2014/main" id="{B0D733EE-E6B6-4FE7-8872-9553AF98A2D5}"/>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1400" t="-7206" r="20690" b="-6557"/>
            <a:stretch/>
          </p:blipFill>
          <p:spPr bwMode="auto">
            <a:xfrm>
              <a:off x="5043605" y="5455468"/>
              <a:ext cx="357186" cy="350843"/>
            </a:xfrm>
            <a:prstGeom prst="rect">
              <a:avLst/>
            </a:prstGeom>
            <a:solidFill>
              <a:schemeClr val="bg1"/>
            </a:solidFill>
            <a:ln>
              <a:solidFill>
                <a:schemeClr val="tx1"/>
              </a:solidFill>
            </a:ln>
          </p:spPr>
        </p:pic>
        <p:pic>
          <p:nvPicPr>
            <p:cNvPr id="167" name="Picture 6" descr="https://upload.wikimedia.org/wikipedia/commons/thumb/9/99/Unofficial_JavaScript_logo_2.svg/800px-Unofficial_JavaScript_logo_2.svg.png">
              <a:extLst>
                <a:ext uri="{FF2B5EF4-FFF2-40B4-BE49-F238E27FC236}">
                  <a16:creationId xmlns:a16="http://schemas.microsoft.com/office/drawing/2014/main" id="{71680251-270B-4209-B63C-4FD54AB8239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450480" y="5458204"/>
              <a:ext cx="340383" cy="340383"/>
            </a:xfrm>
            <a:prstGeom prst="rect">
              <a:avLst/>
            </a:prstGeom>
            <a:solidFill>
              <a:schemeClr val="bg1"/>
            </a:solidFill>
            <a:ln>
              <a:solidFill>
                <a:schemeClr val="tx1"/>
              </a:solidFill>
            </a:ln>
          </p:spPr>
        </p:pic>
        <p:pic>
          <p:nvPicPr>
            <p:cNvPr id="168" name="Immagine 58">
              <a:extLst>
                <a:ext uri="{FF2B5EF4-FFF2-40B4-BE49-F238E27FC236}">
                  <a16:creationId xmlns:a16="http://schemas.microsoft.com/office/drawing/2014/main" id="{A19FC0A0-662D-4999-9F48-2634D66B2832}"/>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18698" y="3673755"/>
              <a:ext cx="721875" cy="213602"/>
            </a:xfrm>
            <a:prstGeom prst="rect">
              <a:avLst/>
            </a:prstGeom>
            <a:solidFill>
              <a:schemeClr val="bg1"/>
            </a:solidFill>
            <a:ln>
              <a:solidFill>
                <a:schemeClr val="tx1"/>
              </a:solidFill>
            </a:ln>
          </p:spPr>
        </p:pic>
        <p:pic>
          <p:nvPicPr>
            <p:cNvPr id="169" name="Immagine 5">
              <a:extLst>
                <a:ext uri="{FF2B5EF4-FFF2-40B4-BE49-F238E27FC236}">
                  <a16:creationId xmlns:a16="http://schemas.microsoft.com/office/drawing/2014/main" id="{8BE1023A-5C3D-4A61-8F2C-6CE2239A6C5D}"/>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596246" y="3638000"/>
              <a:ext cx="416665" cy="366383"/>
            </a:xfrm>
            <a:prstGeom prst="rect">
              <a:avLst/>
            </a:prstGeom>
            <a:solidFill>
              <a:schemeClr val="bg1"/>
            </a:solidFill>
            <a:ln>
              <a:solidFill>
                <a:schemeClr val="tx1"/>
              </a:solidFill>
            </a:ln>
          </p:spPr>
        </p:pic>
      </p:grpSp>
    </p:spTree>
    <p:extLst>
      <p:ext uri="{BB962C8B-B14F-4D97-AF65-F5344CB8AC3E}">
        <p14:creationId xmlns:p14="http://schemas.microsoft.com/office/powerpoint/2010/main" val="21896139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B598AC-0B71-42BD-8924-12DF5C7E650C}"/>
              </a:ext>
            </a:extLst>
          </p:cNvPr>
          <p:cNvSpPr>
            <a:spLocks noGrp="1"/>
          </p:cNvSpPr>
          <p:nvPr>
            <p:ph type="title"/>
          </p:nvPr>
        </p:nvSpPr>
        <p:spPr>
          <a:xfrm>
            <a:off x="838200" y="365125"/>
            <a:ext cx="10515600" cy="1325563"/>
          </a:xfrm>
        </p:spPr>
        <p:txBody>
          <a:bodyPr/>
          <a:lstStyle/>
          <a:p>
            <a:r>
              <a:rPr lang="en-US" noProof="0" dirty="0"/>
              <a:t>Set up</a:t>
            </a:r>
          </a:p>
        </p:txBody>
      </p:sp>
      <p:sp>
        <p:nvSpPr>
          <p:cNvPr id="3" name="Content Placeholder 2">
            <a:extLst>
              <a:ext uri="{FF2B5EF4-FFF2-40B4-BE49-F238E27FC236}">
                <a16:creationId xmlns:a16="http://schemas.microsoft.com/office/drawing/2014/main" id="{9A4DF298-8BC8-4EA4-84B5-3952A64E7994}"/>
              </a:ext>
            </a:extLst>
          </p:cNvPr>
          <p:cNvSpPr>
            <a:spLocks noGrp="1"/>
          </p:cNvSpPr>
          <p:nvPr>
            <p:ph idx="1"/>
          </p:nvPr>
        </p:nvSpPr>
        <p:spPr>
          <a:xfrm>
            <a:off x="838200" y="1700499"/>
            <a:ext cx="10515600" cy="4351338"/>
          </a:xfrm>
        </p:spPr>
        <p:txBody>
          <a:bodyPr/>
          <a:lstStyle/>
          <a:p>
            <a:r>
              <a:rPr lang="en-US" noProof="0" dirty="0"/>
              <a:t>You (will) have an AWS Educate account</a:t>
            </a:r>
          </a:p>
          <a:p>
            <a:pPr lvl="1"/>
            <a:r>
              <a:rPr lang="en-US" noProof="0" dirty="0"/>
              <a:t>A coupon of 150$ to test AWS cloud services</a:t>
            </a:r>
          </a:p>
          <a:p>
            <a:r>
              <a:rPr lang="en-US" noProof="0" dirty="0"/>
              <a:t>The content of these slides refers to this repo</a:t>
            </a:r>
          </a:p>
          <a:p>
            <a:pPr lvl="1"/>
            <a:r>
              <a:rPr lang="en-US" noProof="0" dirty="0">
                <a:hlinkClick r:id="rId2"/>
              </a:rPr>
              <a:t>https://github.com/w4bo/bigdata-aws/</a:t>
            </a:r>
            <a:endParaRPr lang="en-US" noProof="0" dirty="0"/>
          </a:p>
          <a:p>
            <a:pPr lvl="1"/>
            <a:r>
              <a:rPr lang="en-US" noProof="0" dirty="0"/>
              <a:t>Options</a:t>
            </a:r>
          </a:p>
          <a:p>
            <a:pPr lvl="2"/>
            <a:r>
              <a:rPr lang="en-US" noProof="0" dirty="0"/>
              <a:t>Work on your pc: check the `README.md` to install the necessary software tools</a:t>
            </a:r>
          </a:p>
          <a:p>
            <a:pPr lvl="3"/>
            <a:r>
              <a:rPr lang="en-US" noProof="0" dirty="0"/>
              <a:t>Mainly: git, IntelliJ IDEA (Community Edition), docker, AWS CLI, AWS SAM CLI</a:t>
            </a:r>
          </a:p>
          <a:p>
            <a:pPr lvl="2"/>
            <a:r>
              <a:rPr lang="en-US" noProof="0" dirty="0"/>
              <a:t>Download a pre-configured (VMware) VM with the installed software</a:t>
            </a:r>
          </a:p>
          <a:p>
            <a:pPr lvl="1"/>
            <a:r>
              <a:rPr lang="en-US" noProof="0" dirty="0"/>
              <a:t>Slides are available on "Virtuale"</a:t>
            </a:r>
          </a:p>
        </p:txBody>
      </p:sp>
      <p:sp>
        <p:nvSpPr>
          <p:cNvPr id="4" name="Footer Placeholder 3">
            <a:extLst>
              <a:ext uri="{FF2B5EF4-FFF2-40B4-BE49-F238E27FC236}">
                <a16:creationId xmlns:a16="http://schemas.microsoft.com/office/drawing/2014/main" id="{8344185A-AAB2-48A2-87D5-A7F90625A6F6}"/>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9F28F9BB-5922-402D-8EB7-39496C62999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6</a:t>
            </a:fld>
            <a:endParaRPr lang="it-IT" dirty="0"/>
          </a:p>
        </p:txBody>
      </p:sp>
      <p:sp>
        <p:nvSpPr>
          <p:cNvPr id="10" name="Content Placeholder 9">
            <a:extLst>
              <a:ext uri="{FF2B5EF4-FFF2-40B4-BE49-F238E27FC236}">
                <a16:creationId xmlns:a16="http://schemas.microsoft.com/office/drawing/2014/main" id="{117AA320-F200-40FE-B2BC-8D2D76A01187}"/>
              </a:ext>
            </a:extLst>
          </p:cNvPr>
          <p:cNvSpPr>
            <a:spLocks noGrp="1"/>
          </p:cNvSpPr>
          <p:nvPr>
            <p:ph idx="13"/>
          </p:nvPr>
        </p:nvSpPr>
        <p:spPr/>
        <p:txBody>
          <a:bodyPr/>
          <a:lstStyle/>
          <a:p>
            <a:r>
              <a:rPr lang="en-US" noProof="0" dirty="0">
                <a:hlinkClick r:id="rId3"/>
              </a:rPr>
              <a:t>https://aws.amazon.com/education/awseducate/</a:t>
            </a:r>
            <a:r>
              <a:rPr lang="en-US" noProof="0" dirty="0"/>
              <a:t> </a:t>
            </a:r>
          </a:p>
        </p:txBody>
      </p:sp>
    </p:spTree>
    <p:extLst>
      <p:ext uri="{BB962C8B-B14F-4D97-AF65-F5344CB8AC3E}">
        <p14:creationId xmlns:p14="http://schemas.microsoft.com/office/powerpoint/2010/main" val="19034903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olo 5">
            <a:extLst>
              <a:ext uri="{FF2B5EF4-FFF2-40B4-BE49-F238E27FC236}">
                <a16:creationId xmlns:a16="http://schemas.microsoft.com/office/drawing/2014/main" id="{C986A734-1421-41AB-A32C-35BF376CFDC6}"/>
              </a:ext>
            </a:extLst>
          </p:cNvPr>
          <p:cNvSpPr>
            <a:spLocks noGrp="1"/>
          </p:cNvSpPr>
          <p:nvPr>
            <p:ph type="ctrTitle"/>
          </p:nvPr>
        </p:nvSpPr>
        <p:spPr>
          <a:xfrm>
            <a:off x="1533728" y="1209297"/>
            <a:ext cx="9144000" cy="2387600"/>
          </a:xfrm>
        </p:spPr>
        <p:txBody>
          <a:bodyPr/>
          <a:lstStyle/>
          <a:p>
            <a:r>
              <a:rPr lang="en-US" noProof="0" dirty="0"/>
              <a:t>BIG DATA AND </a:t>
            </a:r>
            <a:br>
              <a:rPr lang="en-US" noProof="0" dirty="0"/>
            </a:br>
            <a:r>
              <a:rPr lang="en-US" noProof="0" dirty="0"/>
              <a:t>CLOUD PLATFORMS</a:t>
            </a:r>
          </a:p>
        </p:txBody>
      </p:sp>
      <p:sp>
        <p:nvSpPr>
          <p:cNvPr id="7" name="Sottotitolo 6">
            <a:extLst>
              <a:ext uri="{FF2B5EF4-FFF2-40B4-BE49-F238E27FC236}">
                <a16:creationId xmlns:a16="http://schemas.microsoft.com/office/drawing/2014/main" id="{7623A7D1-6BCC-4DC7-A8CE-B6EA9E4F5C52}"/>
              </a:ext>
            </a:extLst>
          </p:cNvPr>
          <p:cNvSpPr>
            <a:spLocks noGrp="1"/>
          </p:cNvSpPr>
          <p:nvPr>
            <p:ph type="subTitle" idx="1"/>
          </p:nvPr>
        </p:nvSpPr>
        <p:spPr>
          <a:xfrm>
            <a:off x="1524000" y="3612590"/>
            <a:ext cx="9144000" cy="1655762"/>
          </a:xfrm>
        </p:spPr>
        <p:txBody>
          <a:bodyPr/>
          <a:lstStyle/>
          <a:p>
            <a:r>
              <a:rPr lang="en-US" noProof="0" dirty="0"/>
              <a:t>Cloud computing</a:t>
            </a:r>
          </a:p>
        </p:txBody>
      </p:sp>
      <p:sp>
        <p:nvSpPr>
          <p:cNvPr id="4" name="Segnaposto piè di pagina 3">
            <a:extLst>
              <a:ext uri="{FF2B5EF4-FFF2-40B4-BE49-F238E27FC236}">
                <a16:creationId xmlns:a16="http://schemas.microsoft.com/office/drawing/2014/main" id="{155CFC28-2E47-48BF-8D11-DCC3C8AE2396}"/>
              </a:ext>
            </a:extLst>
          </p:cNvPr>
          <p:cNvSpPr>
            <a:spLocks noGrp="1"/>
          </p:cNvSpPr>
          <p:nvPr>
            <p:ph type="ftr" sz="quarter" idx="4294967295"/>
          </p:nvPr>
        </p:nvSpPr>
        <p:spPr>
          <a:xfrm>
            <a:off x="0" y="6492875"/>
            <a:ext cx="2838450" cy="365125"/>
          </a:xfrm>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214C3A45-D521-4C44-8BED-C53EFC586A77}"/>
              </a:ext>
            </a:extLst>
          </p:cNvPr>
          <p:cNvSpPr>
            <a:spLocks noGrp="1"/>
          </p:cNvSpPr>
          <p:nvPr>
            <p:ph type="sldNum" sz="quarter" idx="4294967295"/>
          </p:nvPr>
        </p:nvSpPr>
        <p:spPr>
          <a:xfrm>
            <a:off x="9448800" y="6492875"/>
            <a:ext cx="2743200" cy="365125"/>
          </a:xfrm>
        </p:spPr>
        <p:txBody>
          <a:bodyPr/>
          <a:lstStyle/>
          <a:p>
            <a:fld id="{5DD6F1BA-2510-46FC-9346-AB1F3CA1593B}" type="slidenum">
              <a:rPr lang="it-IT" smtClean="0"/>
              <a:t>60</a:t>
            </a:fld>
            <a:endParaRPr lang="it-IT" dirty="0"/>
          </a:p>
        </p:txBody>
      </p:sp>
    </p:spTree>
    <p:extLst>
      <p:ext uri="{BB962C8B-B14F-4D97-AF65-F5344CB8AC3E}">
        <p14:creationId xmlns:p14="http://schemas.microsoft.com/office/powerpoint/2010/main" val="211961248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9B81BA2-D44F-4FB4-9312-678AF7193ADD}"/>
              </a:ext>
            </a:extLst>
          </p:cNvPr>
          <p:cNvSpPr>
            <a:spLocks noGrp="1"/>
          </p:cNvSpPr>
          <p:nvPr>
            <p:ph type="title"/>
          </p:nvPr>
        </p:nvSpPr>
        <p:spPr/>
        <p:txBody>
          <a:bodyPr/>
          <a:lstStyle/>
          <a:p>
            <a:endParaRPr lang="en-US" noProof="0" dirty="0"/>
          </a:p>
        </p:txBody>
      </p:sp>
      <p:sp>
        <p:nvSpPr>
          <p:cNvPr id="4" name="Segnaposto piè di pagina 3">
            <a:extLst>
              <a:ext uri="{FF2B5EF4-FFF2-40B4-BE49-F238E27FC236}">
                <a16:creationId xmlns:a16="http://schemas.microsoft.com/office/drawing/2014/main" id="{6B071F06-C7AE-49B6-965D-B9DD448886FB}"/>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D5F91558-0A76-4ABC-B420-4EA8C50DA8FE}"/>
              </a:ext>
            </a:extLst>
          </p:cNvPr>
          <p:cNvSpPr>
            <a:spLocks noGrp="1"/>
          </p:cNvSpPr>
          <p:nvPr>
            <p:ph type="sldNum" sz="quarter" idx="12"/>
          </p:nvPr>
        </p:nvSpPr>
        <p:spPr/>
        <p:txBody>
          <a:bodyPr/>
          <a:lstStyle/>
          <a:p>
            <a:fld id="{5DD6F1BA-2510-46FC-9346-AB1F3CA1593B}" type="slidenum">
              <a:rPr lang="it-IT" smtClean="0"/>
              <a:t>61</a:t>
            </a:fld>
            <a:endParaRPr lang="it-IT" dirty="0"/>
          </a:p>
        </p:txBody>
      </p:sp>
      <p:sp>
        <p:nvSpPr>
          <p:cNvPr id="9" name="CasellaDiTesto 8">
            <a:extLst>
              <a:ext uri="{FF2B5EF4-FFF2-40B4-BE49-F238E27FC236}">
                <a16:creationId xmlns:a16="http://schemas.microsoft.com/office/drawing/2014/main" id="{E0426FD4-E8EA-4A6B-8BB5-C2D1733247A1}"/>
              </a:ext>
            </a:extLst>
          </p:cNvPr>
          <p:cNvSpPr txBox="1"/>
          <p:nvPr/>
        </p:nvSpPr>
        <p:spPr>
          <a:xfrm>
            <a:off x="1867428" y="5224453"/>
            <a:ext cx="8457142" cy="369332"/>
          </a:xfrm>
          <a:prstGeom prst="rect">
            <a:avLst/>
          </a:prstGeom>
          <a:noFill/>
        </p:spPr>
        <p:txBody>
          <a:bodyPr wrap="square">
            <a:spAutoFit/>
          </a:bodyPr>
          <a:lstStyle/>
          <a:p>
            <a:pPr algn="ctr"/>
            <a:r>
              <a:rPr lang="en-US" dirty="0">
                <a:latin typeface="Helvetica" panose="020B0604020202020204" pitchFamily="34" charset="0"/>
                <a:cs typeface="Helvetica" panose="020B0604020202020204" pitchFamily="34" charset="0"/>
                <a:hlinkClick r:id="rId2"/>
              </a:rPr>
              <a:t>https://xkcd.com/1444/</a:t>
            </a:r>
            <a:endParaRPr lang="en-US" dirty="0">
              <a:latin typeface="Helvetica" panose="020B0604020202020204" pitchFamily="34" charset="0"/>
              <a:cs typeface="Helvetica" panose="020B0604020202020204" pitchFamily="34" charset="0"/>
            </a:endParaRPr>
          </a:p>
        </p:txBody>
      </p:sp>
      <p:pic>
        <p:nvPicPr>
          <p:cNvPr id="10" name="Segnaposto contenuto 9" descr="Immagine che contiene testo&#10;&#10;Descrizione generata automaticamente">
            <a:extLst>
              <a:ext uri="{FF2B5EF4-FFF2-40B4-BE49-F238E27FC236}">
                <a16:creationId xmlns:a16="http://schemas.microsoft.com/office/drawing/2014/main" id="{A18275E4-DB62-A28E-D1B7-40EB76C0F89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866757" y="2544241"/>
            <a:ext cx="8458486" cy="2663280"/>
          </a:xfrm>
        </p:spPr>
      </p:pic>
    </p:spTree>
    <p:extLst>
      <p:ext uri="{BB962C8B-B14F-4D97-AF65-F5344CB8AC3E}">
        <p14:creationId xmlns:p14="http://schemas.microsoft.com/office/powerpoint/2010/main" val="427484299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a:xfrm>
            <a:off x="838200" y="365125"/>
            <a:ext cx="10515600" cy="1325563"/>
          </a:xfrm>
        </p:spPr>
        <p:txBody>
          <a:bodyPr/>
          <a:lstStyle/>
          <a:p>
            <a:r>
              <a:rPr lang="en-US" noProof="0" dirty="0"/>
              <a:t>Why going cloud?</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a:xfrm>
            <a:off x="838200" y="1700499"/>
            <a:ext cx="10515600" cy="4351338"/>
          </a:xfrm>
        </p:spPr>
        <p:txBody>
          <a:bodyPr/>
          <a:lstStyle/>
          <a:p>
            <a:r>
              <a:rPr lang="en-US" b="1" noProof="0" dirty="0"/>
              <a:t>Cloud computing</a:t>
            </a:r>
            <a:r>
              <a:rPr lang="en-US" noProof="0" dirty="0"/>
              <a:t> (National Institute of Standards and Technology)</a:t>
            </a:r>
          </a:p>
          <a:p>
            <a:pPr marL="457200" lvl="1" indent="0">
              <a:buNone/>
            </a:pPr>
            <a:r>
              <a:rPr lang="en-US" i="1" noProof="0" dirty="0"/>
              <a:t>“A model for enabling </a:t>
            </a:r>
            <a:r>
              <a:rPr lang="en-US" i="1" noProof="0" dirty="0">
                <a:solidFill>
                  <a:srgbClr val="FF0000"/>
                </a:solidFill>
              </a:rPr>
              <a:t>ubiquitous, convenient, on-demand </a:t>
            </a:r>
            <a:r>
              <a:rPr lang="en-US" i="1" noProof="0" dirty="0"/>
              <a:t>network access to a </a:t>
            </a:r>
            <a:r>
              <a:rPr lang="en-US" i="1" noProof="0" dirty="0">
                <a:solidFill>
                  <a:srgbClr val="0070C0"/>
                </a:solidFill>
              </a:rPr>
              <a:t>shared pool</a:t>
            </a:r>
            <a:r>
              <a:rPr lang="en-US" i="1" noProof="0" dirty="0"/>
              <a:t> of configurable computing resources (e.g., networks, servers, storage, services) that can be rapidly provisioned and released with </a:t>
            </a:r>
            <a:r>
              <a:rPr lang="en-US" i="1" noProof="0" dirty="0">
                <a:solidFill>
                  <a:srgbClr val="00B050"/>
                </a:solidFill>
              </a:rPr>
              <a:t>minimal management effort </a:t>
            </a:r>
            <a:r>
              <a:rPr lang="en-US" i="1" noProof="0" dirty="0"/>
              <a:t>or service provider interaction.”</a:t>
            </a:r>
          </a:p>
          <a:p>
            <a:endParaRPr lang="en-US" noProof="0" dirty="0"/>
          </a:p>
          <a:p>
            <a:pPr lvl="1"/>
            <a:r>
              <a:rPr lang="en-US" noProof="0" dirty="0"/>
              <a:t>On-demand self-service (consume services when you want)</a:t>
            </a:r>
          </a:p>
          <a:p>
            <a:pPr lvl="1"/>
            <a:r>
              <a:rPr lang="en-US" noProof="0" dirty="0"/>
              <a:t>Broad network access (consume services from anywhere)</a:t>
            </a:r>
          </a:p>
          <a:p>
            <a:pPr lvl="1"/>
            <a:r>
              <a:rPr lang="en-US" noProof="0" dirty="0"/>
              <a:t>Resource pooling (infrastructure, virtual platforms, and applications)</a:t>
            </a:r>
          </a:p>
          <a:p>
            <a:pPr lvl="1"/>
            <a:r>
              <a:rPr lang="en-US" noProof="0" dirty="0"/>
              <a:t>Rapid elasticity (enable horizontal scalability)</a:t>
            </a:r>
          </a:p>
          <a:p>
            <a:pPr lvl="1"/>
            <a:r>
              <a:rPr lang="en-US" noProof="0" dirty="0"/>
              <a:t>Measured service (pay for the service you consume as you consume)</a:t>
            </a:r>
          </a:p>
          <a:p>
            <a:pPr lvl="1"/>
            <a:endParaRPr lang="en-US" noProof="0" dirty="0"/>
          </a:p>
          <a:p>
            <a:r>
              <a:rPr lang="en-US" b="1" noProof="0" dirty="0"/>
              <a:t>Digital transformation </a:t>
            </a:r>
            <a:r>
              <a:rPr lang="en-US" noProof="0" dirty="0"/>
              <a:t>involves the </a:t>
            </a:r>
            <a:r>
              <a:rPr lang="en-US" b="1" noProof="0" dirty="0"/>
              <a:t>cloud</a:t>
            </a:r>
            <a:r>
              <a:rPr lang="en-US" noProof="0" dirty="0"/>
              <a:t> to create/change business flows</a:t>
            </a:r>
          </a:p>
          <a:p>
            <a:pPr lvl="1"/>
            <a:r>
              <a:rPr lang="en-US" noProof="0" dirty="0"/>
              <a:t>Often involves changing the company culture to adapt to this new way of doing business</a:t>
            </a:r>
          </a:p>
          <a:p>
            <a:pPr lvl="1"/>
            <a:r>
              <a:rPr lang="en-US" noProof="0" dirty="0"/>
              <a:t>One of the end goal is to meet ever-changing business and market demand</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a:xfrm>
            <a:off x="-1" y="6492875"/>
            <a:ext cx="2837793" cy="365125"/>
          </a:xfrm>
        </p:spPr>
        <p:txBody>
          <a:bodyPr/>
          <a:lstStyle/>
          <a:p>
            <a:r>
              <a:rPr lang="en-US" dirty="0"/>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a:xfrm>
            <a:off x="9448800" y="6492874"/>
            <a:ext cx="2743200" cy="365125"/>
          </a:xfrm>
        </p:spPr>
        <p:txBody>
          <a:bodyPr/>
          <a:lstStyle/>
          <a:p>
            <a:fld id="{5DD6F1BA-2510-46FC-9346-AB1F3CA1593B}" type="slidenum">
              <a:rPr lang="en-US" smtClean="0"/>
              <a:pPr/>
              <a:t>62</a:t>
            </a:fld>
            <a:endParaRPr lang="en-US" dirty="0"/>
          </a:p>
        </p:txBody>
      </p:sp>
    </p:spTree>
    <p:extLst>
      <p:ext uri="{BB962C8B-B14F-4D97-AF65-F5344CB8AC3E}">
        <p14:creationId xmlns:p14="http://schemas.microsoft.com/office/powerpoint/2010/main" val="155571785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a:xfrm>
            <a:off x="838200" y="365125"/>
            <a:ext cx="10515600" cy="1325563"/>
          </a:xfrm>
        </p:spPr>
        <p:txBody>
          <a:bodyPr/>
          <a:lstStyle/>
          <a:p>
            <a:r>
              <a:rPr lang="en-US" noProof="0" dirty="0"/>
              <a:t>Why going cloud?</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a:xfrm>
            <a:off x="838200" y="1700499"/>
            <a:ext cx="10515600" cy="4351338"/>
          </a:xfrm>
        </p:spPr>
        <p:txBody>
          <a:bodyPr/>
          <a:lstStyle/>
          <a:p>
            <a:r>
              <a:rPr lang="en-US" noProof="0" dirty="0"/>
              <a:t>Goal: adjusts capacity to have predictable performance at the lowest cost</a:t>
            </a:r>
          </a:p>
          <a:p>
            <a:endParaRPr lang="en-US" b="1" noProof="0" dirty="0"/>
          </a:p>
          <a:p>
            <a:r>
              <a:rPr lang="en-US" b="1" noProof="0" dirty="0"/>
              <a:t>Scalability</a:t>
            </a:r>
            <a:r>
              <a:rPr lang="en-US" noProof="0" dirty="0"/>
              <a:t> that is not possible on premises</a:t>
            </a:r>
          </a:p>
          <a:p>
            <a:pPr lvl="1"/>
            <a:r>
              <a:rPr lang="en-US" noProof="0" dirty="0"/>
              <a:t>Scale from one to thousands of servers</a:t>
            </a:r>
          </a:p>
          <a:p>
            <a:r>
              <a:rPr lang="en-US" b="1" noProof="0" dirty="0"/>
              <a:t>Elasticity</a:t>
            </a:r>
          </a:p>
          <a:p>
            <a:pPr lvl="1"/>
            <a:r>
              <a:rPr lang="en-US" noProof="0" dirty="0"/>
              <a:t>Automatically scale resources in response to run-time conditions</a:t>
            </a:r>
          </a:p>
          <a:p>
            <a:pPr lvl="1"/>
            <a:r>
              <a:rPr lang="en-US" noProof="0" dirty="0"/>
              <a:t>Adapt to changes in workload by turning on/off resources to match the necessary capacity</a:t>
            </a:r>
          </a:p>
          <a:p>
            <a:pPr lvl="1"/>
            <a:r>
              <a:rPr lang="en-US" noProof="0" dirty="0"/>
              <a:t>Core justification for the cloud adoption</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63</a:t>
            </a:fld>
            <a:endParaRPr lang="it-IT" dirty="0"/>
          </a:p>
        </p:txBody>
      </p:sp>
    </p:spTree>
    <p:extLst>
      <p:ext uri="{BB962C8B-B14F-4D97-AF65-F5344CB8AC3E}">
        <p14:creationId xmlns:p14="http://schemas.microsoft.com/office/powerpoint/2010/main" val="305779394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olo 13">
            <a:extLst>
              <a:ext uri="{FF2B5EF4-FFF2-40B4-BE49-F238E27FC236}">
                <a16:creationId xmlns:a16="http://schemas.microsoft.com/office/drawing/2014/main" id="{5C59C40D-3642-4BC7-8116-E660A529B10F}"/>
              </a:ext>
            </a:extLst>
          </p:cNvPr>
          <p:cNvSpPr>
            <a:spLocks noGrp="1"/>
          </p:cNvSpPr>
          <p:nvPr>
            <p:ph type="title"/>
          </p:nvPr>
        </p:nvSpPr>
        <p:spPr/>
        <p:txBody>
          <a:bodyPr/>
          <a:lstStyle/>
          <a:p>
            <a:r>
              <a:rPr lang="en-US" noProof="0" dirty="0"/>
              <a:t>Why going cloud?</a:t>
            </a:r>
          </a:p>
        </p:txBody>
      </p:sp>
      <p:pic>
        <p:nvPicPr>
          <p:cNvPr id="9" name="Segnaposto contenuto 8">
            <a:extLst>
              <a:ext uri="{FF2B5EF4-FFF2-40B4-BE49-F238E27FC236}">
                <a16:creationId xmlns:a16="http://schemas.microsoft.com/office/drawing/2014/main" id="{8FEBAAB0-95B6-4824-B742-28DEB979785C}"/>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592191" y="1805747"/>
            <a:ext cx="2547186" cy="4351338"/>
          </a:xfrm>
        </p:spPr>
      </p:pic>
      <p:pic>
        <p:nvPicPr>
          <p:cNvPr id="11" name="Segnaposto contenuto 10">
            <a:extLst>
              <a:ext uri="{FF2B5EF4-FFF2-40B4-BE49-F238E27FC236}">
                <a16:creationId xmlns:a16="http://schemas.microsoft.com/office/drawing/2014/main" id="{8FF905C7-7A03-4767-89B6-4DDF8E0AF92A}"/>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4895880" y="1805747"/>
            <a:ext cx="2547400" cy="4351338"/>
          </a:xfrm>
        </p:spPr>
      </p:pic>
      <p:sp>
        <p:nvSpPr>
          <p:cNvPr id="5" name="Segnaposto piè di pagina 4">
            <a:extLst>
              <a:ext uri="{FF2B5EF4-FFF2-40B4-BE49-F238E27FC236}">
                <a16:creationId xmlns:a16="http://schemas.microsoft.com/office/drawing/2014/main" id="{EC0DAF60-62C0-4072-961D-37F97AC6F8FA}"/>
              </a:ext>
            </a:extLst>
          </p:cNvPr>
          <p:cNvSpPr>
            <a:spLocks noGrp="1"/>
          </p:cNvSpPr>
          <p:nvPr>
            <p:ph type="ftr" sz="quarter" idx="11"/>
          </p:nvPr>
        </p:nvSpPr>
        <p:spPr/>
        <p:txBody>
          <a:bodyPr/>
          <a:lstStyle/>
          <a:p>
            <a:r>
              <a:rPr lang="it-IT" dirty="0"/>
              <a:t>Matteo Francia – University of Bologna</a:t>
            </a:r>
          </a:p>
        </p:txBody>
      </p:sp>
      <p:sp>
        <p:nvSpPr>
          <p:cNvPr id="6" name="Segnaposto numero diapositiva 5">
            <a:extLst>
              <a:ext uri="{FF2B5EF4-FFF2-40B4-BE49-F238E27FC236}">
                <a16:creationId xmlns:a16="http://schemas.microsoft.com/office/drawing/2014/main" id="{128B7934-0AD6-4043-B04D-F337006009C3}"/>
              </a:ext>
            </a:extLst>
          </p:cNvPr>
          <p:cNvSpPr>
            <a:spLocks noGrp="1"/>
          </p:cNvSpPr>
          <p:nvPr>
            <p:ph type="sldNum" sz="quarter" idx="12"/>
          </p:nvPr>
        </p:nvSpPr>
        <p:spPr/>
        <p:txBody>
          <a:bodyPr/>
          <a:lstStyle/>
          <a:p>
            <a:fld id="{5DD6F1BA-2510-46FC-9346-AB1F3CA1593B}" type="slidenum">
              <a:rPr lang="it-IT" smtClean="0"/>
              <a:t>64</a:t>
            </a:fld>
            <a:endParaRPr lang="it-IT" dirty="0"/>
          </a:p>
        </p:txBody>
      </p:sp>
      <p:sp>
        <p:nvSpPr>
          <p:cNvPr id="16" name="Segnaposto contenuto 15">
            <a:extLst>
              <a:ext uri="{FF2B5EF4-FFF2-40B4-BE49-F238E27FC236}">
                <a16:creationId xmlns:a16="http://schemas.microsoft.com/office/drawing/2014/main" id="{D8E7D9F9-3B09-4390-8A17-442815803FB3}"/>
              </a:ext>
            </a:extLst>
          </p:cNvPr>
          <p:cNvSpPr>
            <a:spLocks noGrp="1"/>
          </p:cNvSpPr>
          <p:nvPr>
            <p:ph idx="13"/>
          </p:nvPr>
        </p:nvSpPr>
        <p:spPr/>
        <p:txBody>
          <a:bodyPr/>
          <a:lstStyle/>
          <a:p>
            <a:r>
              <a:rPr lang="en-US" noProof="0" dirty="0">
                <a:hlinkClick r:id="rId4"/>
              </a:rPr>
              <a:t>https://www.domo.com/learn/data-never-sleeps-8</a:t>
            </a:r>
            <a:r>
              <a:rPr lang="en-US" noProof="0" dirty="0"/>
              <a:t> </a:t>
            </a:r>
          </a:p>
        </p:txBody>
      </p:sp>
      <p:pic>
        <p:nvPicPr>
          <p:cNvPr id="18" name="Immagine 17">
            <a:extLst>
              <a:ext uri="{FF2B5EF4-FFF2-40B4-BE49-F238E27FC236}">
                <a16:creationId xmlns:a16="http://schemas.microsoft.com/office/drawing/2014/main" id="{7EBCAAE3-1780-441B-BDD3-A42C605C463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99784" y="1805747"/>
            <a:ext cx="2551176" cy="4362511"/>
          </a:xfrm>
          <a:prstGeom prst="rect">
            <a:avLst/>
          </a:prstGeom>
        </p:spPr>
      </p:pic>
      <p:sp>
        <p:nvSpPr>
          <p:cNvPr id="19" name="Rettangolo 18">
            <a:extLst>
              <a:ext uri="{FF2B5EF4-FFF2-40B4-BE49-F238E27FC236}">
                <a16:creationId xmlns:a16="http://schemas.microsoft.com/office/drawing/2014/main" id="{94B90AE6-0151-4069-B079-A60BB4A1A4CC}"/>
              </a:ext>
            </a:extLst>
          </p:cNvPr>
          <p:cNvSpPr/>
          <p:nvPr/>
        </p:nvSpPr>
        <p:spPr>
          <a:xfrm>
            <a:off x="2676939" y="2570922"/>
            <a:ext cx="384313" cy="523461"/>
          </a:xfrm>
          <a:prstGeom prst="rect">
            <a:avLst/>
          </a:prstGeom>
          <a:noFill/>
          <a:ln w="28575">
            <a:solidFill>
              <a:srgbClr val="000000"/>
            </a:solidFill>
            <a:prstDash val="sysDot"/>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20" name="Rettangolo 19">
            <a:extLst>
              <a:ext uri="{FF2B5EF4-FFF2-40B4-BE49-F238E27FC236}">
                <a16:creationId xmlns:a16="http://schemas.microsoft.com/office/drawing/2014/main" id="{BB3FE679-D541-45B1-8418-2B318AFB407D}"/>
              </a:ext>
            </a:extLst>
          </p:cNvPr>
          <p:cNvSpPr/>
          <p:nvPr/>
        </p:nvSpPr>
        <p:spPr>
          <a:xfrm>
            <a:off x="5977424" y="2570922"/>
            <a:ext cx="384313" cy="523461"/>
          </a:xfrm>
          <a:prstGeom prst="rect">
            <a:avLst/>
          </a:prstGeom>
          <a:noFill/>
          <a:ln w="28575">
            <a:solidFill>
              <a:srgbClr val="000000"/>
            </a:solidFill>
            <a:prstDash val="sysDot"/>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21" name="Rettangolo 20">
            <a:extLst>
              <a:ext uri="{FF2B5EF4-FFF2-40B4-BE49-F238E27FC236}">
                <a16:creationId xmlns:a16="http://schemas.microsoft.com/office/drawing/2014/main" id="{6CF47604-90CF-45DE-A312-97ECFCCC36F7}"/>
              </a:ext>
            </a:extLst>
          </p:cNvPr>
          <p:cNvSpPr/>
          <p:nvPr/>
        </p:nvSpPr>
        <p:spPr>
          <a:xfrm>
            <a:off x="9283215" y="2570922"/>
            <a:ext cx="384313" cy="523461"/>
          </a:xfrm>
          <a:prstGeom prst="rect">
            <a:avLst/>
          </a:prstGeom>
          <a:noFill/>
          <a:ln w="28575">
            <a:solidFill>
              <a:srgbClr val="000000"/>
            </a:solidFill>
            <a:prstDash val="sysDot"/>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26" name="Rettangolo 25">
            <a:extLst>
              <a:ext uri="{FF2B5EF4-FFF2-40B4-BE49-F238E27FC236}">
                <a16:creationId xmlns:a16="http://schemas.microsoft.com/office/drawing/2014/main" id="{466C6961-C818-411D-8B14-B1068715B14D}"/>
              </a:ext>
            </a:extLst>
          </p:cNvPr>
          <p:cNvSpPr/>
          <p:nvPr/>
        </p:nvSpPr>
        <p:spPr>
          <a:xfrm>
            <a:off x="3525078" y="4345062"/>
            <a:ext cx="614298" cy="485356"/>
          </a:xfrm>
          <a:prstGeom prst="rect">
            <a:avLst/>
          </a:prstGeom>
          <a:noFill/>
          <a:ln w="28575">
            <a:solidFill>
              <a:srgbClr val="000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27" name="Rettangolo 26">
            <a:extLst>
              <a:ext uri="{FF2B5EF4-FFF2-40B4-BE49-F238E27FC236}">
                <a16:creationId xmlns:a16="http://schemas.microsoft.com/office/drawing/2014/main" id="{0BF18CD2-6B08-413E-8312-30E02CFDD497}"/>
              </a:ext>
            </a:extLst>
          </p:cNvPr>
          <p:cNvSpPr/>
          <p:nvPr/>
        </p:nvSpPr>
        <p:spPr>
          <a:xfrm>
            <a:off x="6823253" y="4364113"/>
            <a:ext cx="614298" cy="485356"/>
          </a:xfrm>
          <a:prstGeom prst="rect">
            <a:avLst/>
          </a:prstGeom>
          <a:noFill/>
          <a:ln w="28575">
            <a:solidFill>
              <a:srgbClr val="000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28" name="Rettangolo 27">
            <a:extLst>
              <a:ext uri="{FF2B5EF4-FFF2-40B4-BE49-F238E27FC236}">
                <a16:creationId xmlns:a16="http://schemas.microsoft.com/office/drawing/2014/main" id="{33840EDD-6451-47BB-BDAA-E7A358D38165}"/>
              </a:ext>
            </a:extLst>
          </p:cNvPr>
          <p:cNvSpPr/>
          <p:nvPr/>
        </p:nvSpPr>
        <p:spPr>
          <a:xfrm>
            <a:off x="9985510" y="2589974"/>
            <a:ext cx="689115" cy="485356"/>
          </a:xfrm>
          <a:prstGeom prst="rect">
            <a:avLst/>
          </a:prstGeom>
          <a:noFill/>
          <a:ln w="28575">
            <a:solidFill>
              <a:srgbClr val="000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778368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7" grpId="0" animBg="1"/>
      <p:bldP spid="28"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en-US" noProof="0" dirty="0"/>
              <a:t>Why going cloud?</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sz="half" idx="1"/>
          </p:nvPr>
        </p:nvSpPr>
        <p:spPr/>
        <p:txBody>
          <a:bodyPr/>
          <a:lstStyle/>
          <a:p>
            <a:r>
              <a:rPr lang="en-US" noProof="0" dirty="0"/>
              <a:t>Hardware scalability</a:t>
            </a:r>
          </a:p>
          <a:p>
            <a:pPr lvl="1"/>
            <a:r>
              <a:rPr lang="en-US" noProof="0" dirty="0"/>
              <a:t>No longer think about rack space, switches, and power supplies, etc.</a:t>
            </a:r>
          </a:p>
          <a:p>
            <a:r>
              <a:rPr lang="en-US" noProof="0" dirty="0"/>
              <a:t>Grow storage from GBs to PBs</a:t>
            </a:r>
          </a:p>
          <a:p>
            <a:pPr lvl="1"/>
            <a:r>
              <a:rPr lang="en-US" noProof="0" dirty="0"/>
              <a:t>1PB: one hundred 10TB Enterprise Capacity 3.5 HDD hard drives</a:t>
            </a:r>
          </a:p>
        </p:txBody>
      </p:sp>
      <p:pic>
        <p:nvPicPr>
          <p:cNvPr id="13" name="Segnaposto contenuto 12" descr="Immagine che contiene interni, persona, ragazzo, computer&#10;&#10;Descrizione generata automaticamente">
            <a:extLst>
              <a:ext uri="{FF2B5EF4-FFF2-40B4-BE49-F238E27FC236}">
                <a16:creationId xmlns:a16="http://schemas.microsoft.com/office/drawing/2014/main" id="{08B225D7-FDCC-40E3-8DB1-35A738376CBB}"/>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607444"/>
            <a:ext cx="5181600" cy="2787700"/>
          </a:xfrm>
        </p:spPr>
      </p:pic>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65</a:t>
            </a:fld>
            <a:endParaRPr lang="it-IT" dirty="0"/>
          </a:p>
        </p:txBody>
      </p:sp>
      <p:sp>
        <p:nvSpPr>
          <p:cNvPr id="8" name="Segnaposto contenuto 7">
            <a:extLst>
              <a:ext uri="{FF2B5EF4-FFF2-40B4-BE49-F238E27FC236}">
                <a16:creationId xmlns:a16="http://schemas.microsoft.com/office/drawing/2014/main" id="{793BD775-1BCA-48F4-A57B-7C0FC8649902}"/>
              </a:ext>
            </a:extLst>
          </p:cNvPr>
          <p:cNvSpPr>
            <a:spLocks noGrp="1"/>
          </p:cNvSpPr>
          <p:nvPr>
            <p:ph idx="13"/>
          </p:nvPr>
        </p:nvSpPr>
        <p:spPr/>
        <p:txBody>
          <a:bodyPr/>
          <a:lstStyle/>
          <a:p>
            <a:r>
              <a:rPr lang="en-US" noProof="0" dirty="0">
                <a:hlinkClick r:id="rId3"/>
              </a:rPr>
              <a:t>https://blog.seagate.com/business/linus-tech-tips-want-petabyte-system/</a:t>
            </a:r>
            <a:r>
              <a:rPr lang="en-US" noProof="0" dirty="0"/>
              <a:t> </a:t>
            </a:r>
          </a:p>
        </p:txBody>
      </p:sp>
    </p:spTree>
    <p:extLst>
      <p:ext uri="{BB962C8B-B14F-4D97-AF65-F5344CB8AC3E}">
        <p14:creationId xmlns:p14="http://schemas.microsoft.com/office/powerpoint/2010/main" val="2922731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en-US" noProof="0" dirty="0"/>
              <a:t>Why going cloud?</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p:txBody>
          <a:bodyPr/>
          <a:lstStyle/>
          <a:p>
            <a:r>
              <a:rPr lang="en-US" b="1" noProof="0" dirty="0"/>
              <a:t>Resource pooling</a:t>
            </a:r>
          </a:p>
          <a:p>
            <a:pPr lvl="1"/>
            <a:r>
              <a:rPr lang="en-US" noProof="0" dirty="0"/>
              <a:t>Enable </a:t>
            </a:r>
            <a:r>
              <a:rPr lang="en-US" noProof="0" dirty="0">
                <a:solidFill>
                  <a:srgbClr val="FF5050"/>
                </a:solidFill>
              </a:rPr>
              <a:t>cost-sharing</a:t>
            </a:r>
            <a:r>
              <a:rPr lang="en-US" noProof="0" dirty="0"/>
              <a:t>, a resource to serve different consumers</a:t>
            </a:r>
          </a:p>
          <a:p>
            <a:pPr lvl="1"/>
            <a:r>
              <a:rPr lang="en-US" noProof="0" dirty="0"/>
              <a:t>Resources are dynamically reassigned according to demands</a:t>
            </a:r>
          </a:p>
          <a:p>
            <a:pPr lvl="1"/>
            <a:r>
              <a:rPr lang="en-US" noProof="0" dirty="0"/>
              <a:t>Based on </a:t>
            </a:r>
            <a:r>
              <a:rPr lang="en-US" noProof="0" dirty="0">
                <a:solidFill>
                  <a:srgbClr val="FF5050"/>
                </a:solidFill>
              </a:rPr>
              <a:t>virtualization</a:t>
            </a:r>
            <a:r>
              <a:rPr lang="en-US" noProof="0" dirty="0"/>
              <a:t>,</a:t>
            </a:r>
            <a:r>
              <a:rPr lang="en-US" noProof="0" dirty="0">
                <a:solidFill>
                  <a:srgbClr val="FF5050"/>
                </a:solidFill>
              </a:rPr>
              <a:t> </a:t>
            </a:r>
            <a:r>
              <a:rPr lang="en-US" noProof="0" dirty="0"/>
              <a:t>running multiple virtual instances on top of a physical computer system</a:t>
            </a:r>
          </a:p>
          <a:p>
            <a:pPr lvl="1"/>
            <a:r>
              <a:rPr lang="en-US" noProof="0" dirty="0"/>
              <a:t>Economy of scale for physical resources</a:t>
            </a:r>
          </a:p>
          <a:p>
            <a:r>
              <a:rPr lang="en-US" b="1" noProof="0" dirty="0"/>
              <a:t>Reliability</a:t>
            </a:r>
          </a:p>
          <a:p>
            <a:pPr lvl="1"/>
            <a:r>
              <a:rPr lang="en-US" noProof="0" dirty="0"/>
              <a:t>Built to handle failures</a:t>
            </a:r>
          </a:p>
          <a:p>
            <a:pPr lvl="1"/>
            <a:r>
              <a:rPr lang="en-US" noProof="0" dirty="0"/>
              <a:t>Fault-tolerant or highly available</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66</a:t>
            </a:fld>
            <a:endParaRPr lang="it-IT" dirty="0"/>
          </a:p>
        </p:txBody>
      </p:sp>
      <p:sp>
        <p:nvSpPr>
          <p:cNvPr id="10" name="Segnaposto contenuto 9">
            <a:extLst>
              <a:ext uri="{FF2B5EF4-FFF2-40B4-BE49-F238E27FC236}">
                <a16:creationId xmlns:a16="http://schemas.microsoft.com/office/drawing/2014/main" id="{DA4CCEDA-3F6C-A1EF-AE71-0D042568737B}"/>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105741195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a:xfrm>
            <a:off x="838200" y="365125"/>
            <a:ext cx="10515600" cy="1325563"/>
          </a:xfrm>
        </p:spPr>
        <p:txBody>
          <a:bodyPr/>
          <a:lstStyle/>
          <a:p>
            <a:r>
              <a:rPr lang="en-US" noProof="0" dirty="0"/>
              <a:t>Why going cloud?</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a:xfrm>
            <a:off x="838200" y="1700499"/>
            <a:ext cx="10515600" cy="4351338"/>
          </a:xfrm>
        </p:spPr>
        <p:txBody>
          <a:bodyPr/>
          <a:lstStyle/>
          <a:p>
            <a:r>
              <a:rPr lang="en-US" noProof="0" dirty="0"/>
              <a:t>Worldwide </a:t>
            </a:r>
            <a:r>
              <a:rPr lang="en-US" b="1" noProof="0" dirty="0"/>
              <a:t>deployment</a:t>
            </a:r>
          </a:p>
          <a:p>
            <a:pPr lvl="1"/>
            <a:r>
              <a:rPr lang="en-US" noProof="0" dirty="0"/>
              <a:t>Deploy applications as close to customers as possible</a:t>
            </a:r>
          </a:p>
          <a:p>
            <a:pPr lvl="2"/>
            <a:r>
              <a:rPr lang="en-US" noProof="0" dirty="0"/>
              <a:t>E.g., to reduce network latency</a:t>
            </a:r>
          </a:p>
          <a:p>
            <a:pPr lvl="1"/>
            <a:r>
              <a:rPr lang="en-US" noProof="0" dirty="0"/>
              <a:t>Improve data locality </a:t>
            </a:r>
          </a:p>
          <a:p>
            <a:pPr lvl="1"/>
            <a:r>
              <a:rPr lang="en-US" noProof="0" dirty="0"/>
              <a:t>Compliant to privacy regulations (e.g., GDPR)</a:t>
            </a:r>
          </a:p>
          <a:p>
            <a:r>
              <a:rPr lang="en-US" noProof="0" dirty="0"/>
              <a:t>Measured </a:t>
            </a:r>
            <a:r>
              <a:rPr lang="en-US" b="1" noProof="0" dirty="0"/>
              <a:t>quality of service</a:t>
            </a:r>
          </a:p>
          <a:p>
            <a:pPr lvl="1"/>
            <a:r>
              <a:rPr lang="en-US" noProof="0" dirty="0">
                <a:effectLst/>
                <a:latin typeface="Arial" panose="020B0604020202020204" pitchFamily="34" charset="0"/>
              </a:rPr>
              <a:t>Services leverage a quantitative qualitative metering capability making pay-as-you</a:t>
            </a:r>
            <a:r>
              <a:rPr lang="en-US" noProof="0" dirty="0">
                <a:latin typeface="Arial" panose="020B0604020202020204" pitchFamily="34" charset="0"/>
              </a:rPr>
              <a:t>-go (or pay-per-use) </a:t>
            </a:r>
            <a:r>
              <a:rPr lang="en-US" noProof="0" dirty="0">
                <a:effectLst/>
                <a:latin typeface="Arial" panose="020B0604020202020204" pitchFamily="34" charset="0"/>
              </a:rPr>
              <a:t>billing and validation of the service quality available</a:t>
            </a:r>
          </a:p>
          <a:p>
            <a:endParaRPr lang="en-US" b="1" noProof="0" dirty="0"/>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67</a:t>
            </a:fld>
            <a:endParaRPr lang="it-IT" dirty="0"/>
          </a:p>
        </p:txBody>
      </p:sp>
    </p:spTree>
    <p:extLst>
      <p:ext uri="{BB962C8B-B14F-4D97-AF65-F5344CB8AC3E}">
        <p14:creationId xmlns:p14="http://schemas.microsoft.com/office/powerpoint/2010/main" val="268490136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a:xfrm>
            <a:off x="838200" y="365125"/>
            <a:ext cx="10515600" cy="1325563"/>
          </a:xfrm>
        </p:spPr>
        <p:txBody>
          <a:bodyPr/>
          <a:lstStyle/>
          <a:p>
            <a:r>
              <a:rPr lang="en-US" noProof="0" dirty="0"/>
              <a:t>Why going cloud?</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a:xfrm>
            <a:off x="838200" y="1700499"/>
            <a:ext cx="10515600" cy="4351338"/>
          </a:xfrm>
        </p:spPr>
        <p:txBody>
          <a:bodyPr/>
          <a:lstStyle/>
          <a:p>
            <a:r>
              <a:rPr lang="en-US" noProof="0" dirty="0"/>
              <a:t>Service </a:t>
            </a:r>
            <a:r>
              <a:rPr lang="en-US" b="1" noProof="0" dirty="0"/>
              <a:t>integration</a:t>
            </a:r>
          </a:p>
          <a:p>
            <a:pPr lvl="1"/>
            <a:r>
              <a:rPr lang="en-US" noProof="0" dirty="0"/>
              <a:t>Do not reinvent the wheel, eliminate repetitive tasks</a:t>
            </a:r>
          </a:p>
          <a:p>
            <a:pPr lvl="2"/>
            <a:r>
              <a:rPr lang="en-US" noProof="0" dirty="0"/>
              <a:t>Use services that solve common problems (e.g., load balancing, queuing)</a:t>
            </a:r>
          </a:p>
          <a:p>
            <a:pPr lvl="1"/>
            <a:r>
              <a:rPr lang="en-US" noProof="0" dirty="0"/>
              <a:t>Abstract and automatically adapt the architecture to requirements</a:t>
            </a:r>
          </a:p>
          <a:p>
            <a:pPr lvl="2"/>
            <a:r>
              <a:rPr lang="en-US" noProof="0" dirty="0"/>
              <a:t>E.g., create (test) environments on demand</a:t>
            </a:r>
          </a:p>
          <a:p>
            <a:r>
              <a:rPr lang="en-US" noProof="0" dirty="0">
                <a:solidFill>
                  <a:srgbClr val="FF5050"/>
                </a:solidFill>
              </a:rPr>
              <a:t>Integration</a:t>
            </a:r>
            <a:r>
              <a:rPr lang="en-US" noProof="0" dirty="0"/>
              <a:t> and </a:t>
            </a:r>
            <a:r>
              <a:rPr lang="en-US" noProof="0" dirty="0">
                <a:solidFill>
                  <a:srgbClr val="FF5050"/>
                </a:solidFill>
              </a:rPr>
              <a:t>abstraction</a:t>
            </a:r>
            <a:r>
              <a:rPr lang="en-US" noProof="0" dirty="0"/>
              <a:t> are drivers of change</a:t>
            </a:r>
          </a:p>
          <a:p>
            <a:pPr lvl="1"/>
            <a:r>
              <a:rPr lang="en-US" noProof="0" dirty="0"/>
              <a:t>From </a:t>
            </a:r>
            <a:r>
              <a:rPr lang="en-US" noProof="0" dirty="0">
                <a:solidFill>
                  <a:srgbClr val="0070C0"/>
                </a:solidFill>
              </a:rPr>
              <a:t>databases</a:t>
            </a:r>
            <a:r>
              <a:rPr lang="en-US" noProof="0" dirty="0"/>
              <a:t> to </a:t>
            </a:r>
            <a:r>
              <a:rPr lang="en-US" noProof="0" dirty="0">
                <a:solidFill>
                  <a:srgbClr val="0070C0"/>
                </a:solidFill>
              </a:rPr>
              <a:t>data platforms</a:t>
            </a:r>
          </a:p>
          <a:p>
            <a:pPr lvl="1"/>
            <a:r>
              <a:rPr lang="en-US" noProof="0" dirty="0"/>
              <a:t>From </a:t>
            </a:r>
            <a:r>
              <a:rPr lang="en-US" noProof="0" dirty="0">
                <a:solidFill>
                  <a:srgbClr val="0070C0"/>
                </a:solidFill>
              </a:rPr>
              <a:t>on-premises</a:t>
            </a:r>
            <a:r>
              <a:rPr lang="en-US" noProof="0" dirty="0"/>
              <a:t> to </a:t>
            </a:r>
            <a:r>
              <a:rPr lang="en-US" noProof="0" dirty="0">
                <a:solidFill>
                  <a:srgbClr val="0070C0"/>
                </a:solidFill>
              </a:rPr>
              <a:t>serverless</a:t>
            </a:r>
            <a:r>
              <a:rPr lang="en-US" noProof="0" dirty="0"/>
              <a:t> architectures</a:t>
            </a:r>
          </a:p>
          <a:p>
            <a:pPr lvl="1"/>
            <a:r>
              <a:rPr lang="en-US" noProof="0" dirty="0"/>
              <a:t>From </a:t>
            </a:r>
            <a:r>
              <a:rPr lang="en-US" noProof="0" dirty="0">
                <a:solidFill>
                  <a:srgbClr val="0070C0"/>
                </a:solidFill>
              </a:rPr>
              <a:t>custom</a:t>
            </a:r>
            <a:r>
              <a:rPr lang="en-US" noProof="0" dirty="0"/>
              <a:t> to </a:t>
            </a:r>
            <a:r>
              <a:rPr lang="en-US" noProof="0" dirty="0">
                <a:solidFill>
                  <a:srgbClr val="0070C0"/>
                </a:solidFill>
              </a:rPr>
              <a:t>standardized</a:t>
            </a:r>
            <a:r>
              <a:rPr lang="en-US" noProof="0" dirty="0"/>
              <a:t> data pipelines</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68</a:t>
            </a:fld>
            <a:endParaRPr lang="it-IT" dirty="0"/>
          </a:p>
        </p:txBody>
      </p:sp>
    </p:spTree>
    <p:extLst>
      <p:ext uri="{BB962C8B-B14F-4D97-AF65-F5344CB8AC3E}">
        <p14:creationId xmlns:p14="http://schemas.microsoft.com/office/powerpoint/2010/main" val="355622792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3D11E95C-A1DB-4DCD-A29C-4642D13EB743}"/>
              </a:ext>
            </a:extLst>
          </p:cNvPr>
          <p:cNvSpPr>
            <a:spLocks noGrp="1"/>
          </p:cNvSpPr>
          <p:nvPr>
            <p:ph type="title"/>
          </p:nvPr>
        </p:nvSpPr>
        <p:spPr/>
        <p:txBody>
          <a:bodyPr/>
          <a:lstStyle/>
          <a:p>
            <a:r>
              <a:rPr lang="en-US" noProof="0" dirty="0"/>
              <a:t>Is cloud a silver bullet?</a:t>
            </a:r>
          </a:p>
        </p:txBody>
      </p:sp>
      <p:pic>
        <p:nvPicPr>
          <p:cNvPr id="7" name="Segnaposto contenuto 6">
            <a:extLst>
              <a:ext uri="{FF2B5EF4-FFF2-40B4-BE49-F238E27FC236}">
                <a16:creationId xmlns:a16="http://schemas.microsoft.com/office/drawing/2014/main" id="{C48C1714-2B09-4275-BCC0-42C2922125E6}"/>
              </a:ext>
            </a:extLst>
          </p:cNvPr>
          <p:cNvPicPr>
            <a:picLocks noGrp="1" noChangeAspect="1"/>
          </p:cNvPicPr>
          <p:nvPr>
            <p:ph idx="1"/>
          </p:nvPr>
        </p:nvPicPr>
        <p:blipFill>
          <a:blip r:embed="rId2"/>
          <a:stretch>
            <a:fillRect/>
          </a:stretch>
        </p:blipFill>
        <p:spPr>
          <a:xfrm>
            <a:off x="2284987" y="1700213"/>
            <a:ext cx="7622025" cy="4351337"/>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D0B7C515-0BDF-427B-8A26-65329BCB02F1}"/>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BE99E88E-BBE8-4CE2-B9DC-B5937092B528}"/>
              </a:ext>
            </a:extLst>
          </p:cNvPr>
          <p:cNvSpPr>
            <a:spLocks noGrp="1"/>
          </p:cNvSpPr>
          <p:nvPr>
            <p:ph type="sldNum" sz="quarter" idx="12"/>
          </p:nvPr>
        </p:nvSpPr>
        <p:spPr/>
        <p:txBody>
          <a:bodyPr/>
          <a:lstStyle/>
          <a:p>
            <a:fld id="{5DD6F1BA-2510-46FC-9346-AB1F3CA1593B}" type="slidenum">
              <a:rPr lang="it-IT" smtClean="0"/>
              <a:pPr/>
              <a:t>69</a:t>
            </a:fld>
            <a:endParaRPr lang="it-IT" dirty="0"/>
          </a:p>
        </p:txBody>
      </p:sp>
      <p:sp>
        <p:nvSpPr>
          <p:cNvPr id="8" name="Segnaposto contenuto 7">
            <a:extLst>
              <a:ext uri="{FF2B5EF4-FFF2-40B4-BE49-F238E27FC236}">
                <a16:creationId xmlns:a16="http://schemas.microsoft.com/office/drawing/2014/main" id="{80413C8C-B6B3-4D5E-ADA1-BCDD59050AB8}"/>
              </a:ext>
            </a:extLst>
          </p:cNvPr>
          <p:cNvSpPr>
            <a:spLocks noGrp="1"/>
          </p:cNvSpPr>
          <p:nvPr>
            <p:ph idx="13"/>
          </p:nvPr>
        </p:nvSpPr>
        <p:spPr/>
        <p:txBody>
          <a:bodyPr/>
          <a:lstStyle/>
          <a:p>
            <a:r>
              <a:rPr lang="en-US" noProof="0" dirty="0">
                <a:hlinkClick r:id="rId3"/>
              </a:rPr>
              <a:t>https://www.reuters.com/article/us-france-ovh-fire-idUSKBN2B20NU</a:t>
            </a:r>
            <a:r>
              <a:rPr lang="en-US" noProof="0" dirty="0"/>
              <a:t> </a:t>
            </a:r>
          </a:p>
        </p:txBody>
      </p:sp>
    </p:spTree>
    <p:extLst>
      <p:ext uri="{BB962C8B-B14F-4D97-AF65-F5344CB8AC3E}">
        <p14:creationId xmlns:p14="http://schemas.microsoft.com/office/powerpoint/2010/main" val="180542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B598AC-0B71-42BD-8924-12DF5C7E650C}"/>
              </a:ext>
            </a:extLst>
          </p:cNvPr>
          <p:cNvSpPr>
            <a:spLocks noGrp="1"/>
          </p:cNvSpPr>
          <p:nvPr>
            <p:ph type="title"/>
          </p:nvPr>
        </p:nvSpPr>
        <p:spPr>
          <a:xfrm>
            <a:off x="838200" y="365125"/>
            <a:ext cx="10515600" cy="1325563"/>
          </a:xfrm>
        </p:spPr>
        <p:txBody>
          <a:bodyPr/>
          <a:lstStyle/>
          <a:p>
            <a:r>
              <a:rPr lang="en-US" noProof="0" dirty="0"/>
              <a:t>Set up</a:t>
            </a:r>
          </a:p>
        </p:txBody>
      </p:sp>
      <p:sp>
        <p:nvSpPr>
          <p:cNvPr id="3" name="Content Placeholder 2">
            <a:extLst>
              <a:ext uri="{FF2B5EF4-FFF2-40B4-BE49-F238E27FC236}">
                <a16:creationId xmlns:a16="http://schemas.microsoft.com/office/drawing/2014/main" id="{9A4DF298-8BC8-4EA4-84B5-3952A64E7994}"/>
              </a:ext>
            </a:extLst>
          </p:cNvPr>
          <p:cNvSpPr>
            <a:spLocks noGrp="1"/>
          </p:cNvSpPr>
          <p:nvPr>
            <p:ph idx="1"/>
          </p:nvPr>
        </p:nvSpPr>
        <p:spPr>
          <a:xfrm>
            <a:off x="838200" y="1700499"/>
            <a:ext cx="10515600" cy="4351338"/>
          </a:xfrm>
        </p:spPr>
        <p:txBody>
          <a:bodyPr/>
          <a:lstStyle/>
          <a:p>
            <a:r>
              <a:rPr lang="en-US" noProof="0" dirty="0"/>
              <a:t>Download a pre-configured (VMware) VM with the installed software</a:t>
            </a:r>
          </a:p>
          <a:p>
            <a:pPr marL="800100" lvl="1" indent="-342900">
              <a:buFont typeface="+mj-lt"/>
              <a:buAutoNum type="arabicPeriod"/>
            </a:pPr>
            <a:r>
              <a:rPr lang="en-US" noProof="0" dirty="0"/>
              <a:t>Connect to a PC-lab using Guacamole (click here </a:t>
            </a:r>
            <a:r>
              <a:rPr lang="en-US" noProof="0" dirty="0">
                <a:hlinkClick r:id="rId2"/>
              </a:rPr>
              <a:t>https://csi-rlab.campusfc.unibo.it/</a:t>
            </a:r>
            <a:r>
              <a:rPr lang="en-US" noProof="0" dirty="0"/>
              <a:t>)</a:t>
            </a:r>
          </a:p>
          <a:p>
            <a:pPr marL="1257300" lvl="2" indent="-342900">
              <a:buFont typeface="+mj-lt"/>
              <a:buAutoNum type="alphaLcParenR"/>
            </a:pPr>
            <a:r>
              <a:rPr lang="en-US" noProof="0" dirty="0"/>
              <a:t>Enter your credentials</a:t>
            </a:r>
          </a:p>
          <a:p>
            <a:pPr marL="1257300" lvl="2" indent="-342900">
              <a:buFont typeface="+mj-lt"/>
              <a:buAutoNum type="alphaLcParenR"/>
            </a:pPr>
            <a:r>
              <a:rPr lang="en-US" noProof="0" dirty="0"/>
              <a:t>Choose `LabCEZ`</a:t>
            </a:r>
          </a:p>
          <a:p>
            <a:pPr marL="1257300" lvl="2" indent="-342900">
              <a:buFont typeface="+mj-lt"/>
              <a:buAutoNum type="alphaLcParenR"/>
            </a:pPr>
            <a:r>
              <a:rPr lang="en-US" noProof="0" dirty="0"/>
              <a:t>Click on the proper lab</a:t>
            </a:r>
          </a:p>
          <a:p>
            <a:pPr marL="800100" lvl="1" indent="-342900">
              <a:buFont typeface="+mj-lt"/>
              <a:buAutoNum type="arabicPeriod"/>
            </a:pPr>
            <a:r>
              <a:rPr lang="en-US" noProof="0" dirty="0"/>
              <a:t>Once logged in, download the VM from </a:t>
            </a:r>
            <a:r>
              <a:rPr lang="en-US" noProof="0" dirty="0">
                <a:hlinkClick r:id="rId3"/>
              </a:rPr>
              <a:t>http://big.csr.unibo.it/downloads/ubuntu-64-bit.zip</a:t>
            </a:r>
            <a:endParaRPr lang="en-US" noProof="0" dirty="0"/>
          </a:p>
          <a:p>
            <a:pPr marL="800100" lvl="1" indent="-342900">
              <a:buFont typeface="+mj-lt"/>
              <a:buAutoNum type="arabicPeriod"/>
            </a:pPr>
            <a:r>
              <a:rPr lang="en-US" noProof="0" dirty="0"/>
              <a:t>Unzip the content and launch `VMware Workstation Pro` (from the desktop)</a:t>
            </a:r>
          </a:p>
          <a:p>
            <a:pPr marL="800100" lvl="1" indent="-342900">
              <a:buFont typeface="+mj-lt"/>
              <a:buAutoNum type="arabicPeriod"/>
            </a:pPr>
            <a:r>
              <a:rPr lang="en-US" noProof="0" dirty="0"/>
              <a:t>`File` &gt; `Open...` &gt; `path/to/the/unzipped/vm/*.vmx` file</a:t>
            </a:r>
          </a:p>
          <a:p>
            <a:pPr marL="800100" lvl="1" indent="-342900">
              <a:buFont typeface="+mj-lt"/>
              <a:buAutoNum type="arabicPeriod"/>
            </a:pPr>
            <a:r>
              <a:rPr lang="en-US" noProof="0" dirty="0"/>
              <a:t>Launch the VM (user: `bigdata`, pwd: `bigdata`)</a:t>
            </a:r>
          </a:p>
        </p:txBody>
      </p:sp>
      <p:sp>
        <p:nvSpPr>
          <p:cNvPr id="4" name="Footer Placeholder 3">
            <a:extLst>
              <a:ext uri="{FF2B5EF4-FFF2-40B4-BE49-F238E27FC236}">
                <a16:creationId xmlns:a16="http://schemas.microsoft.com/office/drawing/2014/main" id="{8344185A-AAB2-48A2-87D5-A7F90625A6F6}"/>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9F28F9BB-5922-402D-8EB7-39496C62999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7</a:t>
            </a:fld>
            <a:endParaRPr lang="it-IT" dirty="0"/>
          </a:p>
        </p:txBody>
      </p:sp>
      <p:sp>
        <p:nvSpPr>
          <p:cNvPr id="10" name="Content Placeholder 9">
            <a:extLst>
              <a:ext uri="{FF2B5EF4-FFF2-40B4-BE49-F238E27FC236}">
                <a16:creationId xmlns:a16="http://schemas.microsoft.com/office/drawing/2014/main" id="{117AA320-F200-40FE-B2BC-8D2D76A01187}"/>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249616028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BC6A18E2-91E6-9191-8840-2DE5A61B04A2}"/>
              </a:ext>
            </a:extLst>
          </p:cNvPr>
          <p:cNvSpPr>
            <a:spLocks noGrp="1"/>
          </p:cNvSpPr>
          <p:nvPr>
            <p:ph type="title"/>
          </p:nvPr>
        </p:nvSpPr>
        <p:spPr/>
        <p:txBody>
          <a:bodyPr/>
          <a:lstStyle/>
          <a:p>
            <a:r>
              <a:rPr lang="en-US" noProof="0" dirty="0"/>
              <a:t>Is cloud a silver bullet?</a:t>
            </a:r>
          </a:p>
        </p:txBody>
      </p:sp>
      <p:sp>
        <p:nvSpPr>
          <p:cNvPr id="14" name="Segnaposto contenuto 13">
            <a:extLst>
              <a:ext uri="{FF2B5EF4-FFF2-40B4-BE49-F238E27FC236}">
                <a16:creationId xmlns:a16="http://schemas.microsoft.com/office/drawing/2014/main" id="{928310C3-CC4A-1089-B60D-DCF8363E2867}"/>
              </a:ext>
            </a:extLst>
          </p:cNvPr>
          <p:cNvSpPr>
            <a:spLocks noGrp="1"/>
          </p:cNvSpPr>
          <p:nvPr>
            <p:ph idx="1"/>
          </p:nvPr>
        </p:nvSpPr>
        <p:spPr/>
        <p:txBody>
          <a:bodyPr/>
          <a:lstStyle/>
          <a:p>
            <a:r>
              <a:rPr lang="en-US" noProof="0" dirty="0"/>
              <a:t>Cloud computing is the outsourcing of a company’s hardware and software architecture</a:t>
            </a:r>
          </a:p>
          <a:p>
            <a:pPr lvl="1"/>
            <a:r>
              <a:rPr lang="en-US" noProof="0" dirty="0"/>
              <a:t>Which are the risks and issues?</a:t>
            </a:r>
          </a:p>
        </p:txBody>
      </p:sp>
      <p:sp>
        <p:nvSpPr>
          <p:cNvPr id="4" name="Segnaposto piè di pagina 3">
            <a:extLst>
              <a:ext uri="{FF2B5EF4-FFF2-40B4-BE49-F238E27FC236}">
                <a16:creationId xmlns:a16="http://schemas.microsoft.com/office/drawing/2014/main" id="{83CC14A1-8AF7-FAE2-85A9-C933F72EA596}"/>
              </a:ext>
            </a:extLst>
          </p:cNvPr>
          <p:cNvSpPr>
            <a:spLocks noGrp="1"/>
          </p:cNvSpPr>
          <p:nvPr>
            <p:ph type="ftr" sz="quarter" idx="11"/>
          </p:nvPr>
        </p:nvSpPr>
        <p:spPr/>
        <p:txBody>
          <a:bodyPr/>
          <a:lstStyle/>
          <a:p>
            <a:pPr algn="l"/>
            <a:r>
              <a:rPr lang="en-US" dirty="0"/>
              <a:t>Matteo Francia – University of Bologna</a:t>
            </a:r>
          </a:p>
        </p:txBody>
      </p:sp>
      <p:sp>
        <p:nvSpPr>
          <p:cNvPr id="5" name="Segnaposto numero diapositiva 4">
            <a:extLst>
              <a:ext uri="{FF2B5EF4-FFF2-40B4-BE49-F238E27FC236}">
                <a16:creationId xmlns:a16="http://schemas.microsoft.com/office/drawing/2014/main" id="{CD1722A3-65B9-AD9C-3841-DF78577A6A32}"/>
              </a:ext>
            </a:extLst>
          </p:cNvPr>
          <p:cNvSpPr>
            <a:spLocks noGrp="1"/>
          </p:cNvSpPr>
          <p:nvPr>
            <p:ph type="sldNum" sz="quarter" idx="12"/>
          </p:nvPr>
        </p:nvSpPr>
        <p:spPr/>
        <p:txBody>
          <a:bodyPr/>
          <a:lstStyle/>
          <a:p>
            <a:fld id="{5DD6F1BA-2510-46FC-9346-AB1F3CA1593B}" type="slidenum">
              <a:rPr lang="en-US" smtClean="0"/>
              <a:t>70</a:t>
            </a:fld>
            <a:endParaRPr lang="en-US" dirty="0"/>
          </a:p>
        </p:txBody>
      </p:sp>
      <p:sp>
        <p:nvSpPr>
          <p:cNvPr id="2" name="Content Placeholder 1">
            <a:extLst>
              <a:ext uri="{FF2B5EF4-FFF2-40B4-BE49-F238E27FC236}">
                <a16:creationId xmlns:a16="http://schemas.microsoft.com/office/drawing/2014/main" id="{C5AF42F2-6197-BC52-B52F-D8DBAD4B7233}"/>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5004711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BC6A18E2-91E6-9191-8840-2DE5A61B04A2}"/>
              </a:ext>
            </a:extLst>
          </p:cNvPr>
          <p:cNvSpPr>
            <a:spLocks noGrp="1"/>
          </p:cNvSpPr>
          <p:nvPr>
            <p:ph type="title"/>
          </p:nvPr>
        </p:nvSpPr>
        <p:spPr/>
        <p:txBody>
          <a:bodyPr/>
          <a:lstStyle/>
          <a:p>
            <a:r>
              <a:rPr lang="en-US" noProof="0" dirty="0"/>
              <a:t>Is cloud a silver bullet?</a:t>
            </a:r>
          </a:p>
        </p:txBody>
      </p:sp>
      <p:pic>
        <p:nvPicPr>
          <p:cNvPr id="8" name="Segnaposto contenuto 7">
            <a:extLst>
              <a:ext uri="{FF2B5EF4-FFF2-40B4-BE49-F238E27FC236}">
                <a16:creationId xmlns:a16="http://schemas.microsoft.com/office/drawing/2014/main" id="{204ADCF6-BF21-B9DB-F317-528E492955FE}"/>
              </a:ext>
            </a:extLst>
          </p:cNvPr>
          <p:cNvPicPr>
            <a:picLocks noGrp="1" noChangeAspect="1"/>
          </p:cNvPicPr>
          <p:nvPr>
            <p:ph sz="half" idx="1"/>
          </p:nvPr>
        </p:nvPicPr>
        <p:blipFill>
          <a:blip r:embed="rId3"/>
          <a:stretch>
            <a:fillRect/>
          </a:stretch>
        </p:blipFill>
        <p:spPr>
          <a:xfrm>
            <a:off x="838200" y="2113829"/>
            <a:ext cx="5181600" cy="3774929"/>
          </a:xfrm>
        </p:spPr>
      </p:pic>
      <p:pic>
        <p:nvPicPr>
          <p:cNvPr id="12" name="Segnaposto contenuto 11">
            <a:extLst>
              <a:ext uri="{FF2B5EF4-FFF2-40B4-BE49-F238E27FC236}">
                <a16:creationId xmlns:a16="http://schemas.microsoft.com/office/drawing/2014/main" id="{911F14C2-CCFD-EE22-7BB7-3B8764705469}"/>
              </a:ext>
            </a:extLst>
          </p:cNvPr>
          <p:cNvPicPr>
            <a:picLocks noGrp="1" noChangeAspect="1"/>
          </p:cNvPicPr>
          <p:nvPr>
            <p:ph sz="half" idx="2"/>
          </p:nvPr>
        </p:nvPicPr>
        <p:blipFill>
          <a:blip r:embed="rId4"/>
          <a:stretch>
            <a:fillRect/>
          </a:stretch>
        </p:blipFill>
        <p:spPr>
          <a:xfrm>
            <a:off x="6172200" y="3179555"/>
            <a:ext cx="5181600" cy="1643478"/>
          </a:xfrm>
        </p:spPr>
      </p:pic>
      <p:sp>
        <p:nvSpPr>
          <p:cNvPr id="4" name="Segnaposto piè di pagina 3">
            <a:extLst>
              <a:ext uri="{FF2B5EF4-FFF2-40B4-BE49-F238E27FC236}">
                <a16:creationId xmlns:a16="http://schemas.microsoft.com/office/drawing/2014/main" id="{83CC14A1-8AF7-FAE2-85A9-C933F72EA596}"/>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CD1722A3-65B9-AD9C-3841-DF78577A6A32}"/>
              </a:ext>
            </a:extLst>
          </p:cNvPr>
          <p:cNvSpPr>
            <a:spLocks noGrp="1"/>
          </p:cNvSpPr>
          <p:nvPr>
            <p:ph type="sldNum" sz="quarter" idx="12"/>
          </p:nvPr>
        </p:nvSpPr>
        <p:spPr/>
        <p:txBody>
          <a:bodyPr/>
          <a:lstStyle/>
          <a:p>
            <a:fld id="{5DD6F1BA-2510-46FC-9346-AB1F3CA1593B}" type="slidenum">
              <a:rPr lang="it-IT" smtClean="0"/>
              <a:t>71</a:t>
            </a:fld>
            <a:endParaRPr lang="it-IT" dirty="0"/>
          </a:p>
        </p:txBody>
      </p:sp>
      <p:sp>
        <p:nvSpPr>
          <p:cNvPr id="10" name="Segnaposto contenuto 9">
            <a:extLst>
              <a:ext uri="{FF2B5EF4-FFF2-40B4-BE49-F238E27FC236}">
                <a16:creationId xmlns:a16="http://schemas.microsoft.com/office/drawing/2014/main" id="{B33196FF-7822-E06D-6C0F-391D14084313}"/>
              </a:ext>
            </a:extLst>
          </p:cNvPr>
          <p:cNvSpPr>
            <a:spLocks noGrp="1"/>
          </p:cNvSpPr>
          <p:nvPr>
            <p:ph idx="13"/>
          </p:nvPr>
        </p:nvSpPr>
        <p:spPr/>
        <p:txBody>
          <a:bodyPr/>
          <a:lstStyle/>
          <a:p>
            <a:r>
              <a:rPr lang="en-US" noProof="0" dirty="0"/>
              <a:t>Left: Mytton, David. "Data centre water consumption." </a:t>
            </a:r>
            <a:r>
              <a:rPr lang="en-US" i="1" noProof="0" dirty="0"/>
              <a:t>npj Clean Water</a:t>
            </a:r>
            <a:r>
              <a:rPr lang="en-US" noProof="0" dirty="0"/>
              <a:t> 4.1 (2021): 1-6.</a:t>
            </a:r>
            <a:br>
              <a:rPr lang="en-US" noProof="0" dirty="0"/>
            </a:br>
            <a:r>
              <a:rPr lang="en-US" noProof="0" dirty="0"/>
              <a:t>Right: </a:t>
            </a:r>
            <a:r>
              <a:rPr lang="en-US" noProof="0" dirty="0">
                <a:hlinkClick r:id="rId5"/>
              </a:rPr>
              <a:t>https://cloud.google.com/blog/topics/inside-google-cloud/announcing-round-the-clock-clean-energy-for-cloud</a:t>
            </a:r>
            <a:r>
              <a:rPr lang="en-US" noProof="0" dirty="0"/>
              <a:t> (accessed 2022-08-01)</a:t>
            </a:r>
          </a:p>
        </p:txBody>
      </p:sp>
    </p:spTree>
    <p:extLst>
      <p:ext uri="{BB962C8B-B14F-4D97-AF65-F5344CB8AC3E}">
        <p14:creationId xmlns:p14="http://schemas.microsoft.com/office/powerpoint/2010/main" val="18518750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9B81BA2-D44F-4FB4-9312-678AF7193ADD}"/>
              </a:ext>
            </a:extLst>
          </p:cNvPr>
          <p:cNvSpPr>
            <a:spLocks noGrp="1"/>
          </p:cNvSpPr>
          <p:nvPr>
            <p:ph type="title"/>
          </p:nvPr>
        </p:nvSpPr>
        <p:spPr/>
        <p:txBody>
          <a:bodyPr/>
          <a:lstStyle/>
          <a:p>
            <a:endParaRPr lang="en-US" noProof="0" dirty="0"/>
          </a:p>
        </p:txBody>
      </p:sp>
      <p:pic>
        <p:nvPicPr>
          <p:cNvPr id="7" name="Segnaposto contenuto 6">
            <a:extLst>
              <a:ext uri="{FF2B5EF4-FFF2-40B4-BE49-F238E27FC236}">
                <a16:creationId xmlns:a16="http://schemas.microsoft.com/office/drawing/2014/main" id="{33E1CEF6-CCC3-40D9-B086-FF02036D6A1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67428" y="2527310"/>
            <a:ext cx="8457143" cy="2697143"/>
          </a:xfrm>
        </p:spPr>
      </p:pic>
      <p:sp>
        <p:nvSpPr>
          <p:cNvPr id="4" name="Segnaposto piè di pagina 3">
            <a:extLst>
              <a:ext uri="{FF2B5EF4-FFF2-40B4-BE49-F238E27FC236}">
                <a16:creationId xmlns:a16="http://schemas.microsoft.com/office/drawing/2014/main" id="{6B071F06-C7AE-49B6-965D-B9DD448886FB}"/>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D5F91558-0A76-4ABC-B420-4EA8C50DA8FE}"/>
              </a:ext>
            </a:extLst>
          </p:cNvPr>
          <p:cNvSpPr>
            <a:spLocks noGrp="1"/>
          </p:cNvSpPr>
          <p:nvPr>
            <p:ph type="sldNum" sz="quarter" idx="12"/>
          </p:nvPr>
        </p:nvSpPr>
        <p:spPr/>
        <p:txBody>
          <a:bodyPr/>
          <a:lstStyle/>
          <a:p>
            <a:fld id="{5DD6F1BA-2510-46FC-9346-AB1F3CA1593B}" type="slidenum">
              <a:rPr lang="it-IT" smtClean="0"/>
              <a:t>72</a:t>
            </a:fld>
            <a:endParaRPr lang="it-IT" dirty="0"/>
          </a:p>
        </p:txBody>
      </p:sp>
      <p:sp>
        <p:nvSpPr>
          <p:cNvPr id="9" name="CasellaDiTesto 8">
            <a:extLst>
              <a:ext uri="{FF2B5EF4-FFF2-40B4-BE49-F238E27FC236}">
                <a16:creationId xmlns:a16="http://schemas.microsoft.com/office/drawing/2014/main" id="{E0426FD4-E8EA-4A6B-8BB5-C2D1733247A1}"/>
              </a:ext>
            </a:extLst>
          </p:cNvPr>
          <p:cNvSpPr txBox="1"/>
          <p:nvPr/>
        </p:nvSpPr>
        <p:spPr>
          <a:xfrm>
            <a:off x="1867428" y="5224453"/>
            <a:ext cx="8457142" cy="369332"/>
          </a:xfrm>
          <a:prstGeom prst="rect">
            <a:avLst/>
          </a:prstGeom>
          <a:noFill/>
        </p:spPr>
        <p:txBody>
          <a:bodyPr wrap="square">
            <a:spAutoFit/>
          </a:bodyPr>
          <a:lstStyle/>
          <a:p>
            <a:pPr algn="ctr"/>
            <a:r>
              <a:rPr lang="en-US" dirty="0">
                <a:latin typeface="Helvetica" panose="020B0604020202020204" pitchFamily="34" charset="0"/>
                <a:cs typeface="Helvetica" panose="020B0604020202020204" pitchFamily="34" charset="0"/>
                <a:hlinkClick r:id="rId3"/>
              </a:rPr>
              <a:t>https://xkcd.com/908/</a:t>
            </a:r>
            <a:endParaRPr lang="en-US"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126016913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lstStyle/>
          <a:p>
            <a:r>
              <a:rPr lang="en-US" noProof="0" dirty="0"/>
              <a:t>Cloud computing: types of cloud</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sz="half" idx="1"/>
          </p:nvPr>
        </p:nvSpPr>
        <p:spPr/>
        <p:txBody>
          <a:bodyPr/>
          <a:lstStyle/>
          <a:p>
            <a:r>
              <a:rPr lang="en-US" noProof="0" dirty="0"/>
              <a:t>There are different types of cloud</a:t>
            </a:r>
          </a:p>
          <a:p>
            <a:pPr lvl="1"/>
            <a:r>
              <a:rPr lang="en-US" b="1" noProof="0" dirty="0"/>
              <a:t>Public</a:t>
            </a:r>
            <a:r>
              <a:rPr lang="en-US" noProof="0" dirty="0"/>
              <a:t>: accessible to anyone willing to pay (e.g., Microsoft, AWS, Google)</a:t>
            </a:r>
          </a:p>
          <a:p>
            <a:pPr lvl="1"/>
            <a:r>
              <a:rPr lang="en-US" b="1" noProof="0" dirty="0"/>
              <a:t>Private</a:t>
            </a:r>
            <a:r>
              <a:rPr lang="en-US" noProof="0" dirty="0"/>
              <a:t>: accessible by individuals within an institution</a:t>
            </a:r>
          </a:p>
          <a:p>
            <a:pPr lvl="2"/>
            <a:r>
              <a:rPr lang="en-US" noProof="0" dirty="0"/>
              <a:t>In public cloud, any resources that you are not using can be used by other</a:t>
            </a:r>
          </a:p>
          <a:p>
            <a:pPr lvl="2"/>
            <a:r>
              <a:rPr lang="en-US" noProof="0" dirty="0"/>
              <a:t>Users share the costs</a:t>
            </a:r>
          </a:p>
          <a:p>
            <a:pPr lvl="2"/>
            <a:r>
              <a:rPr lang="en-US" noProof="0" dirty="0"/>
              <a:t>Cost-sharing disappears in private clouds</a:t>
            </a:r>
          </a:p>
          <a:p>
            <a:pPr lvl="1"/>
            <a:r>
              <a:rPr lang="en-US" b="1" noProof="0" dirty="0"/>
              <a:t>Hybrid</a:t>
            </a:r>
            <a:r>
              <a:rPr lang="en-US" noProof="0" dirty="0"/>
              <a:t>: a mix of the previous</a:t>
            </a:r>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73</a:t>
            </a:fld>
            <a:endParaRPr lang="it-IT" dirty="0"/>
          </a:p>
        </p:txBody>
      </p:sp>
      <p:sp>
        <p:nvSpPr>
          <p:cNvPr id="13" name="Segnaposto contenuto 12">
            <a:extLst>
              <a:ext uri="{FF2B5EF4-FFF2-40B4-BE49-F238E27FC236}">
                <a16:creationId xmlns:a16="http://schemas.microsoft.com/office/drawing/2014/main" id="{053F56B6-F289-6E57-4292-CC0EB3362A40}"/>
              </a:ext>
            </a:extLst>
          </p:cNvPr>
          <p:cNvSpPr>
            <a:spLocks noGrp="1"/>
          </p:cNvSpPr>
          <p:nvPr>
            <p:ph idx="13"/>
          </p:nvPr>
        </p:nvSpPr>
        <p:spPr/>
        <p:txBody>
          <a:bodyPr/>
          <a:lstStyle/>
          <a:p>
            <a:endParaRPr lang="en-US" dirty="0"/>
          </a:p>
        </p:txBody>
      </p:sp>
      <p:pic>
        <p:nvPicPr>
          <p:cNvPr id="14" name="Segnaposto contenuto 13">
            <a:extLst>
              <a:ext uri="{FF2B5EF4-FFF2-40B4-BE49-F238E27FC236}">
                <a16:creationId xmlns:a16="http://schemas.microsoft.com/office/drawing/2014/main" id="{C050DD48-AD03-98DB-22E2-DAE2D4361F42}"/>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649303" y="3054767"/>
            <a:ext cx="4227394" cy="1893054"/>
          </a:xfrm>
          <a:prstGeom prst="rect">
            <a:avLst/>
          </a:prstGeom>
        </p:spPr>
      </p:pic>
    </p:spTree>
    <p:extLst>
      <p:ext uri="{BB962C8B-B14F-4D97-AF65-F5344CB8AC3E}">
        <p14:creationId xmlns:p14="http://schemas.microsoft.com/office/powerpoint/2010/main" val="94488635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lstStyle/>
          <a:p>
            <a:r>
              <a:rPr lang="en-US" noProof="0" dirty="0"/>
              <a:t>Cloud computing: types of cloud</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sz="half" idx="1"/>
          </p:nvPr>
        </p:nvSpPr>
        <p:spPr/>
        <p:txBody>
          <a:bodyPr/>
          <a:lstStyle/>
          <a:p>
            <a:r>
              <a:rPr lang="en-US" noProof="0" dirty="0"/>
              <a:t>Cloud services are hosted in separate geographic areas</a:t>
            </a:r>
          </a:p>
          <a:p>
            <a:pPr lvl="1"/>
            <a:r>
              <a:rPr lang="en-US" noProof="0" dirty="0"/>
              <a:t>Locations are composed of </a:t>
            </a:r>
            <a:r>
              <a:rPr lang="en-US" b="1" noProof="0" dirty="0"/>
              <a:t>regions</a:t>
            </a:r>
            <a:r>
              <a:rPr lang="en-US" noProof="0" dirty="0"/>
              <a:t> and </a:t>
            </a:r>
            <a:r>
              <a:rPr lang="en-US" b="1" noProof="0" dirty="0"/>
              <a:t>availability zones</a:t>
            </a:r>
            <a:endParaRPr lang="en-US" noProof="0" dirty="0"/>
          </a:p>
          <a:p>
            <a:r>
              <a:rPr lang="en-US" noProof="0" dirty="0"/>
              <a:t>Region (e.g., us-east-1)</a:t>
            </a:r>
          </a:p>
          <a:p>
            <a:pPr lvl="1"/>
            <a:r>
              <a:rPr lang="en-US" noProof="0" dirty="0"/>
              <a:t>Is an independent geographical area that groups data centers</a:t>
            </a:r>
          </a:p>
          <a:p>
            <a:pPr lvl="1"/>
            <a:r>
              <a:rPr lang="en-US" noProof="0" dirty="0"/>
              <a:t>Has availability zones</a:t>
            </a:r>
          </a:p>
          <a:p>
            <a:r>
              <a:rPr lang="en-US" noProof="0" dirty="0"/>
              <a:t>Availability zones in a region</a:t>
            </a:r>
          </a:p>
          <a:p>
            <a:pPr lvl="1"/>
            <a:r>
              <a:rPr lang="en-US" noProof="0" dirty="0"/>
              <a:t>A data center</a:t>
            </a:r>
          </a:p>
          <a:p>
            <a:pPr lvl="1"/>
            <a:r>
              <a:rPr lang="en-US" noProof="0" dirty="0"/>
              <a:t>Connected through low-latency links</a:t>
            </a:r>
          </a:p>
          <a:p>
            <a:pPr lvl="1"/>
            <a:r>
              <a:rPr lang="en-US" noProof="0" dirty="0"/>
              <a:t>Resources are usually replicated across zones but not regions</a:t>
            </a:r>
          </a:p>
        </p:txBody>
      </p:sp>
      <p:pic>
        <p:nvPicPr>
          <p:cNvPr id="9" name="Content Placeholder 8" descr="Shape&#10;&#10;Description automatically generated">
            <a:extLst>
              <a:ext uri="{FF2B5EF4-FFF2-40B4-BE49-F238E27FC236}">
                <a16:creationId xmlns:a16="http://schemas.microsoft.com/office/drawing/2014/main" id="{B4DC7489-C492-40A3-9C65-2F5D509A2B20}"/>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472237" y="2853531"/>
            <a:ext cx="4581525" cy="2295525"/>
          </a:xfrm>
        </p:spPr>
      </p:pic>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en-US" dirty="0"/>
              <a:t>Matteo Francia – University of Bologna</a:t>
            </a:r>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en-US" smtClean="0"/>
              <a:pPr/>
              <a:t>74</a:t>
            </a:fld>
            <a:endParaRPr lang="en-US" dirty="0"/>
          </a:p>
        </p:txBody>
      </p:sp>
      <p:sp>
        <p:nvSpPr>
          <p:cNvPr id="7" name="Content Placeholder 6">
            <a:extLst>
              <a:ext uri="{FF2B5EF4-FFF2-40B4-BE49-F238E27FC236}">
                <a16:creationId xmlns:a16="http://schemas.microsoft.com/office/drawing/2014/main" id="{FCCB35DB-F3E7-4F2E-A990-E7D6824389EF}"/>
              </a:ext>
            </a:extLst>
          </p:cNvPr>
          <p:cNvSpPr>
            <a:spLocks noGrp="1"/>
          </p:cNvSpPr>
          <p:nvPr>
            <p:ph idx="13"/>
          </p:nvPr>
        </p:nvSpPr>
        <p:spPr/>
        <p:txBody>
          <a:bodyPr/>
          <a:lstStyle/>
          <a:p>
            <a:r>
              <a:rPr lang="en-US" noProof="0" dirty="0">
                <a:hlinkClick r:id="rId3"/>
              </a:rPr>
              <a:t>https://docs.aws.amazon.com/AWSEC2/latest/UserGuide/using-regions-availability-zones.html</a:t>
            </a:r>
            <a:r>
              <a:rPr lang="en-US" noProof="0" dirty="0"/>
              <a:t> </a:t>
            </a:r>
          </a:p>
        </p:txBody>
      </p:sp>
    </p:spTree>
    <p:extLst>
      <p:ext uri="{BB962C8B-B14F-4D97-AF65-F5344CB8AC3E}">
        <p14:creationId xmlns:p14="http://schemas.microsoft.com/office/powerpoint/2010/main" val="354433984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lstStyle/>
          <a:p>
            <a:r>
              <a:rPr lang="en-US" noProof="0" dirty="0"/>
              <a:t>Cloud computing: principal vendors</a:t>
            </a:r>
          </a:p>
        </p:txBody>
      </p:sp>
      <p:pic>
        <p:nvPicPr>
          <p:cNvPr id="7" name="Segnaposto contenuto 6">
            <a:extLst>
              <a:ext uri="{FF2B5EF4-FFF2-40B4-BE49-F238E27FC236}">
                <a16:creationId xmlns:a16="http://schemas.microsoft.com/office/drawing/2014/main" id="{A1CE2849-39B2-43F5-9108-788C74B0ACC4}"/>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263973" y="1825625"/>
            <a:ext cx="4330053" cy="4351338"/>
          </a:xfrm>
        </p:spPr>
      </p:pic>
      <p:sp>
        <p:nvSpPr>
          <p:cNvPr id="3" name="Segnaposto contenuto 2">
            <a:extLst>
              <a:ext uri="{FF2B5EF4-FFF2-40B4-BE49-F238E27FC236}">
                <a16:creationId xmlns:a16="http://schemas.microsoft.com/office/drawing/2014/main" id="{7D2B4543-6BDF-4C21-B5EC-F668FDB86ECF}"/>
              </a:ext>
            </a:extLst>
          </p:cNvPr>
          <p:cNvSpPr>
            <a:spLocks noGrp="1"/>
          </p:cNvSpPr>
          <p:nvPr>
            <p:ph sz="half" idx="2"/>
          </p:nvPr>
        </p:nvSpPr>
        <p:spPr/>
        <p:txBody>
          <a:bodyPr/>
          <a:lstStyle/>
          <a:p>
            <a:r>
              <a:rPr lang="en-US" noProof="0" dirty="0"/>
              <a:t>Gartner Magic Quadrant</a:t>
            </a:r>
          </a:p>
          <a:p>
            <a:pPr lvl="1"/>
            <a:r>
              <a:rPr lang="en-US" noProof="0" dirty="0"/>
              <a:t>Understanding the technology providers to consider for an investment</a:t>
            </a:r>
          </a:p>
          <a:p>
            <a:pPr lvl="1"/>
            <a:r>
              <a:rPr lang="en-US" b="1" noProof="0" dirty="0"/>
              <a:t>Leaders</a:t>
            </a:r>
            <a:r>
              <a:rPr lang="en-US" noProof="0" dirty="0"/>
              <a:t> execute well and are well positioned for tomorrow</a:t>
            </a:r>
          </a:p>
          <a:p>
            <a:pPr lvl="1"/>
            <a:r>
              <a:rPr lang="en-US" b="1" noProof="0" dirty="0"/>
              <a:t>Visionaries</a:t>
            </a:r>
            <a:r>
              <a:rPr lang="en-US" noProof="0" dirty="0"/>
              <a:t> understand where the market is going but do not yet execute well</a:t>
            </a:r>
          </a:p>
          <a:p>
            <a:pPr lvl="1"/>
            <a:r>
              <a:rPr lang="en-US" b="1" noProof="0" dirty="0"/>
              <a:t>Niche Players</a:t>
            </a:r>
            <a:r>
              <a:rPr lang="en-US" noProof="0" dirty="0"/>
              <a:t> focus successfully on a small segment, or are unfocused and do not out-innovate or outperform others</a:t>
            </a:r>
          </a:p>
          <a:p>
            <a:pPr lvl="1"/>
            <a:r>
              <a:rPr lang="en-US" b="1" noProof="0" dirty="0"/>
              <a:t>Challengers</a:t>
            </a:r>
            <a:r>
              <a:rPr lang="en-US" noProof="0" dirty="0"/>
              <a:t> execute well but do not demonstrate an understanding of market direction</a:t>
            </a:r>
          </a:p>
          <a:p>
            <a:pPr lvl="1"/>
            <a:r>
              <a:rPr lang="en-US" noProof="0" dirty="0"/>
              <a:t>Focusing on leaders isn’t always the best</a:t>
            </a:r>
          </a:p>
          <a:p>
            <a:pPr lvl="2"/>
            <a:r>
              <a:rPr lang="en-US" noProof="0" dirty="0"/>
              <a:t>A niche player may support needs better than a market leader. It depends on how the provider aligns with business goals</a:t>
            </a:r>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75</a:t>
            </a:fld>
            <a:endParaRPr lang="it-IT" dirty="0"/>
          </a:p>
        </p:txBody>
      </p:sp>
      <p:sp>
        <p:nvSpPr>
          <p:cNvPr id="6" name="Segnaposto contenuto 5">
            <a:extLst>
              <a:ext uri="{FF2B5EF4-FFF2-40B4-BE49-F238E27FC236}">
                <a16:creationId xmlns:a16="http://schemas.microsoft.com/office/drawing/2014/main" id="{540970A9-CF97-479A-83DD-4D3B887130A1}"/>
              </a:ext>
            </a:extLst>
          </p:cNvPr>
          <p:cNvSpPr>
            <a:spLocks noGrp="1"/>
          </p:cNvSpPr>
          <p:nvPr>
            <p:ph idx="13"/>
          </p:nvPr>
        </p:nvSpPr>
        <p:spPr/>
        <p:txBody>
          <a:bodyPr/>
          <a:lstStyle/>
          <a:p>
            <a:r>
              <a:rPr lang="en-US" noProof="0" dirty="0">
                <a:hlinkClick r:id="rId3"/>
              </a:rPr>
              <a:t>https://www.gartner.com/en/research/methodologies/magic-quadrants-research</a:t>
            </a:r>
            <a:r>
              <a:rPr lang="en-US" noProof="0" dirty="0"/>
              <a:t> </a:t>
            </a:r>
          </a:p>
        </p:txBody>
      </p:sp>
      <p:sp>
        <p:nvSpPr>
          <p:cNvPr id="8" name="Rettangolo 7">
            <a:extLst>
              <a:ext uri="{FF2B5EF4-FFF2-40B4-BE49-F238E27FC236}">
                <a16:creationId xmlns:a16="http://schemas.microsoft.com/office/drawing/2014/main" id="{58901F6F-3DF9-4952-811D-42821ABD35C8}"/>
              </a:ext>
            </a:extLst>
          </p:cNvPr>
          <p:cNvSpPr/>
          <p:nvPr/>
        </p:nvSpPr>
        <p:spPr>
          <a:xfrm>
            <a:off x="4412974" y="2657061"/>
            <a:ext cx="841513" cy="523461"/>
          </a:xfrm>
          <a:prstGeom prst="rect">
            <a:avLst/>
          </a:prstGeom>
          <a:noFill/>
          <a:ln w="28575">
            <a:solidFill>
              <a:srgbClr val="000000"/>
            </a:solidFill>
            <a:prstDash val="sysDot"/>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0710879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lstStyle/>
          <a:p>
            <a:r>
              <a:rPr lang="en-US" noProof="0" dirty="0"/>
              <a:t>Cloud computing: deployment models</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idx="1"/>
          </p:nvPr>
        </p:nvSpPr>
        <p:spPr/>
        <p:txBody>
          <a:bodyPr/>
          <a:lstStyle/>
          <a:p>
            <a:r>
              <a:rPr lang="en-US" sz="2000" noProof="0" dirty="0"/>
              <a:t>On a cloud architecture, you can rely on </a:t>
            </a:r>
            <a:r>
              <a:rPr lang="en-US" sz="2000" noProof="0" dirty="0">
                <a:solidFill>
                  <a:srgbClr val="FF5050"/>
                </a:solidFill>
              </a:rPr>
              <a:t>serverless</a:t>
            </a:r>
            <a:r>
              <a:rPr lang="en-US" sz="2000" noProof="0" dirty="0"/>
              <a:t> or </a:t>
            </a:r>
            <a:r>
              <a:rPr lang="en-US" sz="2000" noProof="0" dirty="0">
                <a:solidFill>
                  <a:srgbClr val="FF5050"/>
                </a:solidFill>
              </a:rPr>
              <a:t>managed </a:t>
            </a:r>
            <a:r>
              <a:rPr lang="en-US" sz="2000" noProof="0" dirty="0"/>
              <a:t>services</a:t>
            </a:r>
          </a:p>
          <a:p>
            <a:r>
              <a:rPr lang="en-US" sz="2000" noProof="0" dirty="0">
                <a:solidFill>
                  <a:srgbClr val="FF5050"/>
                </a:solidFill>
              </a:rPr>
              <a:t>Serverless</a:t>
            </a:r>
          </a:p>
          <a:p>
            <a:pPr lvl="1"/>
            <a:r>
              <a:rPr lang="en-US" sz="1600" noProof="0" dirty="0"/>
              <a:t>Standalone independent services built for a specific purpose and integrated by cloud service provider</a:t>
            </a:r>
          </a:p>
          <a:p>
            <a:pPr lvl="1"/>
            <a:r>
              <a:rPr lang="en-US" sz="1600" noProof="0" dirty="0"/>
              <a:t>No visibility into the machines</a:t>
            </a:r>
          </a:p>
          <a:p>
            <a:pPr lvl="2"/>
            <a:r>
              <a:rPr lang="en-US" sz="1400" noProof="0" dirty="0"/>
              <a:t>There are still servers in serverless, but they are abstracted away</a:t>
            </a:r>
          </a:p>
          <a:p>
            <a:pPr lvl="2"/>
            <a:r>
              <a:rPr lang="en-US" sz="1400" noProof="0" dirty="0"/>
              <a:t>No server management, do not have to manage any servers or scale them</a:t>
            </a:r>
          </a:p>
          <a:p>
            <a:pPr lvl="2"/>
            <a:r>
              <a:rPr lang="en-US" sz="1400" noProof="0" dirty="0"/>
              <a:t>E.g., when you run a query on </a:t>
            </a:r>
            <a:r>
              <a:rPr lang="en-US" sz="1400" noProof="0" dirty="0">
                <a:hlinkClick r:id="rId2"/>
              </a:rPr>
              <a:t>BigQuery</a:t>
            </a:r>
            <a:r>
              <a:rPr lang="en-US" sz="1400" noProof="0" dirty="0"/>
              <a:t> you do not know how many machines were used</a:t>
            </a:r>
          </a:p>
          <a:p>
            <a:pPr lvl="1"/>
            <a:r>
              <a:rPr lang="en-US" sz="1600" noProof="0" dirty="0"/>
              <a:t>Pay for what your application uses, usually per request or per usage </a:t>
            </a:r>
          </a:p>
          <a:p>
            <a:r>
              <a:rPr lang="en-US" sz="2000" noProof="0" dirty="0">
                <a:solidFill>
                  <a:srgbClr val="FF5050"/>
                </a:solidFill>
              </a:rPr>
              <a:t>(Fully) Managed</a:t>
            </a:r>
          </a:p>
          <a:p>
            <a:pPr lvl="1"/>
            <a:r>
              <a:rPr lang="en-US" sz="1600" noProof="0" dirty="0"/>
              <a:t>Visibility and control of machines</a:t>
            </a:r>
          </a:p>
          <a:p>
            <a:pPr lvl="2"/>
            <a:r>
              <a:rPr lang="en-US" sz="1400" noProof="0" dirty="0"/>
              <a:t>You can choose the number of machines that are being used to run your application</a:t>
            </a:r>
          </a:p>
          <a:p>
            <a:pPr lvl="1"/>
            <a:r>
              <a:rPr lang="en-US" sz="1600" noProof="0" dirty="0"/>
              <a:t>Do not have to set up any machines, the management and backup are taken care for you </a:t>
            </a:r>
          </a:p>
          <a:p>
            <a:pPr lvl="1"/>
            <a:r>
              <a:rPr lang="en-US" sz="1600" noProof="0" dirty="0"/>
              <a:t>Pay for machine runtime, however long you run the machines and resources that your application uses</a:t>
            </a:r>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76</a:t>
            </a:fld>
            <a:endParaRPr lang="it-IT" dirty="0"/>
          </a:p>
        </p:txBody>
      </p:sp>
      <p:sp>
        <p:nvSpPr>
          <p:cNvPr id="6" name="Segnaposto contenuto 5">
            <a:extLst>
              <a:ext uri="{FF2B5EF4-FFF2-40B4-BE49-F238E27FC236}">
                <a16:creationId xmlns:a16="http://schemas.microsoft.com/office/drawing/2014/main" id="{4119B3FC-47AE-FD35-C425-ABCBE7BB5DCE}"/>
              </a:ext>
            </a:extLst>
          </p:cNvPr>
          <p:cNvSpPr>
            <a:spLocks noGrp="1"/>
          </p:cNvSpPr>
          <p:nvPr>
            <p:ph idx="13"/>
          </p:nvPr>
        </p:nvSpPr>
        <p:spPr/>
        <p:txBody>
          <a:bodyPr/>
          <a:lstStyle/>
          <a:p>
            <a:r>
              <a:rPr lang="en-US" noProof="0" dirty="0">
                <a:hlinkClick r:id="rId3"/>
              </a:rPr>
              <a:t>https://cloud.google.com/blog/topics/developers-practitioners/serverless-vs-fully-managed-whats-difference</a:t>
            </a:r>
            <a:r>
              <a:rPr lang="en-US" noProof="0" dirty="0"/>
              <a:t> (accessed 2020-08-01)</a:t>
            </a:r>
          </a:p>
        </p:txBody>
      </p:sp>
    </p:spTree>
    <p:extLst>
      <p:ext uri="{BB962C8B-B14F-4D97-AF65-F5344CB8AC3E}">
        <p14:creationId xmlns:p14="http://schemas.microsoft.com/office/powerpoint/2010/main" val="235293109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normAutofit/>
          </a:bodyPr>
          <a:lstStyle/>
          <a:p>
            <a:r>
              <a:rPr lang="en-US" noProof="0" dirty="0"/>
              <a:t>Cloud computing: deployment models</a:t>
            </a:r>
          </a:p>
        </p:txBody>
      </p:sp>
      <p:sp>
        <p:nvSpPr>
          <p:cNvPr id="3" name="Segnaposto contenuto 2">
            <a:extLst>
              <a:ext uri="{FF2B5EF4-FFF2-40B4-BE49-F238E27FC236}">
                <a16:creationId xmlns:a16="http://schemas.microsoft.com/office/drawing/2014/main" id="{4C8CE1CD-9BE9-9216-1C69-BFBB1B9C22AE}"/>
              </a:ext>
            </a:extLst>
          </p:cNvPr>
          <p:cNvSpPr>
            <a:spLocks noGrp="1"/>
          </p:cNvSpPr>
          <p:nvPr>
            <p:ph sz="half" idx="1"/>
          </p:nvPr>
        </p:nvSpPr>
        <p:spPr/>
        <p:txBody>
          <a:bodyPr/>
          <a:lstStyle/>
          <a:p>
            <a:r>
              <a:rPr lang="en-US" noProof="0" dirty="0"/>
              <a:t>Understanding architectures is paramount to successful systems</a:t>
            </a:r>
          </a:p>
          <a:p>
            <a:pPr lvl="1"/>
            <a:r>
              <a:rPr lang="en-US" noProof="0" dirty="0"/>
              <a:t>Good architectures help to scale</a:t>
            </a:r>
          </a:p>
          <a:p>
            <a:pPr lvl="1"/>
            <a:r>
              <a:rPr lang="en-US" noProof="0" dirty="0"/>
              <a:t>Poor architectures cause issues that necessitate a costly rewrite</a:t>
            </a:r>
          </a:p>
          <a:p>
            <a:r>
              <a:rPr lang="en-US" b="1" noProof="0" dirty="0"/>
              <a:t>XaaS (anything as a service)</a:t>
            </a:r>
          </a:p>
          <a:p>
            <a:pPr lvl="1"/>
            <a:r>
              <a:rPr lang="en-US" noProof="0" dirty="0"/>
              <a:t>A collective term that refers to the delivery of anything as a service</a:t>
            </a:r>
          </a:p>
          <a:p>
            <a:pPr lvl="1"/>
            <a:r>
              <a:rPr lang="en-US" noProof="0" dirty="0"/>
              <a:t>It encompasses the products, tools and technologies that vendors deliver to users</a:t>
            </a:r>
          </a:p>
        </p:txBody>
      </p:sp>
      <p:pic>
        <p:nvPicPr>
          <p:cNvPr id="92" name="Segnaposto contenuto 91" descr="Immagine che contiene testo, monitor, screenshot, schermo&#10;&#10;Descrizione generata automaticamente">
            <a:extLst>
              <a:ext uri="{FF2B5EF4-FFF2-40B4-BE49-F238E27FC236}">
                <a16:creationId xmlns:a16="http://schemas.microsoft.com/office/drawing/2014/main" id="{A71CAC8C-C42E-55CB-2FD4-F21AB3DFBDBF}"/>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659519"/>
            <a:ext cx="5181600" cy="2683549"/>
          </a:xfrm>
        </p:spPr>
      </p:pic>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77</a:t>
            </a:fld>
            <a:endParaRPr lang="it-IT" dirty="0"/>
          </a:p>
        </p:txBody>
      </p:sp>
      <p:sp>
        <p:nvSpPr>
          <p:cNvPr id="93" name="Segnaposto contenuto 92">
            <a:extLst>
              <a:ext uri="{FF2B5EF4-FFF2-40B4-BE49-F238E27FC236}">
                <a16:creationId xmlns:a16="http://schemas.microsoft.com/office/drawing/2014/main" id="{65FC6F1F-5EDE-A6ED-997D-46771D3B7DBE}"/>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18903259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lstStyle/>
          <a:p>
            <a:r>
              <a:rPr lang="en-US" noProof="0" dirty="0"/>
              <a:t>Cloud computing: deployment models</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sz="half" idx="1"/>
          </p:nvPr>
        </p:nvSpPr>
        <p:spPr>
          <a:xfrm>
            <a:off x="838200" y="1825625"/>
            <a:ext cx="6272560" cy="4351338"/>
          </a:xfrm>
        </p:spPr>
        <p:txBody>
          <a:bodyPr/>
          <a:lstStyle/>
          <a:p>
            <a:r>
              <a:rPr lang="en-US" b="1" noProof="0" dirty="0"/>
              <a:t>On-premises</a:t>
            </a:r>
          </a:p>
          <a:p>
            <a:pPr lvl="1"/>
            <a:r>
              <a:rPr lang="en-US" noProof="0" dirty="0"/>
              <a:t>Provisioning servers is time-consuming</a:t>
            </a:r>
          </a:p>
          <a:p>
            <a:pPr lvl="2"/>
            <a:r>
              <a:rPr lang="en-US" noProof="0" dirty="0"/>
              <a:t>A non-trivial environment is hard to set up</a:t>
            </a:r>
          </a:p>
          <a:p>
            <a:pPr lvl="1"/>
            <a:r>
              <a:rPr lang="en-US" noProof="0" dirty="0"/>
              <a:t>Require dedicated operations people</a:t>
            </a:r>
          </a:p>
          <a:p>
            <a:pPr lvl="1"/>
            <a:r>
              <a:rPr lang="en-US" noProof="0" dirty="0"/>
              <a:t>Often a distraction from strategic tasks</a:t>
            </a:r>
          </a:p>
        </p:txBody>
      </p:sp>
      <p:sp>
        <p:nvSpPr>
          <p:cNvPr id="6" name="Content Placeholder 5">
            <a:extLst>
              <a:ext uri="{FF2B5EF4-FFF2-40B4-BE49-F238E27FC236}">
                <a16:creationId xmlns:a16="http://schemas.microsoft.com/office/drawing/2014/main" id="{558008D1-FD47-4480-B6BB-CC9041C00AF0}"/>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78</a:t>
            </a:fld>
            <a:endParaRPr lang="it-IT" dirty="0"/>
          </a:p>
        </p:txBody>
      </p:sp>
      <p:sp>
        <p:nvSpPr>
          <p:cNvPr id="7" name="Content Placeholder 6">
            <a:extLst>
              <a:ext uri="{FF2B5EF4-FFF2-40B4-BE49-F238E27FC236}">
                <a16:creationId xmlns:a16="http://schemas.microsoft.com/office/drawing/2014/main" id="{B6A023C4-1E79-4479-8457-46C2A08012BE}"/>
              </a:ext>
            </a:extLst>
          </p:cNvPr>
          <p:cNvSpPr>
            <a:spLocks noGrp="1"/>
          </p:cNvSpPr>
          <p:nvPr>
            <p:ph idx="13"/>
          </p:nvPr>
        </p:nvSpPr>
        <p:spPr/>
        <p:txBody>
          <a:bodyPr/>
          <a:lstStyle/>
          <a:p>
            <a:endParaRPr lang="en-US" dirty="0"/>
          </a:p>
        </p:txBody>
      </p:sp>
      <p:sp>
        <p:nvSpPr>
          <p:cNvPr id="8" name="Freeform: Shape 7">
            <a:extLst>
              <a:ext uri="{FF2B5EF4-FFF2-40B4-BE49-F238E27FC236}">
                <a16:creationId xmlns:a16="http://schemas.microsoft.com/office/drawing/2014/main" id="{1F7855A7-6263-4EF5-B942-FDC4DC7A5A87}"/>
              </a:ext>
            </a:extLst>
          </p:cNvPr>
          <p:cNvSpPr/>
          <p:nvPr/>
        </p:nvSpPr>
        <p:spPr>
          <a:xfrm>
            <a:off x="8191119" y="2040255"/>
            <a:ext cx="1581150" cy="390525"/>
          </a:xfrm>
          <a:custGeom>
            <a:avLst/>
            <a:gdLst>
              <a:gd name="connsiteX0" fmla="*/ -63 w 1581150"/>
              <a:gd name="connsiteY0" fmla="*/ -58 h 390525"/>
              <a:gd name="connsiteX1" fmla="*/ 1581087 w 1581150"/>
              <a:gd name="connsiteY1" fmla="*/ -58 h 390525"/>
              <a:gd name="connsiteX2" fmla="*/ 1581087 w 1581150"/>
              <a:gd name="connsiteY2" fmla="*/ 390467 h 390525"/>
              <a:gd name="connsiteX3" fmla="*/ -63 w 1581150"/>
              <a:gd name="connsiteY3" fmla="*/ 390467 h 390525"/>
            </a:gdLst>
            <a:ahLst/>
            <a:cxnLst>
              <a:cxn ang="0">
                <a:pos x="connsiteX0" y="connsiteY0"/>
              </a:cxn>
              <a:cxn ang="0">
                <a:pos x="connsiteX1" y="connsiteY1"/>
              </a:cxn>
              <a:cxn ang="0">
                <a:pos x="connsiteX2" y="connsiteY2"/>
              </a:cxn>
              <a:cxn ang="0">
                <a:pos x="connsiteX3" y="connsiteY3"/>
              </a:cxn>
            </a:cxnLst>
            <a:rect l="l" t="t" r="r" b="b"/>
            <a:pathLst>
              <a:path w="1581150" h="390525">
                <a:moveTo>
                  <a:pt x="-63" y="-58"/>
                </a:moveTo>
                <a:lnTo>
                  <a:pt x="1581087" y="-58"/>
                </a:lnTo>
                <a:lnTo>
                  <a:pt x="1581087" y="390467"/>
                </a:lnTo>
                <a:lnTo>
                  <a:pt x="-63" y="390467"/>
                </a:lnTo>
                <a:close/>
              </a:path>
            </a:pathLst>
          </a:custGeom>
          <a:solidFill>
            <a:srgbClr val="8497B0"/>
          </a:solidFill>
          <a:ln w="9525" cap="flat">
            <a:noFill/>
            <a:prstDash val="solid"/>
            <a:miter/>
          </a:ln>
        </p:spPr>
        <p:txBody>
          <a:bodyPr rtlCol="0" anchor="ctr"/>
          <a:lstStyle/>
          <a:p>
            <a:endParaRPr lang="en-US" dirty="0"/>
          </a:p>
        </p:txBody>
      </p:sp>
      <p:sp>
        <p:nvSpPr>
          <p:cNvPr id="9" name="TextBox 8">
            <a:extLst>
              <a:ext uri="{FF2B5EF4-FFF2-40B4-BE49-F238E27FC236}">
                <a16:creationId xmlns:a16="http://schemas.microsoft.com/office/drawing/2014/main" id="{A4D749EF-90D9-47CC-A72C-D76371E866E0}"/>
              </a:ext>
            </a:extLst>
          </p:cNvPr>
          <p:cNvSpPr txBox="1"/>
          <p:nvPr/>
        </p:nvSpPr>
        <p:spPr>
          <a:xfrm>
            <a:off x="8349872" y="2080260"/>
            <a:ext cx="129730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Applications</a:t>
            </a:r>
          </a:p>
        </p:txBody>
      </p:sp>
      <p:sp>
        <p:nvSpPr>
          <p:cNvPr id="10" name="Freeform: Shape 9">
            <a:extLst>
              <a:ext uri="{FF2B5EF4-FFF2-40B4-BE49-F238E27FC236}">
                <a16:creationId xmlns:a16="http://schemas.microsoft.com/office/drawing/2014/main" id="{BD8D16B4-5F20-4A41-9606-F06E8B03E0E9}"/>
              </a:ext>
            </a:extLst>
          </p:cNvPr>
          <p:cNvSpPr/>
          <p:nvPr/>
        </p:nvSpPr>
        <p:spPr>
          <a:xfrm>
            <a:off x="8191119" y="2554605"/>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dirty="0"/>
          </a:p>
        </p:txBody>
      </p:sp>
      <p:sp>
        <p:nvSpPr>
          <p:cNvPr id="11" name="TextBox 10">
            <a:extLst>
              <a:ext uri="{FF2B5EF4-FFF2-40B4-BE49-F238E27FC236}">
                <a16:creationId xmlns:a16="http://schemas.microsoft.com/office/drawing/2014/main" id="{8FDA95CE-B75D-41E3-8954-33C30189ECA7}"/>
              </a:ext>
            </a:extLst>
          </p:cNvPr>
          <p:cNvSpPr txBox="1"/>
          <p:nvPr/>
        </p:nvSpPr>
        <p:spPr>
          <a:xfrm>
            <a:off x="8676894" y="2604135"/>
            <a:ext cx="601980"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Data</a:t>
            </a:r>
          </a:p>
        </p:txBody>
      </p:sp>
      <p:sp>
        <p:nvSpPr>
          <p:cNvPr id="12" name="Freeform: Shape 11">
            <a:extLst>
              <a:ext uri="{FF2B5EF4-FFF2-40B4-BE49-F238E27FC236}">
                <a16:creationId xmlns:a16="http://schemas.microsoft.com/office/drawing/2014/main" id="{B5BFE32F-8E9E-4043-AE9A-580CCFB55273}"/>
              </a:ext>
            </a:extLst>
          </p:cNvPr>
          <p:cNvSpPr/>
          <p:nvPr/>
        </p:nvSpPr>
        <p:spPr>
          <a:xfrm>
            <a:off x="8191119" y="3078480"/>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dirty="0"/>
          </a:p>
        </p:txBody>
      </p:sp>
      <p:sp>
        <p:nvSpPr>
          <p:cNvPr id="13" name="TextBox 12">
            <a:extLst>
              <a:ext uri="{FF2B5EF4-FFF2-40B4-BE49-F238E27FC236}">
                <a16:creationId xmlns:a16="http://schemas.microsoft.com/office/drawing/2014/main" id="{F698CB7F-B6FE-4F42-9EC1-673D1F763457}"/>
              </a:ext>
            </a:extLst>
          </p:cNvPr>
          <p:cNvSpPr txBox="1"/>
          <p:nvPr/>
        </p:nvSpPr>
        <p:spPr>
          <a:xfrm>
            <a:off x="8513445" y="3118485"/>
            <a:ext cx="93535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Runtime</a:t>
            </a:r>
          </a:p>
        </p:txBody>
      </p:sp>
      <p:sp>
        <p:nvSpPr>
          <p:cNvPr id="14" name="Freeform: Shape 13">
            <a:extLst>
              <a:ext uri="{FF2B5EF4-FFF2-40B4-BE49-F238E27FC236}">
                <a16:creationId xmlns:a16="http://schemas.microsoft.com/office/drawing/2014/main" id="{CF23519B-7FBF-4D63-968F-A8EB96B2BB52}"/>
              </a:ext>
            </a:extLst>
          </p:cNvPr>
          <p:cNvSpPr/>
          <p:nvPr/>
        </p:nvSpPr>
        <p:spPr>
          <a:xfrm>
            <a:off x="8191119" y="4116705"/>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dirty="0"/>
          </a:p>
        </p:txBody>
      </p:sp>
      <p:sp>
        <p:nvSpPr>
          <p:cNvPr id="15" name="TextBox 14">
            <a:extLst>
              <a:ext uri="{FF2B5EF4-FFF2-40B4-BE49-F238E27FC236}">
                <a16:creationId xmlns:a16="http://schemas.microsoft.com/office/drawing/2014/main" id="{EA0E78A7-E175-44D4-A2A9-A7760EE66806}"/>
              </a:ext>
            </a:extLst>
          </p:cNvPr>
          <p:cNvSpPr txBox="1"/>
          <p:nvPr/>
        </p:nvSpPr>
        <p:spPr>
          <a:xfrm>
            <a:off x="8299065" y="4156710"/>
            <a:ext cx="139255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Virtualization</a:t>
            </a:r>
          </a:p>
        </p:txBody>
      </p:sp>
      <p:sp>
        <p:nvSpPr>
          <p:cNvPr id="16" name="Freeform: Shape 15">
            <a:extLst>
              <a:ext uri="{FF2B5EF4-FFF2-40B4-BE49-F238E27FC236}">
                <a16:creationId xmlns:a16="http://schemas.microsoft.com/office/drawing/2014/main" id="{0D2E4B8B-518A-42C6-94F9-CB9A9559D671}"/>
              </a:ext>
            </a:extLst>
          </p:cNvPr>
          <p:cNvSpPr/>
          <p:nvPr/>
        </p:nvSpPr>
        <p:spPr>
          <a:xfrm>
            <a:off x="8191119" y="4631055"/>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dirty="0"/>
          </a:p>
        </p:txBody>
      </p:sp>
      <p:sp>
        <p:nvSpPr>
          <p:cNvPr id="17" name="TextBox 16">
            <a:extLst>
              <a:ext uri="{FF2B5EF4-FFF2-40B4-BE49-F238E27FC236}">
                <a16:creationId xmlns:a16="http://schemas.microsoft.com/office/drawing/2014/main" id="{73E1D5D2-C344-42E2-B684-386AF360168A}"/>
              </a:ext>
            </a:extLst>
          </p:cNvPr>
          <p:cNvSpPr txBox="1"/>
          <p:nvPr/>
        </p:nvSpPr>
        <p:spPr>
          <a:xfrm>
            <a:off x="8545134" y="4680585"/>
            <a:ext cx="868680"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Servers</a:t>
            </a:r>
          </a:p>
        </p:txBody>
      </p:sp>
      <p:sp>
        <p:nvSpPr>
          <p:cNvPr id="18" name="Freeform: Shape 17">
            <a:extLst>
              <a:ext uri="{FF2B5EF4-FFF2-40B4-BE49-F238E27FC236}">
                <a16:creationId xmlns:a16="http://schemas.microsoft.com/office/drawing/2014/main" id="{2014F79E-3AC8-4803-8D3D-F30515EFCDAD}"/>
              </a:ext>
            </a:extLst>
          </p:cNvPr>
          <p:cNvSpPr/>
          <p:nvPr/>
        </p:nvSpPr>
        <p:spPr>
          <a:xfrm>
            <a:off x="8191119" y="5154930"/>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dirty="0"/>
          </a:p>
        </p:txBody>
      </p:sp>
      <p:sp>
        <p:nvSpPr>
          <p:cNvPr id="19" name="TextBox 18">
            <a:extLst>
              <a:ext uri="{FF2B5EF4-FFF2-40B4-BE49-F238E27FC236}">
                <a16:creationId xmlns:a16="http://schemas.microsoft.com/office/drawing/2014/main" id="{1575DFED-19D4-4825-86D1-06F2A9DD4D45}"/>
              </a:ext>
            </a:extLst>
          </p:cNvPr>
          <p:cNvSpPr txBox="1"/>
          <p:nvPr/>
        </p:nvSpPr>
        <p:spPr>
          <a:xfrm>
            <a:off x="8537952" y="5204460"/>
            <a:ext cx="887730"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Storage</a:t>
            </a:r>
          </a:p>
        </p:txBody>
      </p:sp>
      <p:sp>
        <p:nvSpPr>
          <p:cNvPr id="20" name="Freeform: Shape 19">
            <a:extLst>
              <a:ext uri="{FF2B5EF4-FFF2-40B4-BE49-F238E27FC236}">
                <a16:creationId xmlns:a16="http://schemas.microsoft.com/office/drawing/2014/main" id="{2382EBBA-E932-467A-AC32-16F3E6C7F4EA}"/>
              </a:ext>
            </a:extLst>
          </p:cNvPr>
          <p:cNvSpPr/>
          <p:nvPr/>
        </p:nvSpPr>
        <p:spPr>
          <a:xfrm>
            <a:off x="8191119" y="5669280"/>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dirty="0"/>
          </a:p>
        </p:txBody>
      </p:sp>
      <p:sp>
        <p:nvSpPr>
          <p:cNvPr id="21" name="TextBox 20">
            <a:extLst>
              <a:ext uri="{FF2B5EF4-FFF2-40B4-BE49-F238E27FC236}">
                <a16:creationId xmlns:a16="http://schemas.microsoft.com/office/drawing/2014/main" id="{A3A04C6D-C8D5-4A2F-943A-8C4D87CF4920}"/>
              </a:ext>
            </a:extLst>
          </p:cNvPr>
          <p:cNvSpPr txBox="1"/>
          <p:nvPr/>
        </p:nvSpPr>
        <p:spPr>
          <a:xfrm>
            <a:off x="8377647" y="5718810"/>
            <a:ext cx="122110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Networking</a:t>
            </a:r>
          </a:p>
        </p:txBody>
      </p:sp>
      <p:sp>
        <p:nvSpPr>
          <p:cNvPr id="22" name="Freeform: Shape 21">
            <a:extLst>
              <a:ext uri="{FF2B5EF4-FFF2-40B4-BE49-F238E27FC236}">
                <a16:creationId xmlns:a16="http://schemas.microsoft.com/office/drawing/2014/main" id="{243B000F-E84E-4191-BEAC-87DB570993FB}"/>
              </a:ext>
            </a:extLst>
          </p:cNvPr>
          <p:cNvSpPr/>
          <p:nvPr/>
        </p:nvSpPr>
        <p:spPr>
          <a:xfrm>
            <a:off x="8181594" y="3592830"/>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dirty="0"/>
          </a:p>
        </p:txBody>
      </p:sp>
      <p:sp>
        <p:nvSpPr>
          <p:cNvPr id="23" name="TextBox 22">
            <a:extLst>
              <a:ext uri="{FF2B5EF4-FFF2-40B4-BE49-F238E27FC236}">
                <a16:creationId xmlns:a16="http://schemas.microsoft.com/office/drawing/2014/main" id="{DD536E1D-309C-43AB-920F-48F346778BCA}"/>
              </a:ext>
            </a:extLst>
          </p:cNvPr>
          <p:cNvSpPr txBox="1"/>
          <p:nvPr/>
        </p:nvSpPr>
        <p:spPr>
          <a:xfrm>
            <a:off x="8749931" y="3642360"/>
            <a:ext cx="449580"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OS</a:t>
            </a:r>
          </a:p>
        </p:txBody>
      </p:sp>
      <p:sp>
        <p:nvSpPr>
          <p:cNvPr id="24" name="Freeform: Shape 23">
            <a:extLst>
              <a:ext uri="{FF2B5EF4-FFF2-40B4-BE49-F238E27FC236}">
                <a16:creationId xmlns:a16="http://schemas.microsoft.com/office/drawing/2014/main" id="{72960AA4-4696-49A4-BEAA-D02C2314A073}"/>
              </a:ext>
            </a:extLst>
          </p:cNvPr>
          <p:cNvSpPr/>
          <p:nvPr/>
        </p:nvSpPr>
        <p:spPr>
          <a:xfrm rot="10800000" flipV="1">
            <a:off x="7881559" y="5969317"/>
            <a:ext cx="224444" cy="1"/>
          </a:xfrm>
          <a:custGeom>
            <a:avLst/>
            <a:gdLst>
              <a:gd name="connsiteX0" fmla="*/ 24 w 224444"/>
              <a:gd name="connsiteY0" fmla="*/ 441 h 1"/>
              <a:gd name="connsiteX1" fmla="*/ 224468 w 224444"/>
              <a:gd name="connsiteY1" fmla="*/ 442 h 1"/>
            </a:gdLst>
            <a:ahLst/>
            <a:cxnLst>
              <a:cxn ang="0">
                <a:pos x="connsiteX0" y="connsiteY0"/>
              </a:cxn>
              <a:cxn ang="0">
                <a:pos x="connsiteX1" y="connsiteY1"/>
              </a:cxn>
            </a:cxnLst>
            <a:rect l="l" t="t" r="r" b="b"/>
            <a:pathLst>
              <a:path w="224444" h="1">
                <a:moveTo>
                  <a:pt x="24" y="441"/>
                </a:moveTo>
                <a:lnTo>
                  <a:pt x="224468" y="442"/>
                </a:lnTo>
              </a:path>
            </a:pathLst>
          </a:custGeom>
          <a:noFill/>
          <a:ln w="6350" cap="flat">
            <a:solidFill>
              <a:srgbClr val="0D0D0D"/>
            </a:solidFill>
            <a:prstDash val="solid"/>
            <a:miter/>
          </a:ln>
        </p:spPr>
        <p:txBody>
          <a:bodyPr rtlCol="0" anchor="ctr"/>
          <a:lstStyle/>
          <a:p>
            <a:endParaRPr lang="en-US" dirty="0"/>
          </a:p>
        </p:txBody>
      </p:sp>
      <p:sp>
        <p:nvSpPr>
          <p:cNvPr id="25" name="TextBox 24">
            <a:extLst>
              <a:ext uri="{FF2B5EF4-FFF2-40B4-BE49-F238E27FC236}">
                <a16:creationId xmlns:a16="http://schemas.microsoft.com/office/drawing/2014/main" id="{16596E78-1EFD-4A64-9C9D-CFED5591A63B}"/>
              </a:ext>
            </a:extLst>
          </p:cNvPr>
          <p:cNvSpPr txBox="1"/>
          <p:nvPr/>
        </p:nvSpPr>
        <p:spPr>
          <a:xfrm rot="16200000">
            <a:off x="7571124" y="4337685"/>
            <a:ext cx="468630" cy="262890"/>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You</a:t>
            </a:r>
          </a:p>
        </p:txBody>
      </p:sp>
      <p:sp>
        <p:nvSpPr>
          <p:cNvPr id="26" name="TextBox 25">
            <a:extLst>
              <a:ext uri="{FF2B5EF4-FFF2-40B4-BE49-F238E27FC236}">
                <a16:creationId xmlns:a16="http://schemas.microsoft.com/office/drawing/2014/main" id="{DB0D8B4B-570F-4A5A-90C6-B976C392B2BA}"/>
              </a:ext>
            </a:extLst>
          </p:cNvPr>
          <p:cNvSpPr txBox="1"/>
          <p:nvPr/>
        </p:nvSpPr>
        <p:spPr>
          <a:xfrm rot="16200000">
            <a:off x="7404436" y="3847147"/>
            <a:ext cx="802005" cy="262890"/>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manage</a:t>
            </a:r>
          </a:p>
        </p:txBody>
      </p:sp>
      <p:sp>
        <p:nvSpPr>
          <p:cNvPr id="27" name="TextBox 26">
            <a:extLst>
              <a:ext uri="{FF2B5EF4-FFF2-40B4-BE49-F238E27FC236}">
                <a16:creationId xmlns:a16="http://schemas.microsoft.com/office/drawing/2014/main" id="{8D738238-B0CA-4234-B258-7D67954A2B32}"/>
              </a:ext>
            </a:extLst>
          </p:cNvPr>
          <p:cNvSpPr txBox="1"/>
          <p:nvPr/>
        </p:nvSpPr>
        <p:spPr>
          <a:xfrm>
            <a:off x="8388153" y="1784985"/>
            <a:ext cx="1163955" cy="262890"/>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On premises</a:t>
            </a:r>
          </a:p>
        </p:txBody>
      </p:sp>
      <p:sp>
        <p:nvSpPr>
          <p:cNvPr id="28" name="Left Bracket 27">
            <a:extLst>
              <a:ext uri="{FF2B5EF4-FFF2-40B4-BE49-F238E27FC236}">
                <a16:creationId xmlns:a16="http://schemas.microsoft.com/office/drawing/2014/main" id="{A106511D-4135-4D40-9067-708894FB4CC8}"/>
              </a:ext>
            </a:extLst>
          </p:cNvPr>
          <p:cNvSpPr/>
          <p:nvPr/>
        </p:nvSpPr>
        <p:spPr>
          <a:xfrm>
            <a:off x="7972833" y="2131695"/>
            <a:ext cx="133171" cy="3815464"/>
          </a:xfrm>
          <a:prstGeom prst="leftBracket">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dirty="0"/>
          </a:p>
        </p:txBody>
      </p:sp>
    </p:spTree>
    <p:extLst>
      <p:ext uri="{BB962C8B-B14F-4D97-AF65-F5344CB8AC3E}">
        <p14:creationId xmlns:p14="http://schemas.microsoft.com/office/powerpoint/2010/main" val="266661851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normAutofit/>
          </a:bodyPr>
          <a:lstStyle/>
          <a:p>
            <a:r>
              <a:rPr lang="en-US" noProof="0" dirty="0"/>
              <a:t>Cloud computing: deployment models</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sz="half" idx="1"/>
          </p:nvPr>
        </p:nvSpPr>
        <p:spPr>
          <a:xfrm>
            <a:off x="838200" y="1825625"/>
            <a:ext cx="6758718" cy="4351338"/>
          </a:xfrm>
        </p:spPr>
        <p:txBody>
          <a:bodyPr/>
          <a:lstStyle/>
          <a:p>
            <a:r>
              <a:rPr lang="en-US" b="1" noProof="0" dirty="0"/>
              <a:t>Infrastructure as a service (IaaS)</a:t>
            </a:r>
          </a:p>
          <a:p>
            <a:pPr lvl="1"/>
            <a:r>
              <a:rPr lang="en-US" noProof="0" dirty="0"/>
              <a:t>A computing infrastructure provisioned and managed over the internet (e.g., AWS EC2)</a:t>
            </a:r>
          </a:p>
          <a:p>
            <a:pPr lvl="1"/>
            <a:r>
              <a:rPr lang="en-US" noProof="0" dirty="0"/>
              <a:t>Avoid expense/complexity of buying/managing physical servers/data-centers</a:t>
            </a:r>
          </a:p>
          <a:p>
            <a:pPr lvl="1"/>
            <a:r>
              <a:rPr lang="en-US" noProof="0" dirty="0"/>
              <a:t>IaaS overcomes issues on-premises</a:t>
            </a:r>
          </a:p>
          <a:p>
            <a:pPr lvl="1"/>
            <a:r>
              <a:rPr lang="en-US" noProof="0" dirty="0"/>
              <a:t>Possibly requires to manage many environments</a:t>
            </a:r>
          </a:p>
        </p:txBody>
      </p:sp>
      <p:sp>
        <p:nvSpPr>
          <p:cNvPr id="6" name="Content Placeholder 5">
            <a:extLst>
              <a:ext uri="{FF2B5EF4-FFF2-40B4-BE49-F238E27FC236}">
                <a16:creationId xmlns:a16="http://schemas.microsoft.com/office/drawing/2014/main" id="{FEF788DB-4228-47A2-9EE1-001E82CA913A}"/>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79</a:t>
            </a:fld>
            <a:endParaRPr lang="it-IT" dirty="0"/>
          </a:p>
        </p:txBody>
      </p:sp>
      <p:sp>
        <p:nvSpPr>
          <p:cNvPr id="7" name="Content Placeholder 6">
            <a:extLst>
              <a:ext uri="{FF2B5EF4-FFF2-40B4-BE49-F238E27FC236}">
                <a16:creationId xmlns:a16="http://schemas.microsoft.com/office/drawing/2014/main" id="{E8745A15-CC36-42E8-99DD-2A921837F4E7}"/>
              </a:ext>
            </a:extLst>
          </p:cNvPr>
          <p:cNvSpPr>
            <a:spLocks noGrp="1"/>
          </p:cNvSpPr>
          <p:nvPr>
            <p:ph idx="13"/>
          </p:nvPr>
        </p:nvSpPr>
        <p:spPr/>
        <p:txBody>
          <a:bodyPr/>
          <a:lstStyle/>
          <a:p>
            <a:endParaRPr lang="en-US" dirty="0"/>
          </a:p>
        </p:txBody>
      </p:sp>
      <p:sp>
        <p:nvSpPr>
          <p:cNvPr id="8" name="Freeform: Shape 7">
            <a:extLst>
              <a:ext uri="{FF2B5EF4-FFF2-40B4-BE49-F238E27FC236}">
                <a16:creationId xmlns:a16="http://schemas.microsoft.com/office/drawing/2014/main" id="{D0F73B77-DAD1-4D81-B90E-24A29D7134C9}"/>
              </a:ext>
            </a:extLst>
          </p:cNvPr>
          <p:cNvSpPr/>
          <p:nvPr/>
        </p:nvSpPr>
        <p:spPr>
          <a:xfrm>
            <a:off x="8188552" y="2043534"/>
            <a:ext cx="1581150" cy="390525"/>
          </a:xfrm>
          <a:custGeom>
            <a:avLst/>
            <a:gdLst>
              <a:gd name="connsiteX0" fmla="*/ -63 w 1581150"/>
              <a:gd name="connsiteY0" fmla="*/ -58 h 390525"/>
              <a:gd name="connsiteX1" fmla="*/ 1581087 w 1581150"/>
              <a:gd name="connsiteY1" fmla="*/ -58 h 390525"/>
              <a:gd name="connsiteX2" fmla="*/ 1581087 w 1581150"/>
              <a:gd name="connsiteY2" fmla="*/ 390467 h 390525"/>
              <a:gd name="connsiteX3" fmla="*/ -63 w 1581150"/>
              <a:gd name="connsiteY3" fmla="*/ 390467 h 390525"/>
            </a:gdLst>
            <a:ahLst/>
            <a:cxnLst>
              <a:cxn ang="0">
                <a:pos x="connsiteX0" y="connsiteY0"/>
              </a:cxn>
              <a:cxn ang="0">
                <a:pos x="connsiteX1" y="connsiteY1"/>
              </a:cxn>
              <a:cxn ang="0">
                <a:pos x="connsiteX2" y="connsiteY2"/>
              </a:cxn>
              <a:cxn ang="0">
                <a:pos x="connsiteX3" y="connsiteY3"/>
              </a:cxn>
            </a:cxnLst>
            <a:rect l="l" t="t" r="r" b="b"/>
            <a:pathLst>
              <a:path w="1581150" h="390525">
                <a:moveTo>
                  <a:pt x="-63" y="-58"/>
                </a:moveTo>
                <a:lnTo>
                  <a:pt x="1581087" y="-58"/>
                </a:lnTo>
                <a:lnTo>
                  <a:pt x="1581087" y="390467"/>
                </a:lnTo>
                <a:lnTo>
                  <a:pt x="-63" y="390467"/>
                </a:lnTo>
                <a:close/>
              </a:path>
            </a:pathLst>
          </a:custGeom>
          <a:solidFill>
            <a:srgbClr val="8497B0"/>
          </a:solidFill>
          <a:ln w="9525" cap="flat">
            <a:noFill/>
            <a:prstDash val="solid"/>
            <a:miter/>
          </a:ln>
        </p:spPr>
        <p:txBody>
          <a:bodyPr rtlCol="0" anchor="ctr"/>
          <a:lstStyle/>
          <a:p>
            <a:endParaRPr lang="en-US" dirty="0"/>
          </a:p>
        </p:txBody>
      </p:sp>
      <p:sp>
        <p:nvSpPr>
          <p:cNvPr id="9" name="TextBox 8">
            <a:extLst>
              <a:ext uri="{FF2B5EF4-FFF2-40B4-BE49-F238E27FC236}">
                <a16:creationId xmlns:a16="http://schemas.microsoft.com/office/drawing/2014/main" id="{0726C7F4-9FCD-41E5-8D87-1EC036676E38}"/>
              </a:ext>
            </a:extLst>
          </p:cNvPr>
          <p:cNvSpPr txBox="1"/>
          <p:nvPr/>
        </p:nvSpPr>
        <p:spPr>
          <a:xfrm>
            <a:off x="8349381" y="2083539"/>
            <a:ext cx="129730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Applications</a:t>
            </a:r>
          </a:p>
        </p:txBody>
      </p:sp>
      <p:sp>
        <p:nvSpPr>
          <p:cNvPr id="10" name="Freeform: Shape 9">
            <a:extLst>
              <a:ext uri="{FF2B5EF4-FFF2-40B4-BE49-F238E27FC236}">
                <a16:creationId xmlns:a16="http://schemas.microsoft.com/office/drawing/2014/main" id="{68562398-1997-4A44-82BF-100C50D70CF7}"/>
              </a:ext>
            </a:extLst>
          </p:cNvPr>
          <p:cNvSpPr/>
          <p:nvPr/>
        </p:nvSpPr>
        <p:spPr>
          <a:xfrm>
            <a:off x="8188552" y="255788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dirty="0"/>
          </a:p>
        </p:txBody>
      </p:sp>
      <p:sp>
        <p:nvSpPr>
          <p:cNvPr id="11" name="TextBox 10">
            <a:extLst>
              <a:ext uri="{FF2B5EF4-FFF2-40B4-BE49-F238E27FC236}">
                <a16:creationId xmlns:a16="http://schemas.microsoft.com/office/drawing/2014/main" id="{421ACE26-EA8B-4ACB-B456-D21B3A036509}"/>
              </a:ext>
            </a:extLst>
          </p:cNvPr>
          <p:cNvSpPr txBox="1"/>
          <p:nvPr/>
        </p:nvSpPr>
        <p:spPr>
          <a:xfrm>
            <a:off x="8676403" y="2607414"/>
            <a:ext cx="601980"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Data</a:t>
            </a:r>
          </a:p>
        </p:txBody>
      </p:sp>
      <p:sp>
        <p:nvSpPr>
          <p:cNvPr id="12" name="Freeform: Shape 11">
            <a:extLst>
              <a:ext uri="{FF2B5EF4-FFF2-40B4-BE49-F238E27FC236}">
                <a16:creationId xmlns:a16="http://schemas.microsoft.com/office/drawing/2014/main" id="{AEF74E76-9CEB-4F3B-9666-3D717261B382}"/>
              </a:ext>
            </a:extLst>
          </p:cNvPr>
          <p:cNvSpPr/>
          <p:nvPr/>
        </p:nvSpPr>
        <p:spPr>
          <a:xfrm>
            <a:off x="8188552" y="308175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dirty="0"/>
          </a:p>
        </p:txBody>
      </p:sp>
      <p:sp>
        <p:nvSpPr>
          <p:cNvPr id="13" name="TextBox 12">
            <a:extLst>
              <a:ext uri="{FF2B5EF4-FFF2-40B4-BE49-F238E27FC236}">
                <a16:creationId xmlns:a16="http://schemas.microsoft.com/office/drawing/2014/main" id="{842F5C40-B79B-4366-AA1D-6183C8B8659E}"/>
              </a:ext>
            </a:extLst>
          </p:cNvPr>
          <p:cNvSpPr txBox="1"/>
          <p:nvPr/>
        </p:nvSpPr>
        <p:spPr>
          <a:xfrm>
            <a:off x="8512954" y="3121764"/>
            <a:ext cx="93535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Runtime</a:t>
            </a:r>
          </a:p>
        </p:txBody>
      </p:sp>
      <p:sp>
        <p:nvSpPr>
          <p:cNvPr id="14" name="Freeform: Shape 13">
            <a:extLst>
              <a:ext uri="{FF2B5EF4-FFF2-40B4-BE49-F238E27FC236}">
                <a16:creationId xmlns:a16="http://schemas.microsoft.com/office/drawing/2014/main" id="{000B0499-2C48-4795-B7C0-38A93C8C38CE}"/>
              </a:ext>
            </a:extLst>
          </p:cNvPr>
          <p:cNvSpPr/>
          <p:nvPr/>
        </p:nvSpPr>
        <p:spPr>
          <a:xfrm>
            <a:off x="8188552" y="411998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15" name="TextBox 14">
            <a:extLst>
              <a:ext uri="{FF2B5EF4-FFF2-40B4-BE49-F238E27FC236}">
                <a16:creationId xmlns:a16="http://schemas.microsoft.com/office/drawing/2014/main" id="{0A4E26DB-EC9D-4EA1-922D-E756396C367B}"/>
              </a:ext>
            </a:extLst>
          </p:cNvPr>
          <p:cNvSpPr txBox="1"/>
          <p:nvPr/>
        </p:nvSpPr>
        <p:spPr>
          <a:xfrm>
            <a:off x="8298575" y="4159989"/>
            <a:ext cx="139255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Virtualization</a:t>
            </a:r>
          </a:p>
        </p:txBody>
      </p:sp>
      <p:sp>
        <p:nvSpPr>
          <p:cNvPr id="16" name="Freeform: Shape 15">
            <a:extLst>
              <a:ext uri="{FF2B5EF4-FFF2-40B4-BE49-F238E27FC236}">
                <a16:creationId xmlns:a16="http://schemas.microsoft.com/office/drawing/2014/main" id="{421AA665-A730-4967-8D54-C3FF048C9A6A}"/>
              </a:ext>
            </a:extLst>
          </p:cNvPr>
          <p:cNvSpPr/>
          <p:nvPr/>
        </p:nvSpPr>
        <p:spPr>
          <a:xfrm>
            <a:off x="8188552" y="463433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17" name="TextBox 16">
            <a:extLst>
              <a:ext uri="{FF2B5EF4-FFF2-40B4-BE49-F238E27FC236}">
                <a16:creationId xmlns:a16="http://schemas.microsoft.com/office/drawing/2014/main" id="{8504EE93-8893-48CE-A312-D81083DE4410}"/>
              </a:ext>
            </a:extLst>
          </p:cNvPr>
          <p:cNvSpPr txBox="1"/>
          <p:nvPr/>
        </p:nvSpPr>
        <p:spPr>
          <a:xfrm>
            <a:off x="8544644" y="4683864"/>
            <a:ext cx="868680"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Servers</a:t>
            </a:r>
          </a:p>
        </p:txBody>
      </p:sp>
      <p:sp>
        <p:nvSpPr>
          <p:cNvPr id="18" name="Freeform: Shape 17">
            <a:extLst>
              <a:ext uri="{FF2B5EF4-FFF2-40B4-BE49-F238E27FC236}">
                <a16:creationId xmlns:a16="http://schemas.microsoft.com/office/drawing/2014/main" id="{83EBD364-27E1-42A7-842D-DBBA3E95DC47}"/>
              </a:ext>
            </a:extLst>
          </p:cNvPr>
          <p:cNvSpPr/>
          <p:nvPr/>
        </p:nvSpPr>
        <p:spPr>
          <a:xfrm>
            <a:off x="8188552" y="515820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19" name="TextBox 18">
            <a:extLst>
              <a:ext uri="{FF2B5EF4-FFF2-40B4-BE49-F238E27FC236}">
                <a16:creationId xmlns:a16="http://schemas.microsoft.com/office/drawing/2014/main" id="{EBB7F39D-4538-46A7-9BDC-1D9E3BCABEAD}"/>
              </a:ext>
            </a:extLst>
          </p:cNvPr>
          <p:cNvSpPr txBox="1"/>
          <p:nvPr/>
        </p:nvSpPr>
        <p:spPr>
          <a:xfrm>
            <a:off x="8537462" y="5207739"/>
            <a:ext cx="887730"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Storage</a:t>
            </a:r>
          </a:p>
        </p:txBody>
      </p:sp>
      <p:sp>
        <p:nvSpPr>
          <p:cNvPr id="20" name="Freeform: Shape 19">
            <a:extLst>
              <a:ext uri="{FF2B5EF4-FFF2-40B4-BE49-F238E27FC236}">
                <a16:creationId xmlns:a16="http://schemas.microsoft.com/office/drawing/2014/main" id="{098CA22A-D758-4DFF-A2D9-994929C57FFE}"/>
              </a:ext>
            </a:extLst>
          </p:cNvPr>
          <p:cNvSpPr/>
          <p:nvPr/>
        </p:nvSpPr>
        <p:spPr>
          <a:xfrm>
            <a:off x="8188552" y="567255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21" name="TextBox 20">
            <a:extLst>
              <a:ext uri="{FF2B5EF4-FFF2-40B4-BE49-F238E27FC236}">
                <a16:creationId xmlns:a16="http://schemas.microsoft.com/office/drawing/2014/main" id="{C3D82E6F-9C2E-4149-8FE5-1D5D1C681E5F}"/>
              </a:ext>
            </a:extLst>
          </p:cNvPr>
          <p:cNvSpPr txBox="1"/>
          <p:nvPr/>
        </p:nvSpPr>
        <p:spPr>
          <a:xfrm>
            <a:off x="8377156" y="5722089"/>
            <a:ext cx="122110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Networking</a:t>
            </a:r>
          </a:p>
        </p:txBody>
      </p:sp>
      <p:sp>
        <p:nvSpPr>
          <p:cNvPr id="22" name="Freeform: Shape 21">
            <a:extLst>
              <a:ext uri="{FF2B5EF4-FFF2-40B4-BE49-F238E27FC236}">
                <a16:creationId xmlns:a16="http://schemas.microsoft.com/office/drawing/2014/main" id="{B2D21DB7-A08F-4447-B2A7-59764CDE89BB}"/>
              </a:ext>
            </a:extLst>
          </p:cNvPr>
          <p:cNvSpPr/>
          <p:nvPr/>
        </p:nvSpPr>
        <p:spPr>
          <a:xfrm>
            <a:off x="8179027" y="359610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dirty="0"/>
          </a:p>
        </p:txBody>
      </p:sp>
      <p:sp>
        <p:nvSpPr>
          <p:cNvPr id="23" name="TextBox 22">
            <a:extLst>
              <a:ext uri="{FF2B5EF4-FFF2-40B4-BE49-F238E27FC236}">
                <a16:creationId xmlns:a16="http://schemas.microsoft.com/office/drawing/2014/main" id="{4D84FACB-1D61-4DC2-9D75-06936939031B}"/>
              </a:ext>
            </a:extLst>
          </p:cNvPr>
          <p:cNvSpPr txBox="1"/>
          <p:nvPr/>
        </p:nvSpPr>
        <p:spPr>
          <a:xfrm>
            <a:off x="8749441" y="3645639"/>
            <a:ext cx="449580"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OS</a:t>
            </a:r>
          </a:p>
        </p:txBody>
      </p:sp>
      <p:sp>
        <p:nvSpPr>
          <p:cNvPr id="24" name="TextBox 23">
            <a:extLst>
              <a:ext uri="{FF2B5EF4-FFF2-40B4-BE49-F238E27FC236}">
                <a16:creationId xmlns:a16="http://schemas.microsoft.com/office/drawing/2014/main" id="{AB41C9E3-0AE4-422D-B831-90507D404F1B}"/>
              </a:ext>
            </a:extLst>
          </p:cNvPr>
          <p:cNvSpPr txBox="1"/>
          <p:nvPr/>
        </p:nvSpPr>
        <p:spPr>
          <a:xfrm rot="16200000">
            <a:off x="7629472" y="3274164"/>
            <a:ext cx="468630" cy="262890"/>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You</a:t>
            </a:r>
          </a:p>
        </p:txBody>
      </p:sp>
      <p:sp>
        <p:nvSpPr>
          <p:cNvPr id="25" name="TextBox 24">
            <a:extLst>
              <a:ext uri="{FF2B5EF4-FFF2-40B4-BE49-F238E27FC236}">
                <a16:creationId xmlns:a16="http://schemas.microsoft.com/office/drawing/2014/main" id="{07BA2A6B-FFE8-4F18-8923-B235C82FB33C}"/>
              </a:ext>
            </a:extLst>
          </p:cNvPr>
          <p:cNvSpPr txBox="1"/>
          <p:nvPr/>
        </p:nvSpPr>
        <p:spPr>
          <a:xfrm rot="16200000">
            <a:off x="7462785" y="2774101"/>
            <a:ext cx="802005" cy="262890"/>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manage</a:t>
            </a:r>
          </a:p>
        </p:txBody>
      </p:sp>
      <p:sp>
        <p:nvSpPr>
          <p:cNvPr id="26" name="TextBox 25">
            <a:extLst>
              <a:ext uri="{FF2B5EF4-FFF2-40B4-BE49-F238E27FC236}">
                <a16:creationId xmlns:a16="http://schemas.microsoft.com/office/drawing/2014/main" id="{80EEC25D-BF74-4456-80F5-687FF5A17909}"/>
              </a:ext>
            </a:extLst>
          </p:cNvPr>
          <p:cNvSpPr txBox="1"/>
          <p:nvPr/>
        </p:nvSpPr>
        <p:spPr>
          <a:xfrm>
            <a:off x="8727114" y="1788264"/>
            <a:ext cx="535304" cy="262890"/>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IaaS</a:t>
            </a:r>
          </a:p>
        </p:txBody>
      </p:sp>
      <p:sp>
        <p:nvSpPr>
          <p:cNvPr id="27" name="Left Bracket 26">
            <a:extLst>
              <a:ext uri="{FF2B5EF4-FFF2-40B4-BE49-F238E27FC236}">
                <a16:creationId xmlns:a16="http://schemas.microsoft.com/office/drawing/2014/main" id="{42DE1D4D-93AF-4E42-8655-733B7F7BFC68}"/>
              </a:ext>
            </a:extLst>
          </p:cNvPr>
          <p:cNvSpPr/>
          <p:nvPr/>
        </p:nvSpPr>
        <p:spPr>
          <a:xfrm>
            <a:off x="7987672" y="2134974"/>
            <a:ext cx="133171" cy="1645920"/>
          </a:xfrm>
          <a:prstGeom prst="leftBracket">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dirty="0"/>
          </a:p>
        </p:txBody>
      </p:sp>
    </p:spTree>
    <p:extLst>
      <p:ext uri="{BB962C8B-B14F-4D97-AF65-F5344CB8AC3E}">
        <p14:creationId xmlns:p14="http://schemas.microsoft.com/office/powerpoint/2010/main" val="14548729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3D11E95C-A1DB-4DCD-A29C-4642D13EB743}"/>
              </a:ext>
            </a:extLst>
          </p:cNvPr>
          <p:cNvSpPr>
            <a:spLocks noGrp="1"/>
          </p:cNvSpPr>
          <p:nvPr>
            <p:ph type="title"/>
          </p:nvPr>
        </p:nvSpPr>
        <p:spPr/>
        <p:txBody>
          <a:bodyPr/>
          <a:lstStyle/>
          <a:p>
            <a:r>
              <a:rPr lang="en-US" noProof="0" dirty="0"/>
              <a:t>So far</a:t>
            </a:r>
          </a:p>
        </p:txBody>
      </p:sp>
      <p:sp>
        <p:nvSpPr>
          <p:cNvPr id="3" name="Segnaposto contenuto 2">
            <a:extLst>
              <a:ext uri="{FF2B5EF4-FFF2-40B4-BE49-F238E27FC236}">
                <a16:creationId xmlns:a16="http://schemas.microsoft.com/office/drawing/2014/main" id="{D66381A5-A7FA-407D-9F38-E4B218D632D2}"/>
              </a:ext>
            </a:extLst>
          </p:cNvPr>
          <p:cNvSpPr>
            <a:spLocks noGrp="1"/>
          </p:cNvSpPr>
          <p:nvPr>
            <p:ph idx="1"/>
          </p:nvPr>
        </p:nvSpPr>
        <p:spPr/>
        <p:txBody>
          <a:bodyPr/>
          <a:lstStyle/>
          <a:p>
            <a:r>
              <a:rPr lang="en-US" noProof="0" dirty="0"/>
              <a:t>You have acquainted/practiced with </a:t>
            </a:r>
            <a:r>
              <a:rPr lang="en-US" b="1" noProof="0" dirty="0"/>
              <a:t>on-premises</a:t>
            </a:r>
            <a:r>
              <a:rPr lang="en-US" noProof="0" dirty="0"/>
              <a:t> solutions</a:t>
            </a:r>
          </a:p>
          <a:p>
            <a:pPr lvl="1"/>
            <a:r>
              <a:rPr lang="en-US" noProof="0" dirty="0"/>
              <a:t>You were given a working hardware cluster</a:t>
            </a:r>
          </a:p>
          <a:p>
            <a:pPr lvl="1"/>
            <a:r>
              <a:rPr lang="en-US" noProof="0" dirty="0"/>
              <a:t>... to deploy software applications on Hadoop-based stack</a:t>
            </a:r>
          </a:p>
          <a:p>
            <a:endParaRPr lang="en-US" noProof="0" dirty="0"/>
          </a:p>
          <a:p>
            <a:r>
              <a:rPr lang="en-US" noProof="0" dirty="0"/>
              <a:t>In the perspective of digital transformation</a:t>
            </a:r>
            <a:r>
              <a:rPr lang="en-US" baseline="30000" noProof="0" dirty="0"/>
              <a:t>1</a:t>
            </a:r>
            <a:r>
              <a:rPr lang="en-US" noProof="0" dirty="0"/>
              <a:t>, let us guess</a:t>
            </a:r>
          </a:p>
          <a:p>
            <a:pPr lvl="1"/>
            <a:r>
              <a:rPr lang="en-US" noProof="0" dirty="0"/>
              <a:t>How would you start from scratch?</a:t>
            </a:r>
          </a:p>
          <a:p>
            <a:pPr lvl="1"/>
            <a:r>
              <a:rPr lang="en-US" noProof="0" dirty="0"/>
              <a:t>How much time would it take?</a:t>
            </a:r>
          </a:p>
        </p:txBody>
      </p:sp>
      <p:sp>
        <p:nvSpPr>
          <p:cNvPr id="4" name="Segnaposto piè di pagina 3">
            <a:extLst>
              <a:ext uri="{FF2B5EF4-FFF2-40B4-BE49-F238E27FC236}">
                <a16:creationId xmlns:a16="http://schemas.microsoft.com/office/drawing/2014/main" id="{D0B7C515-0BDF-427B-8A26-65329BCB02F1}"/>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BE99E88E-BBE8-4CE2-B9DC-B5937092B528}"/>
              </a:ext>
            </a:extLst>
          </p:cNvPr>
          <p:cNvSpPr>
            <a:spLocks noGrp="1"/>
          </p:cNvSpPr>
          <p:nvPr>
            <p:ph type="sldNum" sz="quarter" idx="12"/>
          </p:nvPr>
        </p:nvSpPr>
        <p:spPr/>
        <p:txBody>
          <a:bodyPr/>
          <a:lstStyle/>
          <a:p>
            <a:fld id="{5DD6F1BA-2510-46FC-9346-AB1F3CA1593B}" type="slidenum">
              <a:rPr lang="it-IT" smtClean="0"/>
              <a:pPr/>
              <a:t>8</a:t>
            </a:fld>
            <a:endParaRPr lang="it-IT" dirty="0"/>
          </a:p>
        </p:txBody>
      </p:sp>
      <p:sp>
        <p:nvSpPr>
          <p:cNvPr id="2" name="Segnaposto contenuto 1">
            <a:extLst>
              <a:ext uri="{FF2B5EF4-FFF2-40B4-BE49-F238E27FC236}">
                <a16:creationId xmlns:a16="http://schemas.microsoft.com/office/drawing/2014/main" id="{42C0C885-AD81-162B-8B1B-37C2C5397083}"/>
              </a:ext>
            </a:extLst>
          </p:cNvPr>
          <p:cNvSpPr>
            <a:spLocks noGrp="1"/>
          </p:cNvSpPr>
          <p:nvPr>
            <p:ph idx="13"/>
          </p:nvPr>
        </p:nvSpPr>
        <p:spPr/>
        <p:txBody>
          <a:bodyPr/>
          <a:lstStyle/>
          <a:p>
            <a:r>
              <a:rPr lang="en-US" baseline="30000" noProof="0" dirty="0"/>
              <a:t>1 </a:t>
            </a:r>
            <a:r>
              <a:rPr lang="en-US" noProof="0" dirty="0"/>
              <a:t>The process of using digital technologies to create new — or modify existing — business processes, culture, and customer experiences to meet changing business and market requirements</a:t>
            </a:r>
          </a:p>
        </p:txBody>
      </p:sp>
    </p:spTree>
    <p:extLst>
      <p:ext uri="{BB962C8B-B14F-4D97-AF65-F5344CB8AC3E}">
        <p14:creationId xmlns:p14="http://schemas.microsoft.com/office/powerpoint/2010/main" val="11048003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normAutofit/>
          </a:bodyPr>
          <a:lstStyle/>
          <a:p>
            <a:r>
              <a:rPr lang="en-US" noProof="0" dirty="0"/>
              <a:t>Cloud computing: deployment models</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sz="half" idx="1"/>
          </p:nvPr>
        </p:nvSpPr>
        <p:spPr>
          <a:xfrm>
            <a:off x="838200" y="1825625"/>
            <a:ext cx="6675070" cy="4351338"/>
          </a:xfrm>
        </p:spPr>
        <p:txBody>
          <a:bodyPr/>
          <a:lstStyle/>
          <a:p>
            <a:r>
              <a:rPr lang="en-US" b="1" noProof="0" dirty="0"/>
              <a:t>Platform as a Service (PaaS)</a:t>
            </a:r>
          </a:p>
          <a:p>
            <a:pPr lvl="1"/>
            <a:r>
              <a:rPr lang="en-US" noProof="0" dirty="0"/>
              <a:t>A development and deployment environment in the cloud (e.g., AWS Elastic Beanstalk)</a:t>
            </a:r>
          </a:p>
          <a:p>
            <a:pPr lvl="1"/>
            <a:r>
              <a:rPr lang="en-US" noProof="0" dirty="0"/>
              <a:t>Support complete application life-cycle: building, testing, deploying, etc.</a:t>
            </a:r>
          </a:p>
          <a:p>
            <a:pPr lvl="1"/>
            <a:r>
              <a:rPr lang="en-US" noProof="0" dirty="0"/>
              <a:t>Avoid expense/complexity of managing licenses and application infrastructure</a:t>
            </a:r>
          </a:p>
        </p:txBody>
      </p:sp>
      <p:sp>
        <p:nvSpPr>
          <p:cNvPr id="6" name="Content Placeholder 5">
            <a:extLst>
              <a:ext uri="{FF2B5EF4-FFF2-40B4-BE49-F238E27FC236}">
                <a16:creationId xmlns:a16="http://schemas.microsoft.com/office/drawing/2014/main" id="{5F568DEF-241F-4F1F-A1DE-C6F4342D75FE}"/>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80</a:t>
            </a:fld>
            <a:endParaRPr lang="it-IT" dirty="0"/>
          </a:p>
        </p:txBody>
      </p:sp>
      <p:sp>
        <p:nvSpPr>
          <p:cNvPr id="7" name="Content Placeholder 6">
            <a:extLst>
              <a:ext uri="{FF2B5EF4-FFF2-40B4-BE49-F238E27FC236}">
                <a16:creationId xmlns:a16="http://schemas.microsoft.com/office/drawing/2014/main" id="{4D365890-7FE4-4580-A93B-E146157B4A01}"/>
              </a:ext>
            </a:extLst>
          </p:cNvPr>
          <p:cNvSpPr>
            <a:spLocks noGrp="1"/>
          </p:cNvSpPr>
          <p:nvPr>
            <p:ph idx="13"/>
          </p:nvPr>
        </p:nvSpPr>
        <p:spPr/>
        <p:txBody>
          <a:bodyPr/>
          <a:lstStyle/>
          <a:p>
            <a:endParaRPr lang="en-US" dirty="0"/>
          </a:p>
        </p:txBody>
      </p:sp>
      <p:grpSp>
        <p:nvGrpSpPr>
          <p:cNvPr id="49" name="Gruppo 48">
            <a:extLst>
              <a:ext uri="{FF2B5EF4-FFF2-40B4-BE49-F238E27FC236}">
                <a16:creationId xmlns:a16="http://schemas.microsoft.com/office/drawing/2014/main" id="{2AA091E0-D055-4B55-A168-3ED50FC79439}"/>
              </a:ext>
            </a:extLst>
          </p:cNvPr>
          <p:cNvGrpSpPr/>
          <p:nvPr/>
        </p:nvGrpSpPr>
        <p:grpSpPr>
          <a:xfrm>
            <a:off x="7718415" y="1788264"/>
            <a:ext cx="2051905" cy="4284345"/>
            <a:chOff x="7867572" y="1729899"/>
            <a:chExt cx="2051905" cy="4284345"/>
          </a:xfrm>
        </p:grpSpPr>
        <p:sp>
          <p:nvSpPr>
            <p:cNvPr id="8" name="Freeform: Shape 7">
              <a:extLst>
                <a:ext uri="{FF2B5EF4-FFF2-40B4-BE49-F238E27FC236}">
                  <a16:creationId xmlns:a16="http://schemas.microsoft.com/office/drawing/2014/main" id="{A88EC2A7-0B4E-49D0-B73A-F671767C4E3A}"/>
                </a:ext>
              </a:extLst>
            </p:cNvPr>
            <p:cNvSpPr/>
            <p:nvPr/>
          </p:nvSpPr>
          <p:spPr>
            <a:xfrm>
              <a:off x="8338327" y="1985169"/>
              <a:ext cx="1581150" cy="390525"/>
            </a:xfrm>
            <a:custGeom>
              <a:avLst/>
              <a:gdLst>
                <a:gd name="connsiteX0" fmla="*/ -63 w 1581150"/>
                <a:gd name="connsiteY0" fmla="*/ -58 h 390525"/>
                <a:gd name="connsiteX1" fmla="*/ 1581087 w 1581150"/>
                <a:gd name="connsiteY1" fmla="*/ -58 h 390525"/>
                <a:gd name="connsiteX2" fmla="*/ 1581087 w 1581150"/>
                <a:gd name="connsiteY2" fmla="*/ 390467 h 390525"/>
                <a:gd name="connsiteX3" fmla="*/ -63 w 1581150"/>
                <a:gd name="connsiteY3" fmla="*/ 390467 h 390525"/>
              </a:gdLst>
              <a:ahLst/>
              <a:cxnLst>
                <a:cxn ang="0">
                  <a:pos x="connsiteX0" y="connsiteY0"/>
                </a:cxn>
                <a:cxn ang="0">
                  <a:pos x="connsiteX1" y="connsiteY1"/>
                </a:cxn>
                <a:cxn ang="0">
                  <a:pos x="connsiteX2" y="connsiteY2"/>
                </a:cxn>
                <a:cxn ang="0">
                  <a:pos x="connsiteX3" y="connsiteY3"/>
                </a:cxn>
              </a:cxnLst>
              <a:rect l="l" t="t" r="r" b="b"/>
              <a:pathLst>
                <a:path w="1581150" h="390525">
                  <a:moveTo>
                    <a:pt x="-63" y="-58"/>
                  </a:moveTo>
                  <a:lnTo>
                    <a:pt x="1581087" y="-58"/>
                  </a:lnTo>
                  <a:lnTo>
                    <a:pt x="1581087" y="390467"/>
                  </a:lnTo>
                  <a:lnTo>
                    <a:pt x="-63" y="390467"/>
                  </a:lnTo>
                  <a:close/>
                </a:path>
              </a:pathLst>
            </a:custGeom>
            <a:solidFill>
              <a:srgbClr val="8497B0"/>
            </a:solidFill>
            <a:ln w="9525" cap="flat">
              <a:noFill/>
              <a:prstDash val="solid"/>
              <a:miter/>
            </a:ln>
          </p:spPr>
          <p:txBody>
            <a:bodyPr rtlCol="0" anchor="ctr"/>
            <a:lstStyle/>
            <a:p>
              <a:endParaRPr lang="en-US" dirty="0"/>
            </a:p>
          </p:txBody>
        </p:sp>
        <p:sp>
          <p:nvSpPr>
            <p:cNvPr id="9" name="TextBox 8">
              <a:extLst>
                <a:ext uri="{FF2B5EF4-FFF2-40B4-BE49-F238E27FC236}">
                  <a16:creationId xmlns:a16="http://schemas.microsoft.com/office/drawing/2014/main" id="{541DFA38-C7DC-4A56-929B-4396EA6AD513}"/>
                </a:ext>
              </a:extLst>
            </p:cNvPr>
            <p:cNvSpPr txBox="1"/>
            <p:nvPr/>
          </p:nvSpPr>
          <p:spPr>
            <a:xfrm>
              <a:off x="8501233" y="2025174"/>
              <a:ext cx="129730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Applications</a:t>
              </a:r>
            </a:p>
          </p:txBody>
        </p:sp>
        <p:sp>
          <p:nvSpPr>
            <p:cNvPr id="10" name="Freeform: Shape 9">
              <a:extLst>
                <a:ext uri="{FF2B5EF4-FFF2-40B4-BE49-F238E27FC236}">
                  <a16:creationId xmlns:a16="http://schemas.microsoft.com/office/drawing/2014/main" id="{6E871CD2-8160-4B6D-892D-9BAA38F7584B}"/>
                </a:ext>
              </a:extLst>
            </p:cNvPr>
            <p:cNvSpPr/>
            <p:nvPr/>
          </p:nvSpPr>
          <p:spPr>
            <a:xfrm>
              <a:off x="8338327" y="249951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dirty="0"/>
            </a:p>
          </p:txBody>
        </p:sp>
        <p:sp>
          <p:nvSpPr>
            <p:cNvPr id="11" name="TextBox 10">
              <a:extLst>
                <a:ext uri="{FF2B5EF4-FFF2-40B4-BE49-F238E27FC236}">
                  <a16:creationId xmlns:a16="http://schemas.microsoft.com/office/drawing/2014/main" id="{8DC29F1D-A9E4-479A-987D-D87034B3E642}"/>
                </a:ext>
              </a:extLst>
            </p:cNvPr>
            <p:cNvSpPr txBox="1"/>
            <p:nvPr/>
          </p:nvSpPr>
          <p:spPr>
            <a:xfrm>
              <a:off x="8828254" y="2549049"/>
              <a:ext cx="601980"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Data</a:t>
              </a:r>
            </a:p>
          </p:txBody>
        </p:sp>
        <p:sp>
          <p:nvSpPr>
            <p:cNvPr id="12" name="Freeform: Shape 11">
              <a:extLst>
                <a:ext uri="{FF2B5EF4-FFF2-40B4-BE49-F238E27FC236}">
                  <a16:creationId xmlns:a16="http://schemas.microsoft.com/office/drawing/2014/main" id="{B9FE9E67-64DD-4B8D-B470-C424187371FC}"/>
                </a:ext>
              </a:extLst>
            </p:cNvPr>
            <p:cNvSpPr/>
            <p:nvPr/>
          </p:nvSpPr>
          <p:spPr>
            <a:xfrm>
              <a:off x="8338327" y="302339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13" name="TextBox 12">
              <a:extLst>
                <a:ext uri="{FF2B5EF4-FFF2-40B4-BE49-F238E27FC236}">
                  <a16:creationId xmlns:a16="http://schemas.microsoft.com/office/drawing/2014/main" id="{86A9AC70-B46D-44FC-9536-AFBB7ACDF579}"/>
                </a:ext>
              </a:extLst>
            </p:cNvPr>
            <p:cNvSpPr txBox="1"/>
            <p:nvPr/>
          </p:nvSpPr>
          <p:spPr>
            <a:xfrm>
              <a:off x="8664805" y="3063399"/>
              <a:ext cx="93535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Runtime</a:t>
              </a:r>
            </a:p>
          </p:txBody>
        </p:sp>
        <p:sp>
          <p:nvSpPr>
            <p:cNvPr id="14" name="Freeform: Shape 13">
              <a:extLst>
                <a:ext uri="{FF2B5EF4-FFF2-40B4-BE49-F238E27FC236}">
                  <a16:creationId xmlns:a16="http://schemas.microsoft.com/office/drawing/2014/main" id="{FCB9C001-B07E-426D-954D-6BE562E12348}"/>
                </a:ext>
              </a:extLst>
            </p:cNvPr>
            <p:cNvSpPr/>
            <p:nvPr/>
          </p:nvSpPr>
          <p:spPr>
            <a:xfrm>
              <a:off x="8338327" y="406161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15" name="TextBox 14">
              <a:extLst>
                <a:ext uri="{FF2B5EF4-FFF2-40B4-BE49-F238E27FC236}">
                  <a16:creationId xmlns:a16="http://schemas.microsoft.com/office/drawing/2014/main" id="{ACF98F1B-3A0D-47D0-A416-89C3B21256B0}"/>
                </a:ext>
              </a:extLst>
            </p:cNvPr>
            <p:cNvSpPr txBox="1"/>
            <p:nvPr/>
          </p:nvSpPr>
          <p:spPr>
            <a:xfrm>
              <a:off x="8450436" y="4101624"/>
              <a:ext cx="139255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Virtualization</a:t>
              </a:r>
            </a:p>
          </p:txBody>
        </p:sp>
        <p:sp>
          <p:nvSpPr>
            <p:cNvPr id="16" name="Freeform: Shape 15">
              <a:extLst>
                <a:ext uri="{FF2B5EF4-FFF2-40B4-BE49-F238E27FC236}">
                  <a16:creationId xmlns:a16="http://schemas.microsoft.com/office/drawing/2014/main" id="{12513888-DC2E-4869-A795-608FB79DD9F1}"/>
                </a:ext>
              </a:extLst>
            </p:cNvPr>
            <p:cNvSpPr/>
            <p:nvPr/>
          </p:nvSpPr>
          <p:spPr>
            <a:xfrm>
              <a:off x="8338327" y="457596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17" name="TextBox 16">
              <a:extLst>
                <a:ext uri="{FF2B5EF4-FFF2-40B4-BE49-F238E27FC236}">
                  <a16:creationId xmlns:a16="http://schemas.microsoft.com/office/drawing/2014/main" id="{63BC44C8-CBEF-4904-AC27-219C7DE44B01}"/>
                </a:ext>
              </a:extLst>
            </p:cNvPr>
            <p:cNvSpPr txBox="1"/>
            <p:nvPr/>
          </p:nvSpPr>
          <p:spPr>
            <a:xfrm>
              <a:off x="8696495" y="4625499"/>
              <a:ext cx="868680"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Servers</a:t>
              </a:r>
            </a:p>
          </p:txBody>
        </p:sp>
        <p:sp>
          <p:nvSpPr>
            <p:cNvPr id="18" name="Freeform: Shape 17">
              <a:extLst>
                <a:ext uri="{FF2B5EF4-FFF2-40B4-BE49-F238E27FC236}">
                  <a16:creationId xmlns:a16="http://schemas.microsoft.com/office/drawing/2014/main" id="{B000611E-DB97-4E02-AD41-2E0AE920FA8D}"/>
                </a:ext>
              </a:extLst>
            </p:cNvPr>
            <p:cNvSpPr/>
            <p:nvPr/>
          </p:nvSpPr>
          <p:spPr>
            <a:xfrm>
              <a:off x="8338327" y="509984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19" name="TextBox 18">
              <a:extLst>
                <a:ext uri="{FF2B5EF4-FFF2-40B4-BE49-F238E27FC236}">
                  <a16:creationId xmlns:a16="http://schemas.microsoft.com/office/drawing/2014/main" id="{0B31B48B-C602-47A9-8D0E-C179619ABE07}"/>
                </a:ext>
              </a:extLst>
            </p:cNvPr>
            <p:cNvSpPr txBox="1"/>
            <p:nvPr/>
          </p:nvSpPr>
          <p:spPr>
            <a:xfrm>
              <a:off x="8689323" y="5149374"/>
              <a:ext cx="887730"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Storage</a:t>
              </a:r>
            </a:p>
          </p:txBody>
        </p:sp>
        <p:sp>
          <p:nvSpPr>
            <p:cNvPr id="20" name="Freeform: Shape 19">
              <a:extLst>
                <a:ext uri="{FF2B5EF4-FFF2-40B4-BE49-F238E27FC236}">
                  <a16:creationId xmlns:a16="http://schemas.microsoft.com/office/drawing/2014/main" id="{F7E22886-6007-4041-B220-382F7FE9365A}"/>
                </a:ext>
              </a:extLst>
            </p:cNvPr>
            <p:cNvSpPr/>
            <p:nvPr/>
          </p:nvSpPr>
          <p:spPr>
            <a:xfrm>
              <a:off x="8338327" y="561419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21" name="TextBox 20">
              <a:extLst>
                <a:ext uri="{FF2B5EF4-FFF2-40B4-BE49-F238E27FC236}">
                  <a16:creationId xmlns:a16="http://schemas.microsoft.com/office/drawing/2014/main" id="{0F9E9388-A562-44AF-88CC-4DCB1440B6F4}"/>
                </a:ext>
              </a:extLst>
            </p:cNvPr>
            <p:cNvSpPr txBox="1"/>
            <p:nvPr/>
          </p:nvSpPr>
          <p:spPr>
            <a:xfrm>
              <a:off x="8529017" y="5663724"/>
              <a:ext cx="122110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Networking</a:t>
              </a:r>
            </a:p>
          </p:txBody>
        </p:sp>
        <p:sp>
          <p:nvSpPr>
            <p:cNvPr id="22" name="Freeform: Shape 21">
              <a:extLst>
                <a:ext uri="{FF2B5EF4-FFF2-40B4-BE49-F238E27FC236}">
                  <a16:creationId xmlns:a16="http://schemas.microsoft.com/office/drawing/2014/main" id="{074E09CE-5985-48CF-9F49-6735698803C7}"/>
                </a:ext>
              </a:extLst>
            </p:cNvPr>
            <p:cNvSpPr/>
            <p:nvPr/>
          </p:nvSpPr>
          <p:spPr>
            <a:xfrm>
              <a:off x="8338327" y="3537744"/>
              <a:ext cx="1571625" cy="400050"/>
            </a:xfrm>
            <a:custGeom>
              <a:avLst/>
              <a:gdLst>
                <a:gd name="connsiteX0" fmla="*/ -63 w 1571625"/>
                <a:gd name="connsiteY0" fmla="*/ -58 h 400050"/>
                <a:gd name="connsiteX1" fmla="*/ 1571562 w 1571625"/>
                <a:gd name="connsiteY1" fmla="*/ -58 h 400050"/>
                <a:gd name="connsiteX2" fmla="*/ 1571562 w 1571625"/>
                <a:gd name="connsiteY2" fmla="*/ 399992 h 400050"/>
                <a:gd name="connsiteX3" fmla="*/ -63 w 1571625"/>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71625" h="400050">
                  <a:moveTo>
                    <a:pt x="-63" y="-58"/>
                  </a:moveTo>
                  <a:lnTo>
                    <a:pt x="1571562" y="-58"/>
                  </a:lnTo>
                  <a:lnTo>
                    <a:pt x="1571562"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23" name="TextBox 22">
              <a:extLst>
                <a:ext uri="{FF2B5EF4-FFF2-40B4-BE49-F238E27FC236}">
                  <a16:creationId xmlns:a16="http://schemas.microsoft.com/office/drawing/2014/main" id="{3B2D6F2C-4688-4E7B-99A4-DF1A8EF536FA}"/>
                </a:ext>
              </a:extLst>
            </p:cNvPr>
            <p:cNvSpPr txBox="1"/>
            <p:nvPr/>
          </p:nvSpPr>
          <p:spPr>
            <a:xfrm>
              <a:off x="8901292" y="3587274"/>
              <a:ext cx="449580"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OS</a:t>
              </a:r>
            </a:p>
          </p:txBody>
        </p:sp>
        <p:sp>
          <p:nvSpPr>
            <p:cNvPr id="24" name="TextBox 23">
              <a:extLst>
                <a:ext uri="{FF2B5EF4-FFF2-40B4-BE49-F238E27FC236}">
                  <a16:creationId xmlns:a16="http://schemas.microsoft.com/office/drawing/2014/main" id="{8C7254C3-C78A-4C5C-AEFC-6EA84C9DCF65}"/>
                </a:ext>
              </a:extLst>
            </p:cNvPr>
            <p:cNvSpPr txBox="1"/>
            <p:nvPr/>
          </p:nvSpPr>
          <p:spPr>
            <a:xfrm rot="16200000">
              <a:off x="7764702" y="2653824"/>
              <a:ext cx="468630" cy="262890"/>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You</a:t>
              </a:r>
            </a:p>
          </p:txBody>
        </p:sp>
        <p:sp>
          <p:nvSpPr>
            <p:cNvPr id="25" name="TextBox 24">
              <a:extLst>
                <a:ext uri="{FF2B5EF4-FFF2-40B4-BE49-F238E27FC236}">
                  <a16:creationId xmlns:a16="http://schemas.microsoft.com/office/drawing/2014/main" id="{5D200E7B-4F28-415A-9AD5-C1CBC237DFBE}"/>
                </a:ext>
              </a:extLst>
            </p:cNvPr>
            <p:cNvSpPr txBox="1"/>
            <p:nvPr/>
          </p:nvSpPr>
          <p:spPr>
            <a:xfrm rot="16200000">
              <a:off x="7598015" y="2163286"/>
              <a:ext cx="802005" cy="262890"/>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manage</a:t>
              </a:r>
            </a:p>
          </p:txBody>
        </p:sp>
        <p:sp>
          <p:nvSpPr>
            <p:cNvPr id="26" name="TextBox 25">
              <a:extLst>
                <a:ext uri="{FF2B5EF4-FFF2-40B4-BE49-F238E27FC236}">
                  <a16:creationId xmlns:a16="http://schemas.microsoft.com/office/drawing/2014/main" id="{C1A20A0B-4BDD-4BE0-BE1F-F06043E67731}"/>
                </a:ext>
              </a:extLst>
            </p:cNvPr>
            <p:cNvSpPr txBox="1"/>
            <p:nvPr/>
          </p:nvSpPr>
          <p:spPr>
            <a:xfrm>
              <a:off x="8891891" y="1729899"/>
              <a:ext cx="565604" cy="276999"/>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PaaS</a:t>
              </a:r>
            </a:p>
          </p:txBody>
        </p:sp>
        <p:sp>
          <p:nvSpPr>
            <p:cNvPr id="27" name="Left Bracket 26">
              <a:extLst>
                <a:ext uri="{FF2B5EF4-FFF2-40B4-BE49-F238E27FC236}">
                  <a16:creationId xmlns:a16="http://schemas.microsoft.com/office/drawing/2014/main" id="{1CAADB9C-D671-4841-897B-E33C31B47F63}"/>
                </a:ext>
              </a:extLst>
            </p:cNvPr>
            <p:cNvSpPr/>
            <p:nvPr/>
          </p:nvSpPr>
          <p:spPr>
            <a:xfrm>
              <a:off x="8163692" y="2076609"/>
              <a:ext cx="133171" cy="640080"/>
            </a:xfrm>
            <a:prstGeom prst="leftBracket">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dirty="0"/>
            </a:p>
          </p:txBody>
        </p:sp>
      </p:grpSp>
    </p:spTree>
    <p:extLst>
      <p:ext uri="{BB962C8B-B14F-4D97-AF65-F5344CB8AC3E}">
        <p14:creationId xmlns:p14="http://schemas.microsoft.com/office/powerpoint/2010/main" val="71300360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a:xfrm>
            <a:off x="838200" y="365125"/>
            <a:ext cx="10515600" cy="1325563"/>
          </a:xfrm>
        </p:spPr>
        <p:txBody>
          <a:bodyPr>
            <a:normAutofit/>
          </a:bodyPr>
          <a:lstStyle/>
          <a:p>
            <a:r>
              <a:rPr lang="en-US" noProof="0" dirty="0"/>
              <a:t>Cloud computing: deployment models</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idx="1"/>
          </p:nvPr>
        </p:nvSpPr>
        <p:spPr>
          <a:xfrm>
            <a:off x="838200" y="1700499"/>
            <a:ext cx="10515600" cy="4351338"/>
          </a:xfrm>
        </p:spPr>
        <p:txBody>
          <a:bodyPr/>
          <a:lstStyle/>
          <a:p>
            <a:r>
              <a:rPr lang="en-US" b="1" noProof="0" dirty="0"/>
              <a:t>PaaS</a:t>
            </a:r>
            <a:r>
              <a:rPr lang="en-US" noProof="0" dirty="0"/>
              <a:t> and </a:t>
            </a:r>
            <a:r>
              <a:rPr lang="en-US" b="1" noProof="0" dirty="0"/>
              <a:t>containers</a:t>
            </a:r>
            <a:r>
              <a:rPr lang="en-US" noProof="0" dirty="0"/>
              <a:t> are potential solutions to inconsistent infrastructures</a:t>
            </a:r>
          </a:p>
          <a:p>
            <a:pPr lvl="1"/>
            <a:endParaRPr lang="en-US" noProof="0" dirty="0"/>
          </a:p>
          <a:p>
            <a:r>
              <a:rPr lang="en-US" noProof="0" dirty="0"/>
              <a:t>PaaS provides a platform for users to run their software</a:t>
            </a:r>
          </a:p>
          <a:p>
            <a:pPr lvl="1"/>
            <a:r>
              <a:rPr lang="en-US" noProof="0" dirty="0"/>
              <a:t>Developers write software targeting features/capabilities of the platform</a:t>
            </a:r>
          </a:p>
          <a:p>
            <a:r>
              <a:rPr lang="en-US" noProof="0" dirty="0"/>
              <a:t>Containerization isolates an application with its own environment</a:t>
            </a:r>
          </a:p>
          <a:p>
            <a:pPr lvl="1"/>
            <a:r>
              <a:rPr lang="en-US" noProof="0" dirty="0"/>
              <a:t>Lightweight alternative to full virtualization</a:t>
            </a:r>
          </a:p>
          <a:p>
            <a:pPr lvl="1"/>
            <a:r>
              <a:rPr lang="en-US" noProof="0" dirty="0"/>
              <a:t>Containers are isolated but need to be deployed to (public/private) server</a:t>
            </a:r>
          </a:p>
          <a:p>
            <a:pPr lvl="1"/>
            <a:r>
              <a:rPr lang="en-US" noProof="0" dirty="0"/>
              <a:t>Excellent solution when dependencies are in play</a:t>
            </a:r>
          </a:p>
          <a:p>
            <a:pPr lvl="1"/>
            <a:r>
              <a:rPr lang="en-US" noProof="0" dirty="0"/>
              <a:t>Housekeeping challenges and complexities</a:t>
            </a:r>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81</a:t>
            </a:fld>
            <a:endParaRPr lang="it-IT" dirty="0"/>
          </a:p>
        </p:txBody>
      </p:sp>
    </p:spTree>
    <p:extLst>
      <p:ext uri="{BB962C8B-B14F-4D97-AF65-F5344CB8AC3E}">
        <p14:creationId xmlns:p14="http://schemas.microsoft.com/office/powerpoint/2010/main" val="348425327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olo 21">
            <a:extLst>
              <a:ext uri="{FF2B5EF4-FFF2-40B4-BE49-F238E27FC236}">
                <a16:creationId xmlns:a16="http://schemas.microsoft.com/office/drawing/2014/main" id="{AA376579-D01D-4286-8CE8-6DCDC4AA8031}"/>
              </a:ext>
            </a:extLst>
          </p:cNvPr>
          <p:cNvSpPr>
            <a:spLocks noGrp="1"/>
          </p:cNvSpPr>
          <p:nvPr>
            <p:ph type="title"/>
          </p:nvPr>
        </p:nvSpPr>
        <p:spPr/>
        <p:txBody>
          <a:bodyPr>
            <a:normAutofit/>
          </a:bodyPr>
          <a:lstStyle/>
          <a:p>
            <a:r>
              <a:rPr lang="en-US" noProof="0" dirty="0"/>
              <a:t>Cloud computing: deployment models</a:t>
            </a:r>
          </a:p>
        </p:txBody>
      </p:sp>
      <p:sp>
        <p:nvSpPr>
          <p:cNvPr id="7" name="Segnaposto contenuto 6">
            <a:extLst>
              <a:ext uri="{FF2B5EF4-FFF2-40B4-BE49-F238E27FC236}">
                <a16:creationId xmlns:a16="http://schemas.microsoft.com/office/drawing/2014/main" id="{8752A04A-2A81-4384-A5E8-3FA0E7C68892}"/>
              </a:ext>
            </a:extLst>
          </p:cNvPr>
          <p:cNvSpPr>
            <a:spLocks noGrp="1"/>
          </p:cNvSpPr>
          <p:nvPr>
            <p:ph sz="half" idx="1"/>
          </p:nvPr>
        </p:nvSpPr>
        <p:spPr>
          <a:xfrm>
            <a:off x="838200" y="1825625"/>
            <a:ext cx="6535366" cy="4351338"/>
          </a:xfrm>
        </p:spPr>
        <p:txBody>
          <a:bodyPr/>
          <a:lstStyle/>
          <a:p>
            <a:r>
              <a:rPr lang="en-US" noProof="0" dirty="0">
                <a:solidFill>
                  <a:srgbClr val="FF5050"/>
                </a:solidFill>
              </a:rPr>
              <a:t>Containers</a:t>
            </a:r>
            <a:r>
              <a:rPr lang="en-US" noProof="0" dirty="0"/>
              <a:t> and </a:t>
            </a:r>
            <a:r>
              <a:rPr lang="en-US" noProof="0" dirty="0">
                <a:solidFill>
                  <a:srgbClr val="FF5050"/>
                </a:solidFill>
              </a:rPr>
              <a:t>virtual machines </a:t>
            </a:r>
            <a:r>
              <a:rPr lang="en-US" noProof="0" dirty="0"/>
              <a:t>are packaged computing environments </a:t>
            </a:r>
          </a:p>
          <a:p>
            <a:endParaRPr lang="en-US" noProof="0" dirty="0"/>
          </a:p>
          <a:p>
            <a:r>
              <a:rPr lang="en-US" noProof="0" dirty="0">
                <a:solidFill>
                  <a:srgbClr val="FF5050"/>
                </a:solidFill>
              </a:rPr>
              <a:t>Containers</a:t>
            </a:r>
            <a:r>
              <a:rPr lang="en-US" noProof="0" dirty="0"/>
              <a:t> </a:t>
            </a:r>
          </a:p>
          <a:p>
            <a:pPr lvl="1"/>
            <a:r>
              <a:rPr lang="en-US" noProof="0" dirty="0"/>
              <a:t>On top of physical server and its host OS</a:t>
            </a:r>
          </a:p>
          <a:p>
            <a:pPr lvl="1"/>
            <a:r>
              <a:rPr lang="en-US" noProof="0" dirty="0"/>
              <a:t>Share the host OS kernel</a:t>
            </a:r>
          </a:p>
          <a:p>
            <a:pPr lvl="1"/>
            <a:r>
              <a:rPr lang="en-US" noProof="0" dirty="0"/>
              <a:t>Shared components are read-only</a:t>
            </a:r>
          </a:p>
          <a:p>
            <a:pPr lvl="1"/>
            <a:r>
              <a:rPr lang="en-US" noProof="0" dirty="0"/>
              <a:t>“Light”, take seconds to start</a:t>
            </a:r>
          </a:p>
          <a:p>
            <a:r>
              <a:rPr lang="en-US" noProof="0" dirty="0">
                <a:solidFill>
                  <a:srgbClr val="FF5050"/>
                </a:solidFill>
              </a:rPr>
              <a:t>Virtual machines</a:t>
            </a:r>
          </a:p>
          <a:p>
            <a:pPr lvl="1"/>
            <a:r>
              <a:rPr lang="en-US" noProof="0" dirty="0"/>
              <a:t>Emulate a hardware/software system</a:t>
            </a:r>
          </a:p>
          <a:p>
            <a:pPr lvl="1"/>
            <a:r>
              <a:rPr lang="en-US" noProof="0" dirty="0"/>
              <a:t>On top of a hypervisor (VM monitor)</a:t>
            </a:r>
          </a:p>
        </p:txBody>
      </p:sp>
      <p:pic>
        <p:nvPicPr>
          <p:cNvPr id="10" name="Segnaposto contenuto 9">
            <a:extLst>
              <a:ext uri="{FF2B5EF4-FFF2-40B4-BE49-F238E27FC236}">
                <a16:creationId xmlns:a16="http://schemas.microsoft.com/office/drawing/2014/main" id="{1B45875B-A9D5-4A91-8FDA-97D688599D4C}"/>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689701"/>
            <a:ext cx="5181600" cy="2623185"/>
          </a:xfrm>
        </p:spPr>
      </p:pic>
      <p:sp>
        <p:nvSpPr>
          <p:cNvPr id="4" name="Segnaposto piè di pagina 3">
            <a:extLst>
              <a:ext uri="{FF2B5EF4-FFF2-40B4-BE49-F238E27FC236}">
                <a16:creationId xmlns:a16="http://schemas.microsoft.com/office/drawing/2014/main" id="{E59FADBA-6D96-47C7-83C5-C72683DFAF37}"/>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13976023-4B37-47B0-BE8F-6D672D78182D}"/>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82</a:t>
            </a:fld>
            <a:endParaRPr lang="it-IT" dirty="0"/>
          </a:p>
        </p:txBody>
      </p:sp>
    </p:spTree>
    <p:extLst>
      <p:ext uri="{BB962C8B-B14F-4D97-AF65-F5344CB8AC3E}">
        <p14:creationId xmlns:p14="http://schemas.microsoft.com/office/powerpoint/2010/main" val="395218708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normAutofit/>
          </a:bodyPr>
          <a:lstStyle/>
          <a:p>
            <a:r>
              <a:rPr lang="en-US" noProof="0" dirty="0"/>
              <a:t>Cloud computing: deployment models</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sz="half" idx="1"/>
          </p:nvPr>
        </p:nvSpPr>
        <p:spPr/>
        <p:txBody>
          <a:bodyPr/>
          <a:lstStyle/>
          <a:p>
            <a:r>
              <a:rPr lang="en-US" b="1" noProof="0" dirty="0"/>
              <a:t>Function as a Service (FaaS)</a:t>
            </a:r>
          </a:p>
          <a:p>
            <a:pPr lvl="1"/>
            <a:r>
              <a:rPr lang="en-US" noProof="0" dirty="0"/>
              <a:t>A coding environment, cloud provider provisions platform to run the code (e.g., AWS Lambda)</a:t>
            </a:r>
          </a:p>
          <a:p>
            <a:pPr lvl="1"/>
            <a:r>
              <a:rPr lang="en-US" noProof="0" dirty="0"/>
              <a:t>Infrastructure provisioning and management are invisible to the developer</a:t>
            </a:r>
          </a:p>
        </p:txBody>
      </p:sp>
      <p:sp>
        <p:nvSpPr>
          <p:cNvPr id="6" name="Content Placeholder 5">
            <a:extLst>
              <a:ext uri="{FF2B5EF4-FFF2-40B4-BE49-F238E27FC236}">
                <a16:creationId xmlns:a16="http://schemas.microsoft.com/office/drawing/2014/main" id="{AE7C90D6-0F19-46B0-9C70-4648D67BE1CB}"/>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83</a:t>
            </a:fld>
            <a:endParaRPr lang="it-IT" dirty="0"/>
          </a:p>
        </p:txBody>
      </p:sp>
      <p:sp>
        <p:nvSpPr>
          <p:cNvPr id="7" name="Content Placeholder 6">
            <a:extLst>
              <a:ext uri="{FF2B5EF4-FFF2-40B4-BE49-F238E27FC236}">
                <a16:creationId xmlns:a16="http://schemas.microsoft.com/office/drawing/2014/main" id="{1CFE4572-A7A6-4B2F-B1EE-161AC070D5D1}"/>
              </a:ext>
            </a:extLst>
          </p:cNvPr>
          <p:cNvSpPr>
            <a:spLocks noGrp="1"/>
          </p:cNvSpPr>
          <p:nvPr>
            <p:ph idx="13"/>
          </p:nvPr>
        </p:nvSpPr>
        <p:spPr/>
        <p:txBody>
          <a:bodyPr/>
          <a:lstStyle/>
          <a:p>
            <a:endParaRPr lang="en-US" dirty="0"/>
          </a:p>
        </p:txBody>
      </p:sp>
      <p:grpSp>
        <p:nvGrpSpPr>
          <p:cNvPr id="28" name="Gruppo 27">
            <a:extLst>
              <a:ext uri="{FF2B5EF4-FFF2-40B4-BE49-F238E27FC236}">
                <a16:creationId xmlns:a16="http://schemas.microsoft.com/office/drawing/2014/main" id="{8BC1A2C7-3912-4C02-9667-3C05012EED9C}"/>
              </a:ext>
            </a:extLst>
          </p:cNvPr>
          <p:cNvGrpSpPr/>
          <p:nvPr/>
        </p:nvGrpSpPr>
        <p:grpSpPr>
          <a:xfrm>
            <a:off x="7719625" y="1729899"/>
            <a:ext cx="2068126" cy="4284345"/>
            <a:chOff x="7625739" y="1729899"/>
            <a:chExt cx="2068126" cy="4284345"/>
          </a:xfrm>
        </p:grpSpPr>
        <p:sp>
          <p:nvSpPr>
            <p:cNvPr id="8" name="Freeform: Shape 7">
              <a:extLst>
                <a:ext uri="{FF2B5EF4-FFF2-40B4-BE49-F238E27FC236}">
                  <a16:creationId xmlns:a16="http://schemas.microsoft.com/office/drawing/2014/main" id="{FC4C4521-803E-4D0F-9328-8E5DF07F020B}"/>
                </a:ext>
              </a:extLst>
            </p:cNvPr>
            <p:cNvSpPr/>
            <p:nvPr/>
          </p:nvSpPr>
          <p:spPr>
            <a:xfrm>
              <a:off x="8112715" y="1985169"/>
              <a:ext cx="1581150" cy="390525"/>
            </a:xfrm>
            <a:custGeom>
              <a:avLst/>
              <a:gdLst>
                <a:gd name="connsiteX0" fmla="*/ -63 w 1581150"/>
                <a:gd name="connsiteY0" fmla="*/ -58 h 390525"/>
                <a:gd name="connsiteX1" fmla="*/ 1581087 w 1581150"/>
                <a:gd name="connsiteY1" fmla="*/ -58 h 390525"/>
                <a:gd name="connsiteX2" fmla="*/ 1581087 w 1581150"/>
                <a:gd name="connsiteY2" fmla="*/ 390467 h 390525"/>
                <a:gd name="connsiteX3" fmla="*/ -63 w 1581150"/>
                <a:gd name="connsiteY3" fmla="*/ 390467 h 390525"/>
              </a:gdLst>
              <a:ahLst/>
              <a:cxnLst>
                <a:cxn ang="0">
                  <a:pos x="connsiteX0" y="connsiteY0"/>
                </a:cxn>
                <a:cxn ang="0">
                  <a:pos x="connsiteX1" y="connsiteY1"/>
                </a:cxn>
                <a:cxn ang="0">
                  <a:pos x="connsiteX2" y="connsiteY2"/>
                </a:cxn>
                <a:cxn ang="0">
                  <a:pos x="connsiteX3" y="connsiteY3"/>
                </a:cxn>
              </a:cxnLst>
              <a:rect l="l" t="t" r="r" b="b"/>
              <a:pathLst>
                <a:path w="1581150" h="390525">
                  <a:moveTo>
                    <a:pt x="-63" y="-58"/>
                  </a:moveTo>
                  <a:lnTo>
                    <a:pt x="1581087" y="-58"/>
                  </a:lnTo>
                  <a:lnTo>
                    <a:pt x="1581087" y="390467"/>
                  </a:lnTo>
                  <a:lnTo>
                    <a:pt x="-63" y="390467"/>
                  </a:lnTo>
                  <a:close/>
                </a:path>
              </a:pathLst>
            </a:custGeom>
            <a:solidFill>
              <a:srgbClr val="8497B0"/>
            </a:solidFill>
            <a:ln w="9525" cap="flat">
              <a:noFill/>
              <a:prstDash val="solid"/>
              <a:miter/>
            </a:ln>
          </p:spPr>
          <p:txBody>
            <a:bodyPr rtlCol="0" anchor="ctr"/>
            <a:lstStyle/>
            <a:p>
              <a:endParaRPr lang="en-US" dirty="0"/>
            </a:p>
          </p:txBody>
        </p:sp>
        <p:sp>
          <p:nvSpPr>
            <p:cNvPr id="9" name="TextBox 8">
              <a:extLst>
                <a:ext uri="{FF2B5EF4-FFF2-40B4-BE49-F238E27FC236}">
                  <a16:creationId xmlns:a16="http://schemas.microsoft.com/office/drawing/2014/main" id="{A88EB144-3BE4-4CDA-9780-C08561C3BF32}"/>
                </a:ext>
              </a:extLst>
            </p:cNvPr>
            <p:cNvSpPr txBox="1"/>
            <p:nvPr/>
          </p:nvSpPr>
          <p:spPr>
            <a:xfrm>
              <a:off x="8277183" y="2025174"/>
              <a:ext cx="129730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Applications</a:t>
              </a:r>
            </a:p>
          </p:txBody>
        </p:sp>
        <p:sp>
          <p:nvSpPr>
            <p:cNvPr id="10" name="Freeform: Shape 9">
              <a:extLst>
                <a:ext uri="{FF2B5EF4-FFF2-40B4-BE49-F238E27FC236}">
                  <a16:creationId xmlns:a16="http://schemas.microsoft.com/office/drawing/2014/main" id="{47CB028D-0E2E-447B-B9BB-EF01F1457421}"/>
                </a:ext>
              </a:extLst>
            </p:cNvPr>
            <p:cNvSpPr/>
            <p:nvPr/>
          </p:nvSpPr>
          <p:spPr>
            <a:xfrm>
              <a:off x="8112715" y="249951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11" name="TextBox 10">
              <a:extLst>
                <a:ext uri="{FF2B5EF4-FFF2-40B4-BE49-F238E27FC236}">
                  <a16:creationId xmlns:a16="http://schemas.microsoft.com/office/drawing/2014/main" id="{18F7CCD9-0C17-4F7B-909F-06A8BBD80353}"/>
                </a:ext>
              </a:extLst>
            </p:cNvPr>
            <p:cNvSpPr txBox="1"/>
            <p:nvPr/>
          </p:nvSpPr>
          <p:spPr>
            <a:xfrm>
              <a:off x="8604205" y="2549049"/>
              <a:ext cx="601980"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Data</a:t>
              </a:r>
            </a:p>
          </p:txBody>
        </p:sp>
        <p:sp>
          <p:nvSpPr>
            <p:cNvPr id="12" name="Freeform: Shape 11">
              <a:extLst>
                <a:ext uri="{FF2B5EF4-FFF2-40B4-BE49-F238E27FC236}">
                  <a16:creationId xmlns:a16="http://schemas.microsoft.com/office/drawing/2014/main" id="{81E37BC5-FB0B-4A08-A74B-DF0E646A11FA}"/>
                </a:ext>
              </a:extLst>
            </p:cNvPr>
            <p:cNvSpPr/>
            <p:nvPr/>
          </p:nvSpPr>
          <p:spPr>
            <a:xfrm>
              <a:off x="8112715" y="302339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13" name="TextBox 12">
              <a:extLst>
                <a:ext uri="{FF2B5EF4-FFF2-40B4-BE49-F238E27FC236}">
                  <a16:creationId xmlns:a16="http://schemas.microsoft.com/office/drawing/2014/main" id="{890F4FD4-CC46-455C-88E6-5D72924A2A25}"/>
                </a:ext>
              </a:extLst>
            </p:cNvPr>
            <p:cNvSpPr txBox="1"/>
            <p:nvPr/>
          </p:nvSpPr>
          <p:spPr>
            <a:xfrm>
              <a:off x="8440756" y="3063399"/>
              <a:ext cx="93535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Runtime</a:t>
              </a:r>
            </a:p>
          </p:txBody>
        </p:sp>
        <p:sp>
          <p:nvSpPr>
            <p:cNvPr id="14" name="Freeform: Shape 13">
              <a:extLst>
                <a:ext uri="{FF2B5EF4-FFF2-40B4-BE49-F238E27FC236}">
                  <a16:creationId xmlns:a16="http://schemas.microsoft.com/office/drawing/2014/main" id="{4369FED8-057E-42EE-BC31-B0E11612F275}"/>
                </a:ext>
              </a:extLst>
            </p:cNvPr>
            <p:cNvSpPr/>
            <p:nvPr/>
          </p:nvSpPr>
          <p:spPr>
            <a:xfrm>
              <a:off x="8112715" y="406161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15" name="TextBox 14">
              <a:extLst>
                <a:ext uri="{FF2B5EF4-FFF2-40B4-BE49-F238E27FC236}">
                  <a16:creationId xmlns:a16="http://schemas.microsoft.com/office/drawing/2014/main" id="{5878365A-EBC2-4595-A3EB-3AFA6EC10793}"/>
                </a:ext>
              </a:extLst>
            </p:cNvPr>
            <p:cNvSpPr txBox="1"/>
            <p:nvPr/>
          </p:nvSpPr>
          <p:spPr>
            <a:xfrm>
              <a:off x="8226376" y="4101624"/>
              <a:ext cx="139255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Virtualization</a:t>
              </a:r>
            </a:p>
          </p:txBody>
        </p:sp>
        <p:sp>
          <p:nvSpPr>
            <p:cNvPr id="16" name="Freeform: Shape 15">
              <a:extLst>
                <a:ext uri="{FF2B5EF4-FFF2-40B4-BE49-F238E27FC236}">
                  <a16:creationId xmlns:a16="http://schemas.microsoft.com/office/drawing/2014/main" id="{33A964F5-EAAA-40E0-84CE-6F0362CB950E}"/>
                </a:ext>
              </a:extLst>
            </p:cNvPr>
            <p:cNvSpPr/>
            <p:nvPr/>
          </p:nvSpPr>
          <p:spPr>
            <a:xfrm>
              <a:off x="8112715" y="457596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17" name="TextBox 16">
              <a:extLst>
                <a:ext uri="{FF2B5EF4-FFF2-40B4-BE49-F238E27FC236}">
                  <a16:creationId xmlns:a16="http://schemas.microsoft.com/office/drawing/2014/main" id="{D2259A62-92EE-468C-A6A6-BA39A32D9ADD}"/>
                </a:ext>
              </a:extLst>
            </p:cNvPr>
            <p:cNvSpPr txBox="1"/>
            <p:nvPr/>
          </p:nvSpPr>
          <p:spPr>
            <a:xfrm>
              <a:off x="8472445" y="4625499"/>
              <a:ext cx="868680"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Servers</a:t>
              </a:r>
            </a:p>
          </p:txBody>
        </p:sp>
        <p:sp>
          <p:nvSpPr>
            <p:cNvPr id="18" name="Freeform: Shape 17">
              <a:extLst>
                <a:ext uri="{FF2B5EF4-FFF2-40B4-BE49-F238E27FC236}">
                  <a16:creationId xmlns:a16="http://schemas.microsoft.com/office/drawing/2014/main" id="{D9D1C70A-EC17-4D2C-8F85-BD01408635A7}"/>
                </a:ext>
              </a:extLst>
            </p:cNvPr>
            <p:cNvSpPr/>
            <p:nvPr/>
          </p:nvSpPr>
          <p:spPr>
            <a:xfrm>
              <a:off x="8112715" y="509984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19" name="TextBox 18">
              <a:extLst>
                <a:ext uri="{FF2B5EF4-FFF2-40B4-BE49-F238E27FC236}">
                  <a16:creationId xmlns:a16="http://schemas.microsoft.com/office/drawing/2014/main" id="{A507118E-5E06-4596-8D29-CD210426EDE0}"/>
                </a:ext>
              </a:extLst>
            </p:cNvPr>
            <p:cNvSpPr txBox="1"/>
            <p:nvPr/>
          </p:nvSpPr>
          <p:spPr>
            <a:xfrm>
              <a:off x="8465263" y="5149374"/>
              <a:ext cx="887730"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Storage</a:t>
              </a:r>
            </a:p>
          </p:txBody>
        </p:sp>
        <p:sp>
          <p:nvSpPr>
            <p:cNvPr id="20" name="Freeform: Shape 19">
              <a:extLst>
                <a:ext uri="{FF2B5EF4-FFF2-40B4-BE49-F238E27FC236}">
                  <a16:creationId xmlns:a16="http://schemas.microsoft.com/office/drawing/2014/main" id="{4A9E7AF2-8BF6-48E1-9AA6-A2AE461861E5}"/>
                </a:ext>
              </a:extLst>
            </p:cNvPr>
            <p:cNvSpPr/>
            <p:nvPr/>
          </p:nvSpPr>
          <p:spPr>
            <a:xfrm>
              <a:off x="8112715" y="561419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21" name="TextBox 20">
              <a:extLst>
                <a:ext uri="{FF2B5EF4-FFF2-40B4-BE49-F238E27FC236}">
                  <a16:creationId xmlns:a16="http://schemas.microsoft.com/office/drawing/2014/main" id="{C97F5902-CE49-41D6-825B-6E9397B67DD9}"/>
                </a:ext>
              </a:extLst>
            </p:cNvPr>
            <p:cNvSpPr txBox="1"/>
            <p:nvPr/>
          </p:nvSpPr>
          <p:spPr>
            <a:xfrm>
              <a:off x="8304958" y="5663724"/>
              <a:ext cx="122110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Networking</a:t>
              </a:r>
            </a:p>
          </p:txBody>
        </p:sp>
        <p:sp>
          <p:nvSpPr>
            <p:cNvPr id="22" name="Freeform: Shape 21">
              <a:extLst>
                <a:ext uri="{FF2B5EF4-FFF2-40B4-BE49-F238E27FC236}">
                  <a16:creationId xmlns:a16="http://schemas.microsoft.com/office/drawing/2014/main" id="{E34C601A-13A1-4981-8921-6356F7AD9ECF}"/>
                </a:ext>
              </a:extLst>
            </p:cNvPr>
            <p:cNvSpPr/>
            <p:nvPr/>
          </p:nvSpPr>
          <p:spPr>
            <a:xfrm>
              <a:off x="8112715" y="353774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23" name="TextBox 22">
              <a:extLst>
                <a:ext uri="{FF2B5EF4-FFF2-40B4-BE49-F238E27FC236}">
                  <a16:creationId xmlns:a16="http://schemas.microsoft.com/office/drawing/2014/main" id="{D10105D8-9E03-4506-BF94-BF5B683294C4}"/>
                </a:ext>
              </a:extLst>
            </p:cNvPr>
            <p:cNvSpPr txBox="1"/>
            <p:nvPr/>
          </p:nvSpPr>
          <p:spPr>
            <a:xfrm>
              <a:off x="8677242" y="3587274"/>
              <a:ext cx="449580"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OS</a:t>
              </a:r>
            </a:p>
          </p:txBody>
        </p:sp>
        <p:sp>
          <p:nvSpPr>
            <p:cNvPr id="24" name="TextBox 23">
              <a:extLst>
                <a:ext uri="{FF2B5EF4-FFF2-40B4-BE49-F238E27FC236}">
                  <a16:creationId xmlns:a16="http://schemas.microsoft.com/office/drawing/2014/main" id="{8CEF4964-25B1-4832-8BAD-423726A4DEC3}"/>
                </a:ext>
              </a:extLst>
            </p:cNvPr>
            <p:cNvSpPr txBox="1"/>
            <p:nvPr/>
          </p:nvSpPr>
          <p:spPr>
            <a:xfrm rot="16200000">
              <a:off x="7522869" y="2653824"/>
              <a:ext cx="468630" cy="262890"/>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You</a:t>
              </a:r>
            </a:p>
          </p:txBody>
        </p:sp>
        <p:sp>
          <p:nvSpPr>
            <p:cNvPr id="25" name="TextBox 24">
              <a:extLst>
                <a:ext uri="{FF2B5EF4-FFF2-40B4-BE49-F238E27FC236}">
                  <a16:creationId xmlns:a16="http://schemas.microsoft.com/office/drawing/2014/main" id="{20B41EBE-D3D0-487A-8A47-15EE6ACDBEA0}"/>
                </a:ext>
              </a:extLst>
            </p:cNvPr>
            <p:cNvSpPr txBox="1"/>
            <p:nvPr/>
          </p:nvSpPr>
          <p:spPr>
            <a:xfrm rot="16200000">
              <a:off x="7356182" y="2163286"/>
              <a:ext cx="802005" cy="262890"/>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manage</a:t>
              </a:r>
            </a:p>
          </p:txBody>
        </p:sp>
        <p:sp>
          <p:nvSpPr>
            <p:cNvPr id="26" name="TextBox 25">
              <a:extLst>
                <a:ext uri="{FF2B5EF4-FFF2-40B4-BE49-F238E27FC236}">
                  <a16:creationId xmlns:a16="http://schemas.microsoft.com/office/drawing/2014/main" id="{935A7D77-F9E2-46D4-B73A-951014BFFA23}"/>
                </a:ext>
              </a:extLst>
            </p:cNvPr>
            <p:cNvSpPr txBox="1"/>
            <p:nvPr/>
          </p:nvSpPr>
          <p:spPr>
            <a:xfrm>
              <a:off x="8598271" y="1729899"/>
              <a:ext cx="544830" cy="262890"/>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FaaS</a:t>
              </a:r>
            </a:p>
          </p:txBody>
        </p:sp>
        <p:sp>
          <p:nvSpPr>
            <p:cNvPr id="27" name="Left Bracket 26">
              <a:extLst>
                <a:ext uri="{FF2B5EF4-FFF2-40B4-BE49-F238E27FC236}">
                  <a16:creationId xmlns:a16="http://schemas.microsoft.com/office/drawing/2014/main" id="{334975A6-BC84-4F4D-BBC2-C650C09C9B50}"/>
                </a:ext>
              </a:extLst>
            </p:cNvPr>
            <p:cNvSpPr/>
            <p:nvPr/>
          </p:nvSpPr>
          <p:spPr>
            <a:xfrm>
              <a:off x="7932224" y="2076609"/>
              <a:ext cx="133171" cy="182880"/>
            </a:xfrm>
            <a:prstGeom prst="leftBracket">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dirty="0"/>
            </a:p>
          </p:txBody>
        </p:sp>
      </p:grpSp>
    </p:spTree>
    <p:extLst>
      <p:ext uri="{BB962C8B-B14F-4D97-AF65-F5344CB8AC3E}">
        <p14:creationId xmlns:p14="http://schemas.microsoft.com/office/powerpoint/2010/main" val="69748305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a:xfrm>
            <a:off x="838200" y="365125"/>
            <a:ext cx="10515600" cy="1325563"/>
          </a:xfrm>
        </p:spPr>
        <p:txBody>
          <a:bodyPr>
            <a:normAutofit/>
          </a:bodyPr>
          <a:lstStyle/>
          <a:p>
            <a:r>
              <a:rPr lang="en-US" noProof="0" dirty="0"/>
              <a:t>Cloud computing: deployment models</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idx="1"/>
          </p:nvPr>
        </p:nvSpPr>
        <p:spPr>
          <a:xfrm>
            <a:off x="838200" y="1700499"/>
            <a:ext cx="10515600" cy="4351338"/>
          </a:xfrm>
        </p:spPr>
        <p:txBody>
          <a:bodyPr/>
          <a:lstStyle/>
          <a:p>
            <a:r>
              <a:rPr lang="en-US" noProof="0" dirty="0"/>
              <a:t>Principles of FaaS architectures</a:t>
            </a:r>
          </a:p>
          <a:p>
            <a:pPr lvl="1"/>
            <a:r>
              <a:rPr lang="en-US" noProof="0" dirty="0"/>
              <a:t>FaaS is based on a serverless approach, use a compute service to execute code on demand</a:t>
            </a:r>
          </a:p>
          <a:p>
            <a:pPr lvl="1"/>
            <a:r>
              <a:rPr lang="en-US" noProof="0" dirty="0"/>
              <a:t>Every function could be considered as a standalone service</a:t>
            </a:r>
          </a:p>
          <a:p>
            <a:pPr lvl="1"/>
            <a:r>
              <a:rPr lang="en-US" noProof="0" dirty="0"/>
              <a:t>Write single-purpose stateless functions</a:t>
            </a:r>
          </a:p>
          <a:p>
            <a:r>
              <a:rPr lang="en-US" noProof="0" dirty="0"/>
              <a:t>Functions react to events</a:t>
            </a:r>
          </a:p>
          <a:p>
            <a:pPr lvl="1"/>
            <a:r>
              <a:rPr lang="en-US" noProof="0" dirty="0"/>
              <a:t>Design push-based, event-driven pipelines</a:t>
            </a:r>
          </a:p>
          <a:p>
            <a:pPr lvl="1"/>
            <a:r>
              <a:rPr lang="en-US" noProof="0" dirty="0"/>
              <a:t>Create thicker, more powerful front ends</a:t>
            </a:r>
          </a:p>
          <a:p>
            <a:pPr lvl="1"/>
            <a:r>
              <a:rPr lang="en-US" noProof="0" dirty="0"/>
              <a:t>Embrace third-party services (e.g., security)</a:t>
            </a:r>
          </a:p>
          <a:p>
            <a:r>
              <a:rPr lang="en-US" noProof="0" dirty="0"/>
              <a:t>FaaS is not a silver bullet</a:t>
            </a:r>
          </a:p>
          <a:p>
            <a:pPr lvl="1"/>
            <a:r>
              <a:rPr lang="en-US" noProof="0" dirty="0"/>
              <a:t>Not appropriate for latency-sensitive applications</a:t>
            </a:r>
          </a:p>
          <a:p>
            <a:pPr lvl="1"/>
            <a:r>
              <a:rPr lang="en-US" noProof="0" dirty="0"/>
              <a:t>Strict specific service-level agreements</a:t>
            </a:r>
          </a:p>
          <a:p>
            <a:pPr lvl="1"/>
            <a:r>
              <a:rPr lang="en-US" noProof="0" dirty="0"/>
              <a:t>Migration costs</a:t>
            </a:r>
          </a:p>
          <a:p>
            <a:pPr lvl="1"/>
            <a:r>
              <a:rPr lang="en-US" noProof="0" dirty="0"/>
              <a:t>Vendor lock-in can be an issue</a:t>
            </a:r>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84</a:t>
            </a:fld>
            <a:endParaRPr lang="it-IT" dirty="0"/>
          </a:p>
        </p:txBody>
      </p:sp>
    </p:spTree>
    <p:extLst>
      <p:ext uri="{BB962C8B-B14F-4D97-AF65-F5344CB8AC3E}">
        <p14:creationId xmlns:p14="http://schemas.microsoft.com/office/powerpoint/2010/main" val="169711472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normAutofit/>
          </a:bodyPr>
          <a:lstStyle/>
          <a:p>
            <a:r>
              <a:rPr lang="en-US" noProof="0" dirty="0"/>
              <a:t>Cloud computing: deployment models</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sz="half" idx="1"/>
          </p:nvPr>
        </p:nvSpPr>
        <p:spPr/>
        <p:txBody>
          <a:bodyPr/>
          <a:lstStyle/>
          <a:p>
            <a:pPr indent="-285750"/>
            <a:r>
              <a:rPr lang="en-US" b="1" noProof="0" dirty="0"/>
              <a:t>Software as a service (SaaS)</a:t>
            </a:r>
          </a:p>
          <a:p>
            <a:pPr lvl="1"/>
            <a:r>
              <a:rPr lang="en-US" noProof="0" dirty="0"/>
              <a:t>An application environment</a:t>
            </a:r>
          </a:p>
          <a:p>
            <a:pPr lvl="1"/>
            <a:r>
              <a:rPr lang="en-US" noProof="0" dirty="0"/>
              <a:t>Access cloud-based apps over the Internet (e.g., email, Microsoft Office 365)</a:t>
            </a:r>
          </a:p>
        </p:txBody>
      </p:sp>
      <p:sp>
        <p:nvSpPr>
          <p:cNvPr id="6" name="Content Placeholder 5">
            <a:extLst>
              <a:ext uri="{FF2B5EF4-FFF2-40B4-BE49-F238E27FC236}">
                <a16:creationId xmlns:a16="http://schemas.microsoft.com/office/drawing/2014/main" id="{64935BFF-F494-4D3C-AFE6-4EBCD75C1BEE}"/>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85</a:t>
            </a:fld>
            <a:endParaRPr lang="it-IT" dirty="0"/>
          </a:p>
        </p:txBody>
      </p:sp>
      <p:sp>
        <p:nvSpPr>
          <p:cNvPr id="7" name="Content Placeholder 6">
            <a:extLst>
              <a:ext uri="{FF2B5EF4-FFF2-40B4-BE49-F238E27FC236}">
                <a16:creationId xmlns:a16="http://schemas.microsoft.com/office/drawing/2014/main" id="{95A4E9AA-A517-4FA1-9437-08FF635B6B60}"/>
              </a:ext>
            </a:extLst>
          </p:cNvPr>
          <p:cNvSpPr>
            <a:spLocks noGrp="1"/>
          </p:cNvSpPr>
          <p:nvPr>
            <p:ph idx="13"/>
          </p:nvPr>
        </p:nvSpPr>
        <p:spPr/>
        <p:txBody>
          <a:bodyPr/>
          <a:lstStyle/>
          <a:p>
            <a:endParaRPr lang="en-US" dirty="0"/>
          </a:p>
        </p:txBody>
      </p:sp>
      <p:grpSp>
        <p:nvGrpSpPr>
          <p:cNvPr id="25" name="Gruppo 24">
            <a:extLst>
              <a:ext uri="{FF2B5EF4-FFF2-40B4-BE49-F238E27FC236}">
                <a16:creationId xmlns:a16="http://schemas.microsoft.com/office/drawing/2014/main" id="{EF8169EF-6FB7-4C1F-B99C-730E0512F9D1}"/>
              </a:ext>
            </a:extLst>
          </p:cNvPr>
          <p:cNvGrpSpPr/>
          <p:nvPr/>
        </p:nvGrpSpPr>
        <p:grpSpPr>
          <a:xfrm>
            <a:off x="8206601" y="1729899"/>
            <a:ext cx="1581150" cy="4284345"/>
            <a:chOff x="8206601" y="1729899"/>
            <a:chExt cx="1581150" cy="4284345"/>
          </a:xfrm>
        </p:grpSpPr>
        <p:sp>
          <p:nvSpPr>
            <p:cNvPr id="8" name="Freeform: Shape 7">
              <a:extLst>
                <a:ext uri="{FF2B5EF4-FFF2-40B4-BE49-F238E27FC236}">
                  <a16:creationId xmlns:a16="http://schemas.microsoft.com/office/drawing/2014/main" id="{694B1123-6CF8-412A-A1C7-B38C2B617D33}"/>
                </a:ext>
              </a:extLst>
            </p:cNvPr>
            <p:cNvSpPr/>
            <p:nvPr/>
          </p:nvSpPr>
          <p:spPr>
            <a:xfrm>
              <a:off x="8206601" y="1985169"/>
              <a:ext cx="1581150" cy="390525"/>
            </a:xfrm>
            <a:custGeom>
              <a:avLst/>
              <a:gdLst>
                <a:gd name="connsiteX0" fmla="*/ -63 w 1581150"/>
                <a:gd name="connsiteY0" fmla="*/ -58 h 390525"/>
                <a:gd name="connsiteX1" fmla="*/ 1581087 w 1581150"/>
                <a:gd name="connsiteY1" fmla="*/ -58 h 390525"/>
                <a:gd name="connsiteX2" fmla="*/ 1581087 w 1581150"/>
                <a:gd name="connsiteY2" fmla="*/ 390467 h 390525"/>
                <a:gd name="connsiteX3" fmla="*/ -63 w 1581150"/>
                <a:gd name="connsiteY3" fmla="*/ 390467 h 390525"/>
              </a:gdLst>
              <a:ahLst/>
              <a:cxnLst>
                <a:cxn ang="0">
                  <a:pos x="connsiteX0" y="connsiteY0"/>
                </a:cxn>
                <a:cxn ang="0">
                  <a:pos x="connsiteX1" y="connsiteY1"/>
                </a:cxn>
                <a:cxn ang="0">
                  <a:pos x="connsiteX2" y="connsiteY2"/>
                </a:cxn>
                <a:cxn ang="0">
                  <a:pos x="connsiteX3" y="connsiteY3"/>
                </a:cxn>
              </a:cxnLst>
              <a:rect l="l" t="t" r="r" b="b"/>
              <a:pathLst>
                <a:path w="1581150" h="390525">
                  <a:moveTo>
                    <a:pt x="-63" y="-58"/>
                  </a:moveTo>
                  <a:lnTo>
                    <a:pt x="1581087" y="-58"/>
                  </a:lnTo>
                  <a:lnTo>
                    <a:pt x="1581087" y="390467"/>
                  </a:lnTo>
                  <a:lnTo>
                    <a:pt x="-63" y="390467"/>
                  </a:lnTo>
                  <a:close/>
                </a:path>
              </a:pathLst>
            </a:custGeom>
            <a:solidFill>
              <a:srgbClr val="AFABAB"/>
            </a:solidFill>
            <a:ln w="9525" cap="flat">
              <a:noFill/>
              <a:prstDash val="solid"/>
              <a:miter/>
            </a:ln>
          </p:spPr>
          <p:txBody>
            <a:bodyPr rtlCol="0" anchor="ctr"/>
            <a:lstStyle/>
            <a:p>
              <a:endParaRPr lang="en-US" dirty="0"/>
            </a:p>
          </p:txBody>
        </p:sp>
        <p:sp>
          <p:nvSpPr>
            <p:cNvPr id="9" name="TextBox 8">
              <a:extLst>
                <a:ext uri="{FF2B5EF4-FFF2-40B4-BE49-F238E27FC236}">
                  <a16:creationId xmlns:a16="http://schemas.microsoft.com/office/drawing/2014/main" id="{F3FC2565-9380-40BF-8FAE-1C76CFF64CFA}"/>
                </a:ext>
              </a:extLst>
            </p:cNvPr>
            <p:cNvSpPr txBox="1"/>
            <p:nvPr/>
          </p:nvSpPr>
          <p:spPr>
            <a:xfrm>
              <a:off x="8373002" y="2025174"/>
              <a:ext cx="129730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Applications</a:t>
              </a:r>
            </a:p>
          </p:txBody>
        </p:sp>
        <p:sp>
          <p:nvSpPr>
            <p:cNvPr id="10" name="Freeform: Shape 9">
              <a:extLst>
                <a:ext uri="{FF2B5EF4-FFF2-40B4-BE49-F238E27FC236}">
                  <a16:creationId xmlns:a16="http://schemas.microsoft.com/office/drawing/2014/main" id="{25B2589D-631D-40B1-A46F-CBB7BE645532}"/>
                </a:ext>
              </a:extLst>
            </p:cNvPr>
            <p:cNvSpPr/>
            <p:nvPr/>
          </p:nvSpPr>
          <p:spPr>
            <a:xfrm>
              <a:off x="8206601" y="249951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11" name="TextBox 10">
              <a:extLst>
                <a:ext uri="{FF2B5EF4-FFF2-40B4-BE49-F238E27FC236}">
                  <a16:creationId xmlns:a16="http://schemas.microsoft.com/office/drawing/2014/main" id="{FD59C071-05F1-492F-87A0-F6C03184C8A1}"/>
                </a:ext>
              </a:extLst>
            </p:cNvPr>
            <p:cNvSpPr txBox="1"/>
            <p:nvPr/>
          </p:nvSpPr>
          <p:spPr>
            <a:xfrm>
              <a:off x="8699996" y="2549049"/>
              <a:ext cx="601980"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Data</a:t>
              </a:r>
            </a:p>
          </p:txBody>
        </p:sp>
        <p:sp>
          <p:nvSpPr>
            <p:cNvPr id="12" name="Freeform: Shape 11">
              <a:extLst>
                <a:ext uri="{FF2B5EF4-FFF2-40B4-BE49-F238E27FC236}">
                  <a16:creationId xmlns:a16="http://schemas.microsoft.com/office/drawing/2014/main" id="{12DF6F11-1750-40EA-9710-8545040E5FF6}"/>
                </a:ext>
              </a:extLst>
            </p:cNvPr>
            <p:cNvSpPr/>
            <p:nvPr/>
          </p:nvSpPr>
          <p:spPr>
            <a:xfrm>
              <a:off x="8206601" y="302339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13" name="TextBox 12">
              <a:extLst>
                <a:ext uri="{FF2B5EF4-FFF2-40B4-BE49-F238E27FC236}">
                  <a16:creationId xmlns:a16="http://schemas.microsoft.com/office/drawing/2014/main" id="{88FBEEAE-B4D2-479D-AF0B-08D2F0EB5A04}"/>
                </a:ext>
              </a:extLst>
            </p:cNvPr>
            <p:cNvSpPr txBox="1"/>
            <p:nvPr/>
          </p:nvSpPr>
          <p:spPr>
            <a:xfrm>
              <a:off x="8536547" y="3063399"/>
              <a:ext cx="93535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Runtime</a:t>
              </a:r>
            </a:p>
          </p:txBody>
        </p:sp>
        <p:sp>
          <p:nvSpPr>
            <p:cNvPr id="14" name="Freeform: Shape 13">
              <a:extLst>
                <a:ext uri="{FF2B5EF4-FFF2-40B4-BE49-F238E27FC236}">
                  <a16:creationId xmlns:a16="http://schemas.microsoft.com/office/drawing/2014/main" id="{3EF970BD-26C6-40D9-BF16-D18379A6065F}"/>
                </a:ext>
              </a:extLst>
            </p:cNvPr>
            <p:cNvSpPr/>
            <p:nvPr/>
          </p:nvSpPr>
          <p:spPr>
            <a:xfrm>
              <a:off x="8206601" y="406161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15" name="TextBox 14">
              <a:extLst>
                <a:ext uri="{FF2B5EF4-FFF2-40B4-BE49-F238E27FC236}">
                  <a16:creationId xmlns:a16="http://schemas.microsoft.com/office/drawing/2014/main" id="{B3528D3B-66C1-471C-ACC1-F82CF0F900AB}"/>
                </a:ext>
              </a:extLst>
            </p:cNvPr>
            <p:cNvSpPr txBox="1"/>
            <p:nvPr/>
          </p:nvSpPr>
          <p:spPr>
            <a:xfrm>
              <a:off x="8322139" y="4101624"/>
              <a:ext cx="139255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Virtualization</a:t>
              </a:r>
            </a:p>
          </p:txBody>
        </p:sp>
        <p:sp>
          <p:nvSpPr>
            <p:cNvPr id="16" name="Freeform: Shape 15">
              <a:extLst>
                <a:ext uri="{FF2B5EF4-FFF2-40B4-BE49-F238E27FC236}">
                  <a16:creationId xmlns:a16="http://schemas.microsoft.com/office/drawing/2014/main" id="{DB69ABA3-0453-4E41-A553-3E6572AF9EB1}"/>
                </a:ext>
              </a:extLst>
            </p:cNvPr>
            <p:cNvSpPr/>
            <p:nvPr/>
          </p:nvSpPr>
          <p:spPr>
            <a:xfrm>
              <a:off x="8206601" y="457596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17" name="TextBox 16">
              <a:extLst>
                <a:ext uri="{FF2B5EF4-FFF2-40B4-BE49-F238E27FC236}">
                  <a16:creationId xmlns:a16="http://schemas.microsoft.com/office/drawing/2014/main" id="{B24CD699-FF9E-483D-BDCA-29C2EE5EDF9A}"/>
                </a:ext>
              </a:extLst>
            </p:cNvPr>
            <p:cNvSpPr txBox="1"/>
            <p:nvPr/>
          </p:nvSpPr>
          <p:spPr>
            <a:xfrm>
              <a:off x="8568265" y="4625499"/>
              <a:ext cx="868680"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Servers</a:t>
              </a:r>
            </a:p>
          </p:txBody>
        </p:sp>
        <p:sp>
          <p:nvSpPr>
            <p:cNvPr id="18" name="Freeform: Shape 17">
              <a:extLst>
                <a:ext uri="{FF2B5EF4-FFF2-40B4-BE49-F238E27FC236}">
                  <a16:creationId xmlns:a16="http://schemas.microsoft.com/office/drawing/2014/main" id="{C00C13BB-32B6-4797-A577-03DAB24A9616}"/>
                </a:ext>
              </a:extLst>
            </p:cNvPr>
            <p:cNvSpPr/>
            <p:nvPr/>
          </p:nvSpPr>
          <p:spPr>
            <a:xfrm>
              <a:off x="8206601" y="509984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19" name="TextBox 18">
              <a:extLst>
                <a:ext uri="{FF2B5EF4-FFF2-40B4-BE49-F238E27FC236}">
                  <a16:creationId xmlns:a16="http://schemas.microsoft.com/office/drawing/2014/main" id="{437123DD-6F49-404E-9621-6804A1D70DF6}"/>
                </a:ext>
              </a:extLst>
            </p:cNvPr>
            <p:cNvSpPr txBox="1"/>
            <p:nvPr/>
          </p:nvSpPr>
          <p:spPr>
            <a:xfrm>
              <a:off x="8561026" y="5149374"/>
              <a:ext cx="887730"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Storage</a:t>
              </a:r>
            </a:p>
          </p:txBody>
        </p:sp>
        <p:sp>
          <p:nvSpPr>
            <p:cNvPr id="20" name="Freeform: Shape 19">
              <a:extLst>
                <a:ext uri="{FF2B5EF4-FFF2-40B4-BE49-F238E27FC236}">
                  <a16:creationId xmlns:a16="http://schemas.microsoft.com/office/drawing/2014/main" id="{3472A689-36A3-4011-AFE1-FC3A74C54330}"/>
                </a:ext>
              </a:extLst>
            </p:cNvPr>
            <p:cNvSpPr/>
            <p:nvPr/>
          </p:nvSpPr>
          <p:spPr>
            <a:xfrm>
              <a:off x="8206601" y="561419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21" name="TextBox 20">
              <a:extLst>
                <a:ext uri="{FF2B5EF4-FFF2-40B4-BE49-F238E27FC236}">
                  <a16:creationId xmlns:a16="http://schemas.microsoft.com/office/drawing/2014/main" id="{0CFB2712-14AC-44A1-BF61-F08C809BB3C4}"/>
                </a:ext>
              </a:extLst>
            </p:cNvPr>
            <p:cNvSpPr txBox="1"/>
            <p:nvPr/>
          </p:nvSpPr>
          <p:spPr>
            <a:xfrm>
              <a:off x="8400720" y="5663724"/>
              <a:ext cx="122110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Networking</a:t>
              </a:r>
            </a:p>
          </p:txBody>
        </p:sp>
        <p:sp>
          <p:nvSpPr>
            <p:cNvPr id="22" name="Freeform: Shape 21">
              <a:extLst>
                <a:ext uri="{FF2B5EF4-FFF2-40B4-BE49-F238E27FC236}">
                  <a16:creationId xmlns:a16="http://schemas.microsoft.com/office/drawing/2014/main" id="{9700A776-9896-4A42-A31A-3CE7F81436E2}"/>
                </a:ext>
              </a:extLst>
            </p:cNvPr>
            <p:cNvSpPr/>
            <p:nvPr/>
          </p:nvSpPr>
          <p:spPr>
            <a:xfrm>
              <a:off x="8206601" y="353774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23" name="TextBox 22">
              <a:extLst>
                <a:ext uri="{FF2B5EF4-FFF2-40B4-BE49-F238E27FC236}">
                  <a16:creationId xmlns:a16="http://schemas.microsoft.com/office/drawing/2014/main" id="{14EE5AD0-C15B-4DCF-8063-2EF52842763A}"/>
                </a:ext>
              </a:extLst>
            </p:cNvPr>
            <p:cNvSpPr txBox="1"/>
            <p:nvPr/>
          </p:nvSpPr>
          <p:spPr>
            <a:xfrm>
              <a:off x="8773052" y="3587274"/>
              <a:ext cx="449580"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OS</a:t>
              </a:r>
            </a:p>
          </p:txBody>
        </p:sp>
        <p:sp>
          <p:nvSpPr>
            <p:cNvPr id="24" name="TextBox 23">
              <a:extLst>
                <a:ext uri="{FF2B5EF4-FFF2-40B4-BE49-F238E27FC236}">
                  <a16:creationId xmlns:a16="http://schemas.microsoft.com/office/drawing/2014/main" id="{CBECE0AD-DEAC-44BB-B2EE-5747BE0E2880}"/>
                </a:ext>
              </a:extLst>
            </p:cNvPr>
            <p:cNvSpPr txBox="1"/>
            <p:nvPr/>
          </p:nvSpPr>
          <p:spPr>
            <a:xfrm>
              <a:off x="8709635" y="1729899"/>
              <a:ext cx="563880" cy="262890"/>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SaaS</a:t>
              </a:r>
            </a:p>
          </p:txBody>
        </p:sp>
      </p:grpSp>
    </p:spTree>
    <p:extLst>
      <p:ext uri="{BB962C8B-B14F-4D97-AF65-F5344CB8AC3E}">
        <p14:creationId xmlns:p14="http://schemas.microsoft.com/office/powerpoint/2010/main" val="403669730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CF7392-0942-4F6C-9A04-662B5EDFA66F}"/>
              </a:ext>
            </a:extLst>
          </p:cNvPr>
          <p:cNvSpPr>
            <a:spLocks noGrp="1"/>
          </p:cNvSpPr>
          <p:nvPr>
            <p:ph type="title"/>
          </p:nvPr>
        </p:nvSpPr>
        <p:spPr/>
        <p:txBody>
          <a:bodyPr/>
          <a:lstStyle/>
          <a:p>
            <a:endParaRPr lang="en-US" noProof="0" dirty="0"/>
          </a:p>
        </p:txBody>
      </p:sp>
      <p:pic>
        <p:nvPicPr>
          <p:cNvPr id="8" name="Content Placeholder 7" descr="Diagram&#10;&#10;Description automatically generated">
            <a:extLst>
              <a:ext uri="{FF2B5EF4-FFF2-40B4-BE49-F238E27FC236}">
                <a16:creationId xmlns:a16="http://schemas.microsoft.com/office/drawing/2014/main" id="{0A9CBFD9-2941-4456-9F1C-2356F3A3023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22984" y="1977469"/>
            <a:ext cx="9346031" cy="3796825"/>
          </a:xfrm>
        </p:spPr>
      </p:pic>
      <p:sp>
        <p:nvSpPr>
          <p:cNvPr id="4" name="Footer Placeholder 3">
            <a:extLst>
              <a:ext uri="{FF2B5EF4-FFF2-40B4-BE49-F238E27FC236}">
                <a16:creationId xmlns:a16="http://schemas.microsoft.com/office/drawing/2014/main" id="{77ED7E84-77F9-4317-A8AD-5D35DE2438F8}"/>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3FA09336-1BD6-406F-8D7C-A70FD7E4D5AC}"/>
              </a:ext>
            </a:extLst>
          </p:cNvPr>
          <p:cNvSpPr>
            <a:spLocks noGrp="1"/>
          </p:cNvSpPr>
          <p:nvPr>
            <p:ph type="sldNum" sz="quarter" idx="12"/>
          </p:nvPr>
        </p:nvSpPr>
        <p:spPr/>
        <p:txBody>
          <a:bodyPr/>
          <a:lstStyle/>
          <a:p>
            <a:fld id="{5DD6F1BA-2510-46FC-9346-AB1F3CA1593B}" type="slidenum">
              <a:rPr lang="it-IT" smtClean="0"/>
              <a:t>86</a:t>
            </a:fld>
            <a:endParaRPr lang="it-IT" dirty="0"/>
          </a:p>
        </p:txBody>
      </p:sp>
      <p:sp>
        <p:nvSpPr>
          <p:cNvPr id="6" name="Content Placeholder 5">
            <a:extLst>
              <a:ext uri="{FF2B5EF4-FFF2-40B4-BE49-F238E27FC236}">
                <a16:creationId xmlns:a16="http://schemas.microsoft.com/office/drawing/2014/main" id="{AF2C235B-E9B7-4F1C-A970-1F3A518AC36A}"/>
              </a:ext>
            </a:extLst>
          </p:cNvPr>
          <p:cNvSpPr>
            <a:spLocks noGrp="1"/>
          </p:cNvSpPr>
          <p:nvPr>
            <p:ph idx="13"/>
          </p:nvPr>
        </p:nvSpPr>
        <p:spPr/>
        <p:txBody>
          <a:bodyPr/>
          <a:lstStyle/>
          <a:p>
            <a:endParaRPr lang="en-US" dirty="0"/>
          </a:p>
        </p:txBody>
      </p:sp>
      <p:sp>
        <p:nvSpPr>
          <p:cNvPr id="9" name="CasellaDiTesto 8">
            <a:extLst>
              <a:ext uri="{FF2B5EF4-FFF2-40B4-BE49-F238E27FC236}">
                <a16:creationId xmlns:a16="http://schemas.microsoft.com/office/drawing/2014/main" id="{84131DFE-2B61-4A26-8878-1ED78DF02F2A}"/>
              </a:ext>
            </a:extLst>
          </p:cNvPr>
          <p:cNvSpPr txBox="1"/>
          <p:nvPr/>
        </p:nvSpPr>
        <p:spPr>
          <a:xfrm>
            <a:off x="1867428" y="5765633"/>
            <a:ext cx="8457142" cy="369332"/>
          </a:xfrm>
          <a:prstGeom prst="rect">
            <a:avLst/>
          </a:prstGeom>
          <a:noFill/>
        </p:spPr>
        <p:txBody>
          <a:bodyPr wrap="square">
            <a:spAutoFit/>
          </a:bodyPr>
          <a:lstStyle/>
          <a:p>
            <a:pPr algn="ctr"/>
            <a:r>
              <a:rPr lang="en-US" dirty="0">
                <a:latin typeface="Helvetica" panose="020B0604020202020204" pitchFamily="34" charset="0"/>
                <a:cs typeface="Helvetica" panose="020B0604020202020204" pitchFamily="34" charset="0"/>
                <a:hlinkClick r:id="rId3"/>
              </a:rPr>
              <a:t>https://xkcd.com/1084/</a:t>
            </a:r>
            <a:endParaRPr lang="en-US"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291939916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D9EE52-B95E-423B-AE03-23C71055F0F0}"/>
              </a:ext>
            </a:extLst>
          </p:cNvPr>
          <p:cNvSpPr>
            <a:spLocks noGrp="1"/>
          </p:cNvSpPr>
          <p:nvPr>
            <p:ph type="ctrTitle"/>
          </p:nvPr>
        </p:nvSpPr>
        <p:spPr>
          <a:xfrm>
            <a:off x="1533728" y="1209297"/>
            <a:ext cx="9144000" cy="2387600"/>
          </a:xfrm>
        </p:spPr>
        <p:txBody>
          <a:bodyPr>
            <a:normAutofit/>
          </a:bodyPr>
          <a:lstStyle/>
          <a:p>
            <a:r>
              <a:rPr lang="en-US" noProof="0" dirty="0"/>
              <a:t>BIG DATA AND </a:t>
            </a:r>
            <a:br>
              <a:rPr lang="en-US" noProof="0" dirty="0"/>
            </a:br>
            <a:r>
              <a:rPr lang="en-US" noProof="0" dirty="0"/>
              <a:t>CLOUD PLATFORMS</a:t>
            </a:r>
          </a:p>
        </p:txBody>
      </p:sp>
      <p:sp>
        <p:nvSpPr>
          <p:cNvPr id="3" name="Sottotitolo 2">
            <a:extLst>
              <a:ext uri="{FF2B5EF4-FFF2-40B4-BE49-F238E27FC236}">
                <a16:creationId xmlns:a16="http://schemas.microsoft.com/office/drawing/2014/main" id="{4164D072-9735-45BF-8907-85B0B2612D0C}"/>
              </a:ext>
            </a:extLst>
          </p:cNvPr>
          <p:cNvSpPr>
            <a:spLocks noGrp="1"/>
          </p:cNvSpPr>
          <p:nvPr>
            <p:ph type="subTitle" idx="1"/>
          </p:nvPr>
        </p:nvSpPr>
        <p:spPr>
          <a:xfrm>
            <a:off x="1524000" y="3612590"/>
            <a:ext cx="9144000" cy="1655762"/>
          </a:xfrm>
        </p:spPr>
        <p:txBody>
          <a:bodyPr>
            <a:noAutofit/>
          </a:bodyPr>
          <a:lstStyle/>
          <a:p>
            <a:r>
              <a:rPr lang="en-US" noProof="0" dirty="0"/>
              <a:t>California housing prices</a:t>
            </a:r>
            <a:endParaRPr lang="en-US" b="0" i="0" noProof="0" dirty="0">
              <a:effectLst/>
            </a:endParaRPr>
          </a:p>
        </p:txBody>
      </p:sp>
    </p:spTree>
    <p:extLst>
      <p:ext uri="{BB962C8B-B14F-4D97-AF65-F5344CB8AC3E}">
        <p14:creationId xmlns:p14="http://schemas.microsoft.com/office/powerpoint/2010/main" val="272191435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7FD6D1A2-CF14-45EA-AE21-B220A4E2308D}"/>
              </a:ext>
            </a:extLst>
          </p:cNvPr>
          <p:cNvSpPr>
            <a:spLocks noGrp="1"/>
          </p:cNvSpPr>
          <p:nvPr>
            <p:ph type="title"/>
          </p:nvPr>
        </p:nvSpPr>
        <p:spPr/>
        <p:txBody>
          <a:bodyPr/>
          <a:lstStyle/>
          <a:p>
            <a:r>
              <a:rPr lang="en-US" noProof="0" dirty="0"/>
              <a:t>Integrated analytics lab</a:t>
            </a:r>
          </a:p>
        </p:txBody>
      </p:sp>
      <p:sp>
        <p:nvSpPr>
          <p:cNvPr id="9" name="Content Placeholder 8">
            <a:extLst>
              <a:ext uri="{FF2B5EF4-FFF2-40B4-BE49-F238E27FC236}">
                <a16:creationId xmlns:a16="http://schemas.microsoft.com/office/drawing/2014/main" id="{82748BCB-58EE-4FCD-A0A3-62B6988E48A6}"/>
              </a:ext>
            </a:extLst>
          </p:cNvPr>
          <p:cNvSpPr>
            <a:spLocks noGrp="1"/>
          </p:cNvSpPr>
          <p:nvPr>
            <p:ph idx="1"/>
          </p:nvPr>
        </p:nvSpPr>
        <p:spPr/>
        <p:txBody>
          <a:bodyPr/>
          <a:lstStyle/>
          <a:p>
            <a:r>
              <a:rPr lang="en-US" noProof="0" dirty="0"/>
              <a:t>This checklist can help you while building your data pipelines</a:t>
            </a:r>
          </a:p>
          <a:p>
            <a:pPr lvl="1"/>
            <a:r>
              <a:rPr lang="en-US" noProof="0" dirty="0"/>
              <a:t>Frame the problem and look at the big picture</a:t>
            </a:r>
          </a:p>
          <a:p>
            <a:pPr lvl="1"/>
            <a:r>
              <a:rPr lang="en-US" noProof="0" dirty="0"/>
              <a:t>Get the data</a:t>
            </a:r>
          </a:p>
          <a:p>
            <a:pPr lvl="1"/>
            <a:r>
              <a:rPr lang="en-US" noProof="0" dirty="0"/>
              <a:t>Explore the data to gain insights</a:t>
            </a:r>
          </a:p>
          <a:p>
            <a:pPr lvl="1"/>
            <a:r>
              <a:rPr lang="en-US" noProof="0" dirty="0"/>
              <a:t>Prepare the data</a:t>
            </a:r>
          </a:p>
          <a:p>
            <a:pPr lvl="1"/>
            <a:r>
              <a:rPr lang="en-US" noProof="0" dirty="0"/>
              <a:t>Explore many different models and shortlist the best ones</a:t>
            </a:r>
          </a:p>
          <a:p>
            <a:pPr lvl="1"/>
            <a:r>
              <a:rPr lang="en-US" noProof="0" dirty="0"/>
              <a:t>Fine-tune your models and combine them</a:t>
            </a:r>
          </a:p>
          <a:p>
            <a:pPr lvl="1"/>
            <a:r>
              <a:rPr lang="en-US" noProof="0" dirty="0"/>
              <a:t>Present your solution</a:t>
            </a:r>
          </a:p>
          <a:p>
            <a:pPr lvl="1"/>
            <a:r>
              <a:rPr lang="en-US" noProof="0" dirty="0"/>
              <a:t>Launch, monitor, and maintain your system</a:t>
            </a:r>
          </a:p>
        </p:txBody>
      </p:sp>
      <p:sp>
        <p:nvSpPr>
          <p:cNvPr id="5" name="Footer Placeholder 4">
            <a:extLst>
              <a:ext uri="{FF2B5EF4-FFF2-40B4-BE49-F238E27FC236}">
                <a16:creationId xmlns:a16="http://schemas.microsoft.com/office/drawing/2014/main" id="{451A0E4F-A40E-41B8-A1C4-70246B56D124}"/>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240950CC-5227-4892-818F-1BE5F4F01CAB}"/>
              </a:ext>
            </a:extLst>
          </p:cNvPr>
          <p:cNvSpPr>
            <a:spLocks noGrp="1"/>
          </p:cNvSpPr>
          <p:nvPr>
            <p:ph type="sldNum" sz="quarter" idx="12"/>
          </p:nvPr>
        </p:nvSpPr>
        <p:spPr/>
        <p:txBody>
          <a:bodyPr/>
          <a:lstStyle/>
          <a:p>
            <a:fld id="{5DD6F1BA-2510-46FC-9346-AB1F3CA1593B}" type="slidenum">
              <a:rPr lang="it-IT" smtClean="0"/>
              <a:pPr/>
              <a:t>88</a:t>
            </a:fld>
            <a:endParaRPr lang="it-IT" dirty="0"/>
          </a:p>
        </p:txBody>
      </p:sp>
      <p:sp>
        <p:nvSpPr>
          <p:cNvPr id="8" name="Segnaposto contenuto 7">
            <a:extLst>
              <a:ext uri="{FF2B5EF4-FFF2-40B4-BE49-F238E27FC236}">
                <a16:creationId xmlns:a16="http://schemas.microsoft.com/office/drawing/2014/main" id="{86054198-97F8-2237-B315-13EC28D8EFC2}"/>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01111589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7FD6D1A2-CF14-45EA-AE21-B220A4E2308D}"/>
              </a:ext>
            </a:extLst>
          </p:cNvPr>
          <p:cNvSpPr>
            <a:spLocks noGrp="1"/>
          </p:cNvSpPr>
          <p:nvPr>
            <p:ph type="title"/>
          </p:nvPr>
        </p:nvSpPr>
        <p:spPr>
          <a:xfrm>
            <a:off x="838200" y="365125"/>
            <a:ext cx="10515600" cy="1325563"/>
          </a:xfrm>
        </p:spPr>
        <p:txBody>
          <a:bodyPr/>
          <a:lstStyle/>
          <a:p>
            <a:r>
              <a:rPr lang="en-US" noProof="0" dirty="0"/>
              <a:t>Integrated analytics lab</a:t>
            </a:r>
          </a:p>
        </p:txBody>
      </p:sp>
      <p:sp>
        <p:nvSpPr>
          <p:cNvPr id="9" name="Content Placeholder 8">
            <a:extLst>
              <a:ext uri="{FF2B5EF4-FFF2-40B4-BE49-F238E27FC236}">
                <a16:creationId xmlns:a16="http://schemas.microsoft.com/office/drawing/2014/main" id="{82748BCB-58EE-4FCD-A0A3-62B6988E48A6}"/>
              </a:ext>
            </a:extLst>
          </p:cNvPr>
          <p:cNvSpPr>
            <a:spLocks noGrp="1"/>
          </p:cNvSpPr>
          <p:nvPr>
            <p:ph sz="half" idx="1"/>
          </p:nvPr>
        </p:nvSpPr>
        <p:spPr>
          <a:xfrm>
            <a:off x="838200" y="1825625"/>
            <a:ext cx="5181600" cy="4351338"/>
          </a:xfrm>
        </p:spPr>
        <p:txBody>
          <a:bodyPr/>
          <a:lstStyle/>
          <a:p>
            <a:r>
              <a:rPr lang="en-US" noProof="0" dirty="0"/>
              <a:t>This checklist can help you while building your projects</a:t>
            </a:r>
          </a:p>
          <a:p>
            <a:pPr lvl="1"/>
            <a:r>
              <a:rPr lang="en-US" noProof="0" dirty="0">
                <a:solidFill>
                  <a:srgbClr val="FF0000"/>
                </a:solidFill>
              </a:rPr>
              <a:t>Frame the problem</a:t>
            </a:r>
            <a:r>
              <a:rPr lang="en-US" noProof="0" dirty="0"/>
              <a:t> and look at the big picture</a:t>
            </a:r>
          </a:p>
          <a:p>
            <a:pPr lvl="1"/>
            <a:r>
              <a:rPr lang="en-US" i="1" noProof="0" dirty="0"/>
              <a:t>"We’ll use the California Housing Prices. Our task is to use California census data to forecast housing prices given the population, median income, and median housing price for each block group in California. Block groups are the smallest geographical unit for which the US Census Bureau publishes sample data (a block group typically has a population of 600 to 3,000 people)"</a:t>
            </a:r>
          </a:p>
        </p:txBody>
      </p:sp>
      <p:pic>
        <p:nvPicPr>
          <p:cNvPr id="12" name="Content Placeholder 11">
            <a:extLst>
              <a:ext uri="{FF2B5EF4-FFF2-40B4-BE49-F238E27FC236}">
                <a16:creationId xmlns:a16="http://schemas.microsoft.com/office/drawing/2014/main" id="{F6A6C9BB-DBD3-447C-B2E4-722D867F4E82}"/>
              </a:ext>
            </a:extLst>
          </p:cNvPr>
          <p:cNvPicPr>
            <a:picLocks noGrp="1" noChangeAspect="1"/>
          </p:cNvPicPr>
          <p:nvPr>
            <p:ph sz="half" idx="2"/>
          </p:nvPr>
        </p:nvPicPr>
        <p:blipFill>
          <a:blip r:embed="rId2"/>
          <a:stretch>
            <a:fillRect/>
          </a:stretch>
        </p:blipFill>
        <p:spPr>
          <a:xfrm>
            <a:off x="6172200" y="2088491"/>
            <a:ext cx="5181600" cy="3825606"/>
          </a:xfrm>
        </p:spPr>
      </p:pic>
      <p:sp>
        <p:nvSpPr>
          <p:cNvPr id="5" name="Footer Placeholder 4">
            <a:extLst>
              <a:ext uri="{FF2B5EF4-FFF2-40B4-BE49-F238E27FC236}">
                <a16:creationId xmlns:a16="http://schemas.microsoft.com/office/drawing/2014/main" id="{451A0E4F-A40E-41B8-A1C4-70246B56D124}"/>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240950CC-5227-4892-818F-1BE5F4F01CA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89</a:t>
            </a:fld>
            <a:endParaRPr lang="it-IT" dirty="0"/>
          </a:p>
        </p:txBody>
      </p:sp>
      <p:sp>
        <p:nvSpPr>
          <p:cNvPr id="24" name="Content Placeholder 23">
            <a:extLst>
              <a:ext uri="{FF2B5EF4-FFF2-40B4-BE49-F238E27FC236}">
                <a16:creationId xmlns:a16="http://schemas.microsoft.com/office/drawing/2014/main" id="{D1FA923E-4272-4098-B663-F19C3CF759E0}"/>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28428741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3D11E95C-A1DB-4DCD-A29C-4642D13EB743}"/>
              </a:ext>
            </a:extLst>
          </p:cNvPr>
          <p:cNvSpPr>
            <a:spLocks noGrp="1"/>
          </p:cNvSpPr>
          <p:nvPr>
            <p:ph type="title"/>
          </p:nvPr>
        </p:nvSpPr>
        <p:spPr/>
        <p:txBody>
          <a:bodyPr/>
          <a:lstStyle/>
          <a:p>
            <a:r>
              <a:rPr lang="en-US" noProof="0" dirty="0"/>
              <a:t>So far</a:t>
            </a:r>
          </a:p>
        </p:txBody>
      </p:sp>
      <p:sp>
        <p:nvSpPr>
          <p:cNvPr id="3" name="Segnaposto contenuto 2">
            <a:extLst>
              <a:ext uri="{FF2B5EF4-FFF2-40B4-BE49-F238E27FC236}">
                <a16:creationId xmlns:a16="http://schemas.microsoft.com/office/drawing/2014/main" id="{D66381A5-A7FA-407D-9F38-E4B218D632D2}"/>
              </a:ext>
            </a:extLst>
          </p:cNvPr>
          <p:cNvSpPr>
            <a:spLocks noGrp="1"/>
          </p:cNvSpPr>
          <p:nvPr>
            <p:ph idx="1"/>
          </p:nvPr>
        </p:nvSpPr>
        <p:spPr/>
        <p:txBody>
          <a:bodyPr/>
          <a:lstStyle/>
          <a:p>
            <a:r>
              <a:rPr lang="en-US" noProof="0" dirty="0"/>
              <a:t>No easy answers</a:t>
            </a:r>
          </a:p>
          <a:p>
            <a:endParaRPr lang="en-US" noProof="0" dirty="0"/>
          </a:p>
          <a:p>
            <a:r>
              <a:rPr lang="en-US" noProof="0" dirty="0"/>
              <a:t>Big-data (distributed) architectures require a lot of skills</a:t>
            </a:r>
          </a:p>
          <a:p>
            <a:pPr lvl="1"/>
            <a:r>
              <a:rPr lang="en-US" b="1" noProof="0" dirty="0"/>
              <a:t>Configuration</a:t>
            </a:r>
            <a:r>
              <a:rPr lang="en-US" noProof="0" dirty="0"/>
              <a:t>: how do I set up dozens of new machines?</a:t>
            </a:r>
          </a:p>
          <a:p>
            <a:pPr lvl="1"/>
            <a:r>
              <a:rPr lang="en-US" b="1" noProof="0" dirty="0"/>
              <a:t>Networking</a:t>
            </a:r>
            <a:r>
              <a:rPr lang="en-US" noProof="0" dirty="0"/>
              <a:t>: how do I cable dozens of machines?</a:t>
            </a:r>
          </a:p>
          <a:p>
            <a:pPr lvl="1"/>
            <a:r>
              <a:rPr lang="en-US" b="1" noProof="0" dirty="0"/>
              <a:t>Management</a:t>
            </a:r>
            <a:r>
              <a:rPr lang="en-US" noProof="0" dirty="0"/>
              <a:t>: how do I replace a broken disk?</a:t>
            </a:r>
          </a:p>
          <a:p>
            <a:pPr lvl="1"/>
            <a:r>
              <a:rPr lang="en-US" b="1" noProof="0" dirty="0"/>
              <a:t>Upgrade</a:t>
            </a:r>
            <a:r>
              <a:rPr lang="en-US" noProof="0" dirty="0"/>
              <a:t>: how do I extend the cluster with new services/machines?</a:t>
            </a:r>
          </a:p>
          <a:p>
            <a:pPr lvl="1"/>
            <a:r>
              <a:rPr lang="en-US" noProof="0" dirty="0"/>
              <a:t>(energy and cooling, software licenses, insurance...)</a:t>
            </a:r>
          </a:p>
        </p:txBody>
      </p:sp>
      <p:sp>
        <p:nvSpPr>
          <p:cNvPr id="4" name="Segnaposto piè di pagina 3">
            <a:extLst>
              <a:ext uri="{FF2B5EF4-FFF2-40B4-BE49-F238E27FC236}">
                <a16:creationId xmlns:a16="http://schemas.microsoft.com/office/drawing/2014/main" id="{D0B7C515-0BDF-427B-8A26-65329BCB02F1}"/>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BE99E88E-BBE8-4CE2-B9DC-B5937092B528}"/>
              </a:ext>
            </a:extLst>
          </p:cNvPr>
          <p:cNvSpPr>
            <a:spLocks noGrp="1"/>
          </p:cNvSpPr>
          <p:nvPr>
            <p:ph type="sldNum" sz="quarter" idx="12"/>
          </p:nvPr>
        </p:nvSpPr>
        <p:spPr/>
        <p:txBody>
          <a:bodyPr/>
          <a:lstStyle/>
          <a:p>
            <a:fld id="{5DD6F1BA-2510-46FC-9346-AB1F3CA1593B}" type="slidenum">
              <a:rPr lang="it-IT" smtClean="0"/>
              <a:pPr/>
              <a:t>9</a:t>
            </a:fld>
            <a:endParaRPr lang="it-IT" dirty="0"/>
          </a:p>
        </p:txBody>
      </p:sp>
      <p:sp>
        <p:nvSpPr>
          <p:cNvPr id="2" name="Segnaposto contenuto 1">
            <a:extLst>
              <a:ext uri="{FF2B5EF4-FFF2-40B4-BE49-F238E27FC236}">
                <a16:creationId xmlns:a16="http://schemas.microsoft.com/office/drawing/2014/main" id="{1C453AA4-E48F-4236-A6CE-A13C108B50C0}"/>
              </a:ext>
            </a:extLst>
          </p:cNvPr>
          <p:cNvSpPr>
            <a:spLocks noGrp="1"/>
          </p:cNvSpPr>
          <p:nvPr>
            <p:ph idx="13"/>
          </p:nvPr>
        </p:nvSpPr>
        <p:spPr/>
        <p:txBody>
          <a:bodyPr/>
          <a:lstStyle/>
          <a:p>
            <a:r>
              <a:rPr lang="en-US" noProof="0" dirty="0">
                <a:hlinkClick r:id="rId2"/>
              </a:rPr>
              <a:t>https://aws.amazon.com/compliance/data-center/data-centers/</a:t>
            </a:r>
            <a:r>
              <a:rPr lang="en-US" noProof="0" dirty="0"/>
              <a:t> </a:t>
            </a:r>
          </a:p>
        </p:txBody>
      </p:sp>
    </p:spTree>
    <p:extLst>
      <p:ext uri="{BB962C8B-B14F-4D97-AF65-F5344CB8AC3E}">
        <p14:creationId xmlns:p14="http://schemas.microsoft.com/office/powerpoint/2010/main" val="304541742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7FD6D1A2-CF14-45EA-AE21-B220A4E2308D}"/>
              </a:ext>
            </a:extLst>
          </p:cNvPr>
          <p:cNvSpPr>
            <a:spLocks noGrp="1"/>
          </p:cNvSpPr>
          <p:nvPr>
            <p:ph type="title"/>
          </p:nvPr>
        </p:nvSpPr>
        <p:spPr>
          <a:xfrm>
            <a:off x="838200" y="365125"/>
            <a:ext cx="10515600" cy="1325563"/>
          </a:xfrm>
        </p:spPr>
        <p:txBody>
          <a:bodyPr/>
          <a:lstStyle/>
          <a:p>
            <a:r>
              <a:rPr lang="en-US" noProof="0" dirty="0"/>
              <a:t>Integrated analytics lab</a:t>
            </a:r>
          </a:p>
        </p:txBody>
      </p:sp>
      <p:pic>
        <p:nvPicPr>
          <p:cNvPr id="12" name="Content Placeholder 11">
            <a:extLst>
              <a:ext uri="{FF2B5EF4-FFF2-40B4-BE49-F238E27FC236}">
                <a16:creationId xmlns:a16="http://schemas.microsoft.com/office/drawing/2014/main" id="{F6A6C9BB-DBD3-447C-B2E4-722D867F4E82}"/>
              </a:ext>
            </a:extLst>
          </p:cNvPr>
          <p:cNvPicPr>
            <a:picLocks noGrp="1" noChangeAspect="1"/>
          </p:cNvPicPr>
          <p:nvPr>
            <p:ph sz="half" idx="2"/>
          </p:nvPr>
        </p:nvPicPr>
        <p:blipFill>
          <a:blip r:embed="rId2"/>
          <a:stretch>
            <a:fillRect/>
          </a:stretch>
        </p:blipFill>
        <p:spPr>
          <a:xfrm>
            <a:off x="6172200" y="2088491"/>
            <a:ext cx="5181600" cy="3825606"/>
          </a:xfrm>
        </p:spPr>
      </p:pic>
      <p:sp>
        <p:nvSpPr>
          <p:cNvPr id="5" name="Footer Placeholder 4">
            <a:extLst>
              <a:ext uri="{FF2B5EF4-FFF2-40B4-BE49-F238E27FC236}">
                <a16:creationId xmlns:a16="http://schemas.microsoft.com/office/drawing/2014/main" id="{451A0E4F-A40E-41B8-A1C4-70246B56D124}"/>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240950CC-5227-4892-818F-1BE5F4F01CA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90</a:t>
            </a:fld>
            <a:endParaRPr lang="it-IT" dirty="0"/>
          </a:p>
        </p:txBody>
      </p:sp>
      <p:sp>
        <p:nvSpPr>
          <p:cNvPr id="24" name="Content Placeholder 23">
            <a:extLst>
              <a:ext uri="{FF2B5EF4-FFF2-40B4-BE49-F238E27FC236}">
                <a16:creationId xmlns:a16="http://schemas.microsoft.com/office/drawing/2014/main" id="{D1FA923E-4272-4098-B663-F19C3CF759E0}"/>
              </a:ext>
            </a:extLst>
          </p:cNvPr>
          <p:cNvSpPr>
            <a:spLocks noGrp="1"/>
          </p:cNvSpPr>
          <p:nvPr>
            <p:ph idx="13"/>
          </p:nvPr>
        </p:nvSpPr>
        <p:spPr/>
        <p:txBody>
          <a:bodyPr/>
          <a:lstStyle/>
          <a:p>
            <a:endParaRPr lang="en-US" dirty="0"/>
          </a:p>
        </p:txBody>
      </p:sp>
      <p:pic>
        <p:nvPicPr>
          <p:cNvPr id="15" name="Segnaposto contenuto 14">
            <a:extLst>
              <a:ext uri="{FF2B5EF4-FFF2-40B4-BE49-F238E27FC236}">
                <a16:creationId xmlns:a16="http://schemas.microsoft.com/office/drawing/2014/main" id="{9740ED71-556D-4864-8440-503A98D74AAD}"/>
              </a:ext>
            </a:extLst>
          </p:cNvPr>
          <p:cNvPicPr>
            <a:picLocks noGrp="1" noChangeAspect="1"/>
          </p:cNvPicPr>
          <p:nvPr>
            <p:ph sz="half" idx="1"/>
          </p:nvPr>
        </p:nvPicPr>
        <p:blipFill>
          <a:blip r:embed="rId3"/>
          <a:stretch>
            <a:fillRect/>
          </a:stretch>
        </p:blipFill>
        <p:spPr>
          <a:xfrm>
            <a:off x="1626373" y="2210681"/>
            <a:ext cx="3804184" cy="3421154"/>
          </a:xfrm>
          <a:prstGeom prst="rect">
            <a:avLst/>
          </a:prstGeom>
        </p:spPr>
      </p:pic>
    </p:spTree>
    <p:extLst>
      <p:ext uri="{BB962C8B-B14F-4D97-AF65-F5344CB8AC3E}">
        <p14:creationId xmlns:p14="http://schemas.microsoft.com/office/powerpoint/2010/main" val="96757922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7FD6D1A2-CF14-45EA-AE21-B220A4E2308D}"/>
              </a:ext>
            </a:extLst>
          </p:cNvPr>
          <p:cNvSpPr>
            <a:spLocks noGrp="1"/>
          </p:cNvSpPr>
          <p:nvPr>
            <p:ph type="title"/>
          </p:nvPr>
        </p:nvSpPr>
        <p:spPr>
          <a:xfrm>
            <a:off x="838200" y="365125"/>
            <a:ext cx="10515600" cy="1325563"/>
          </a:xfrm>
        </p:spPr>
        <p:txBody>
          <a:bodyPr/>
          <a:lstStyle/>
          <a:p>
            <a:r>
              <a:rPr lang="en-US" noProof="0" dirty="0"/>
              <a:t>Integrated analytics lab</a:t>
            </a:r>
          </a:p>
        </p:txBody>
      </p:sp>
      <p:sp>
        <p:nvSpPr>
          <p:cNvPr id="9" name="Content Placeholder 8">
            <a:extLst>
              <a:ext uri="{FF2B5EF4-FFF2-40B4-BE49-F238E27FC236}">
                <a16:creationId xmlns:a16="http://schemas.microsoft.com/office/drawing/2014/main" id="{82748BCB-58EE-4FCD-A0A3-62B6988E48A6}"/>
              </a:ext>
            </a:extLst>
          </p:cNvPr>
          <p:cNvSpPr>
            <a:spLocks noGrp="1"/>
          </p:cNvSpPr>
          <p:nvPr>
            <p:ph idx="1"/>
          </p:nvPr>
        </p:nvSpPr>
        <p:spPr>
          <a:xfrm>
            <a:off x="838200" y="1700499"/>
            <a:ext cx="10515600" cy="4351338"/>
          </a:xfrm>
        </p:spPr>
        <p:txBody>
          <a:bodyPr/>
          <a:lstStyle/>
          <a:p>
            <a:r>
              <a:rPr lang="en-US" noProof="0" dirty="0"/>
              <a:t>This checklist can help you while building your projects</a:t>
            </a:r>
          </a:p>
          <a:p>
            <a:pPr lvl="1"/>
            <a:r>
              <a:rPr lang="en-US" noProof="0" dirty="0"/>
              <a:t>Frame the problem and look at the big picture</a:t>
            </a:r>
          </a:p>
          <a:p>
            <a:pPr lvl="2"/>
            <a:r>
              <a:rPr lang="en-US" noProof="0" dirty="0">
                <a:solidFill>
                  <a:srgbClr val="FF0000"/>
                </a:solidFill>
              </a:rPr>
              <a:t>Knowing the objective</a:t>
            </a:r>
            <a:r>
              <a:rPr lang="en-US" noProof="0" dirty="0"/>
              <a:t> is important because it will determine how you frame the problem, which algorithms you will select, which performance measure you will use to evaluate your model, and how much effort you will spend tweaking it.</a:t>
            </a:r>
          </a:p>
          <a:p>
            <a:pPr lvl="2"/>
            <a:r>
              <a:rPr lang="en-US" i="1" noProof="0" dirty="0"/>
              <a:t>"Your boss answers that your model’s output (a prediction of a district’s median housing price) will be fed to another Machine Learning system, along with many other signals. This downstream system will determine whether it is worth investing in a given area or not. Getting this right is critical, as it directly affects revenue."</a:t>
            </a:r>
          </a:p>
        </p:txBody>
      </p:sp>
      <p:sp>
        <p:nvSpPr>
          <p:cNvPr id="5" name="Footer Placeholder 4">
            <a:extLst>
              <a:ext uri="{FF2B5EF4-FFF2-40B4-BE49-F238E27FC236}">
                <a16:creationId xmlns:a16="http://schemas.microsoft.com/office/drawing/2014/main" id="{451A0E4F-A40E-41B8-A1C4-70246B56D124}"/>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240950CC-5227-4892-818F-1BE5F4F01CA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91</a:t>
            </a:fld>
            <a:endParaRPr lang="it-IT" dirty="0"/>
          </a:p>
        </p:txBody>
      </p:sp>
      <p:sp>
        <p:nvSpPr>
          <p:cNvPr id="8" name="Content Placeholder 7">
            <a:extLst>
              <a:ext uri="{FF2B5EF4-FFF2-40B4-BE49-F238E27FC236}">
                <a16:creationId xmlns:a16="http://schemas.microsoft.com/office/drawing/2014/main" id="{6530361D-A812-4CEA-953F-E7E45B7CDB66}"/>
              </a:ext>
            </a:extLst>
          </p:cNvPr>
          <p:cNvSpPr>
            <a:spLocks noGrp="1"/>
          </p:cNvSpPr>
          <p:nvPr>
            <p:ph idx="13"/>
          </p:nvPr>
        </p:nvSpPr>
        <p:spPr/>
        <p:txBody>
          <a:bodyPr/>
          <a:lstStyle/>
          <a:p>
            <a:endParaRPr lang="en-US" dirty="0"/>
          </a:p>
        </p:txBody>
      </p:sp>
      <p:pic>
        <p:nvPicPr>
          <p:cNvPr id="11" name="Picture 10">
            <a:extLst>
              <a:ext uri="{FF2B5EF4-FFF2-40B4-BE49-F238E27FC236}">
                <a16:creationId xmlns:a16="http://schemas.microsoft.com/office/drawing/2014/main" id="{8C6E962E-ECF3-41DD-A9B5-A2C5904F8297}"/>
              </a:ext>
            </a:extLst>
          </p:cNvPr>
          <p:cNvPicPr>
            <a:picLocks noChangeAspect="1"/>
          </p:cNvPicPr>
          <p:nvPr/>
        </p:nvPicPr>
        <p:blipFill>
          <a:blip r:embed="rId2"/>
          <a:stretch>
            <a:fillRect/>
          </a:stretch>
        </p:blipFill>
        <p:spPr>
          <a:xfrm>
            <a:off x="7437120" y="5200032"/>
            <a:ext cx="4325983" cy="1475405"/>
          </a:xfrm>
          <a:prstGeom prst="rect">
            <a:avLst/>
          </a:prstGeom>
        </p:spPr>
      </p:pic>
    </p:spTree>
    <p:extLst>
      <p:ext uri="{BB962C8B-B14F-4D97-AF65-F5344CB8AC3E}">
        <p14:creationId xmlns:p14="http://schemas.microsoft.com/office/powerpoint/2010/main" val="164157265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7FD6D1A2-CF14-45EA-AE21-B220A4E2308D}"/>
              </a:ext>
            </a:extLst>
          </p:cNvPr>
          <p:cNvSpPr>
            <a:spLocks noGrp="1"/>
          </p:cNvSpPr>
          <p:nvPr>
            <p:ph type="title"/>
          </p:nvPr>
        </p:nvSpPr>
        <p:spPr>
          <a:xfrm>
            <a:off x="838200" y="365125"/>
            <a:ext cx="10515600" cy="1325563"/>
          </a:xfrm>
        </p:spPr>
        <p:txBody>
          <a:bodyPr/>
          <a:lstStyle/>
          <a:p>
            <a:r>
              <a:rPr lang="en-US" noProof="0" dirty="0"/>
              <a:t>Integrated analytics lab</a:t>
            </a:r>
          </a:p>
        </p:txBody>
      </p:sp>
      <p:sp>
        <p:nvSpPr>
          <p:cNvPr id="9" name="Content Placeholder 8">
            <a:extLst>
              <a:ext uri="{FF2B5EF4-FFF2-40B4-BE49-F238E27FC236}">
                <a16:creationId xmlns:a16="http://schemas.microsoft.com/office/drawing/2014/main" id="{82748BCB-58EE-4FCD-A0A3-62B6988E48A6}"/>
              </a:ext>
            </a:extLst>
          </p:cNvPr>
          <p:cNvSpPr>
            <a:spLocks noGrp="1"/>
          </p:cNvSpPr>
          <p:nvPr>
            <p:ph idx="1"/>
          </p:nvPr>
        </p:nvSpPr>
        <p:spPr>
          <a:xfrm>
            <a:off x="838200" y="1700499"/>
            <a:ext cx="10515600" cy="4351338"/>
          </a:xfrm>
        </p:spPr>
        <p:txBody>
          <a:bodyPr/>
          <a:lstStyle/>
          <a:p>
            <a:r>
              <a:rPr lang="en-US" noProof="0" dirty="0"/>
              <a:t>This checklist can help you while building your projects</a:t>
            </a:r>
          </a:p>
          <a:p>
            <a:pPr lvl="1"/>
            <a:r>
              <a:rPr lang="en-US" noProof="0" dirty="0"/>
              <a:t>Frame the problem and look at the big picture</a:t>
            </a:r>
          </a:p>
          <a:p>
            <a:pPr lvl="2"/>
            <a:r>
              <a:rPr lang="en-US" noProof="0" dirty="0"/>
              <a:t>✔Define the objective in business terms</a:t>
            </a:r>
          </a:p>
          <a:p>
            <a:pPr lvl="2"/>
            <a:r>
              <a:rPr lang="en-US" noProof="0" dirty="0"/>
              <a:t>✖How should performance be measured? (postponed for later)</a:t>
            </a:r>
          </a:p>
          <a:p>
            <a:pPr lvl="1"/>
            <a:r>
              <a:rPr lang="en-US" noProof="0" dirty="0"/>
              <a:t>Get the data</a:t>
            </a:r>
          </a:p>
          <a:p>
            <a:pPr lvl="2"/>
            <a:r>
              <a:rPr lang="en-US" noProof="0" dirty="0"/>
              <a:t>✔ List the data you need and how much you need</a:t>
            </a:r>
          </a:p>
          <a:p>
            <a:pPr lvl="3"/>
            <a:r>
              <a:rPr lang="en-US" noProof="0" dirty="0"/>
              <a:t>In typical environments your data would be available in a relational database (or some other common data store) and/or spread across multiple tables/documents/files</a:t>
            </a:r>
          </a:p>
          <a:p>
            <a:pPr lvl="3"/>
            <a:r>
              <a:rPr lang="en-US" noProof="0" dirty="0"/>
              <a:t>In this project, however, things are much simpler</a:t>
            </a:r>
          </a:p>
          <a:p>
            <a:pPr lvl="1"/>
            <a:r>
              <a:rPr lang="en-US" noProof="0" dirty="0"/>
              <a:t>Explore the data to gain insights</a:t>
            </a:r>
          </a:p>
          <a:p>
            <a:pPr lvl="2"/>
            <a:r>
              <a:rPr lang="en-US" noProof="0" dirty="0"/>
              <a:t>✔ Create an environment to keep track of your data exploration</a:t>
            </a:r>
          </a:p>
          <a:p>
            <a:pPr lvl="3"/>
            <a:r>
              <a:rPr lang="en-US" noProof="0" dirty="0"/>
              <a:t>You have been provided with notebook environments</a:t>
            </a:r>
          </a:p>
          <a:p>
            <a:pPr lvl="2"/>
            <a:r>
              <a:rPr lang="en-US" noProof="0" dirty="0">
                <a:solidFill>
                  <a:schemeClr val="accent6"/>
                </a:solidFill>
              </a:rPr>
              <a:t>✔ Study each attribute and its characteristics</a:t>
            </a:r>
          </a:p>
          <a:p>
            <a:pPr lvl="3"/>
            <a:r>
              <a:rPr lang="en-US" noProof="0" dirty="0">
                <a:solidFill>
                  <a:schemeClr val="accent6"/>
                </a:solidFill>
              </a:rPr>
              <a:t>Let's do this!</a:t>
            </a:r>
          </a:p>
        </p:txBody>
      </p:sp>
      <p:sp>
        <p:nvSpPr>
          <p:cNvPr id="5" name="Footer Placeholder 4">
            <a:extLst>
              <a:ext uri="{FF2B5EF4-FFF2-40B4-BE49-F238E27FC236}">
                <a16:creationId xmlns:a16="http://schemas.microsoft.com/office/drawing/2014/main" id="{451A0E4F-A40E-41B8-A1C4-70246B56D124}"/>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240950CC-5227-4892-818F-1BE5F4F01CA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92</a:t>
            </a:fld>
            <a:endParaRPr lang="it-IT" dirty="0"/>
          </a:p>
        </p:txBody>
      </p:sp>
      <p:sp>
        <p:nvSpPr>
          <p:cNvPr id="11" name="Content Placeholder 10">
            <a:extLst>
              <a:ext uri="{FF2B5EF4-FFF2-40B4-BE49-F238E27FC236}">
                <a16:creationId xmlns:a16="http://schemas.microsoft.com/office/drawing/2014/main" id="{267CEC93-7A60-423F-A3FF-23EC0DD466E7}"/>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112377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
                                            <p:txEl>
                                              <p:pRg st="8" end="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xEl>
                                              <p:pRg st="9" end="9"/>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xEl>
                                              <p:pRg st="10" end="1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
                                            <p:txEl>
                                              <p:pRg st="11" end="11"/>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E832627-F20E-A20B-A2FA-AB6BC917E2EF}"/>
              </a:ext>
            </a:extLst>
          </p:cNvPr>
          <p:cNvSpPr>
            <a:spLocks noGrp="1"/>
          </p:cNvSpPr>
          <p:nvPr>
            <p:ph type="title"/>
          </p:nvPr>
        </p:nvSpPr>
        <p:spPr>
          <a:xfrm>
            <a:off x="1094095" y="851517"/>
            <a:ext cx="5491068" cy="2991416"/>
          </a:xfrm>
        </p:spPr>
        <p:txBody>
          <a:bodyPr vert="horz" lIns="91440" tIns="45720" rIns="91440" bIns="45720" rtlCol="0" anchor="b">
            <a:normAutofit/>
          </a:bodyPr>
          <a:lstStyle/>
          <a:p>
            <a:r>
              <a:rPr lang="en-US" sz="6000" kern="1200" noProof="0" dirty="0">
                <a:solidFill>
                  <a:schemeClr val="tx1"/>
                </a:solidFill>
              </a:rPr>
              <a:t>In action</a:t>
            </a:r>
          </a:p>
        </p:txBody>
      </p:sp>
      <p:pic>
        <p:nvPicPr>
          <p:cNvPr id="8" name="Segnaposto contenuto 7">
            <a:extLst>
              <a:ext uri="{FF2B5EF4-FFF2-40B4-BE49-F238E27FC236}">
                <a16:creationId xmlns:a16="http://schemas.microsoft.com/office/drawing/2014/main" id="{44993E7C-96C7-37B9-FD49-93B843D7502F}"/>
              </a:ext>
            </a:extLst>
          </p:cNvPr>
          <p:cNvPicPr>
            <a:picLocks noGrp="1" noChangeAspect="1"/>
          </p:cNvPicPr>
          <p:nvPr>
            <p:ph idx="13"/>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31503" y="2129307"/>
            <a:ext cx="3217333" cy="3217333"/>
          </a:xfrm>
          <a:prstGeom prst="rect">
            <a:avLst/>
          </a:prstGeom>
        </p:spPr>
      </p:pic>
      <p:sp>
        <p:nvSpPr>
          <p:cNvPr id="12" name="CasellaDiTesto 11">
            <a:extLst>
              <a:ext uri="{FF2B5EF4-FFF2-40B4-BE49-F238E27FC236}">
                <a16:creationId xmlns:a16="http://schemas.microsoft.com/office/drawing/2014/main" id="{BF5F2975-DD4C-112E-C627-8E7FC789BCD1}"/>
              </a:ext>
            </a:extLst>
          </p:cNvPr>
          <p:cNvSpPr txBox="1"/>
          <p:nvPr/>
        </p:nvSpPr>
        <p:spPr>
          <a:xfrm>
            <a:off x="1094095" y="4048119"/>
            <a:ext cx="6096000" cy="646331"/>
          </a:xfrm>
          <a:prstGeom prst="rect">
            <a:avLst/>
          </a:prstGeom>
          <a:noFill/>
        </p:spPr>
        <p:txBody>
          <a:bodyPr wrap="square">
            <a:spAutoFit/>
          </a:bodyPr>
          <a:lstStyle/>
          <a:p>
            <a:r>
              <a:rPr lang="en-US" dirty="0">
                <a:latin typeface="Helvetica" panose="020B0604020202020204" pitchFamily="34" charset="0"/>
                <a:cs typeface="Helvetica" panose="020B0604020202020204" pitchFamily="34" charset="0"/>
                <a:hlinkClick r:id="rId4"/>
              </a:rPr>
              <a:t>https://colab.research.google.com/drive/1c9umVM8b3hHkY1mZEJLNOKH1OhXbEwZr?usp=sharing</a:t>
            </a:r>
            <a:r>
              <a:rPr lang="en-US" dirty="0">
                <a:latin typeface="Helvetica" panose="020B0604020202020204" pitchFamily="34" charset="0"/>
                <a:cs typeface="Helvetica" panose="020B0604020202020204" pitchFamily="34" charset="0"/>
              </a:rPr>
              <a:t> </a:t>
            </a:r>
          </a:p>
        </p:txBody>
      </p:sp>
    </p:spTree>
    <p:extLst>
      <p:ext uri="{BB962C8B-B14F-4D97-AF65-F5344CB8AC3E}">
        <p14:creationId xmlns:p14="http://schemas.microsoft.com/office/powerpoint/2010/main" val="30305414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D9EE52-B95E-423B-AE03-23C71055F0F0}"/>
              </a:ext>
            </a:extLst>
          </p:cNvPr>
          <p:cNvSpPr>
            <a:spLocks noGrp="1"/>
          </p:cNvSpPr>
          <p:nvPr>
            <p:ph type="ctrTitle"/>
          </p:nvPr>
        </p:nvSpPr>
        <p:spPr>
          <a:xfrm>
            <a:off x="1533728" y="1209297"/>
            <a:ext cx="9144000" cy="2387600"/>
          </a:xfrm>
        </p:spPr>
        <p:txBody>
          <a:bodyPr>
            <a:normAutofit/>
          </a:bodyPr>
          <a:lstStyle/>
          <a:p>
            <a:r>
              <a:rPr lang="en-US" noProof="0" dirty="0"/>
              <a:t>BIG DATA AND </a:t>
            </a:r>
            <a:br>
              <a:rPr lang="en-US" noProof="0" dirty="0"/>
            </a:br>
            <a:r>
              <a:rPr lang="en-US" noProof="0" dirty="0"/>
              <a:t>CLOUD PLATFORMS</a:t>
            </a:r>
          </a:p>
        </p:txBody>
      </p:sp>
      <p:sp>
        <p:nvSpPr>
          <p:cNvPr id="3" name="Sottotitolo 2">
            <a:extLst>
              <a:ext uri="{FF2B5EF4-FFF2-40B4-BE49-F238E27FC236}">
                <a16:creationId xmlns:a16="http://schemas.microsoft.com/office/drawing/2014/main" id="{4164D072-9735-45BF-8907-85B0B2612D0C}"/>
              </a:ext>
            </a:extLst>
          </p:cNvPr>
          <p:cNvSpPr>
            <a:spLocks noGrp="1"/>
          </p:cNvSpPr>
          <p:nvPr>
            <p:ph type="subTitle" idx="1"/>
          </p:nvPr>
        </p:nvSpPr>
        <p:spPr>
          <a:xfrm>
            <a:off x="1524000" y="3612590"/>
            <a:ext cx="9144000" cy="1655762"/>
          </a:xfrm>
        </p:spPr>
        <p:txBody>
          <a:bodyPr>
            <a:noAutofit/>
          </a:bodyPr>
          <a:lstStyle/>
          <a:p>
            <a:r>
              <a:rPr lang="en-US" noProof="0" dirty="0"/>
              <a:t>Building data pipelines</a:t>
            </a:r>
          </a:p>
        </p:txBody>
      </p:sp>
    </p:spTree>
    <p:extLst>
      <p:ext uri="{BB962C8B-B14F-4D97-AF65-F5344CB8AC3E}">
        <p14:creationId xmlns:p14="http://schemas.microsoft.com/office/powerpoint/2010/main" val="182478885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27DA4FA-C65D-4646-BF43-DE8EAAEEDA26}"/>
              </a:ext>
            </a:extLst>
          </p:cNvPr>
          <p:cNvSpPr>
            <a:spLocks noGrp="1"/>
          </p:cNvSpPr>
          <p:nvPr>
            <p:ph type="title"/>
          </p:nvPr>
        </p:nvSpPr>
        <p:spPr/>
        <p:txBody>
          <a:bodyPr/>
          <a:lstStyle/>
          <a:p>
            <a:r>
              <a:rPr lang="en-US" noProof="0" dirty="0"/>
              <a:t>Reference scenario</a:t>
            </a:r>
          </a:p>
        </p:txBody>
      </p:sp>
      <p:sp>
        <p:nvSpPr>
          <p:cNvPr id="3" name="Segnaposto contenuto 2">
            <a:extLst>
              <a:ext uri="{FF2B5EF4-FFF2-40B4-BE49-F238E27FC236}">
                <a16:creationId xmlns:a16="http://schemas.microsoft.com/office/drawing/2014/main" id="{2BFEA8D2-1486-4D33-B179-897CF8F1E4A8}"/>
              </a:ext>
            </a:extLst>
          </p:cNvPr>
          <p:cNvSpPr>
            <a:spLocks noGrp="1"/>
          </p:cNvSpPr>
          <p:nvPr>
            <p:ph sz="half" idx="1"/>
          </p:nvPr>
        </p:nvSpPr>
        <p:spPr/>
        <p:txBody>
          <a:bodyPr/>
          <a:lstStyle/>
          <a:p>
            <a:r>
              <a:rPr lang="en-US" noProof="0" dirty="0"/>
              <a:t>The big-data cube</a:t>
            </a:r>
          </a:p>
          <a:p>
            <a:pPr lvl="1"/>
            <a:r>
              <a:rPr lang="en-US" noProof="0" dirty="0"/>
              <a:t>Volume: small to big</a:t>
            </a:r>
          </a:p>
          <a:p>
            <a:pPr lvl="1"/>
            <a:r>
              <a:rPr lang="en-US" noProof="0" dirty="0"/>
              <a:t>Variety: structure to unstructured</a:t>
            </a:r>
          </a:p>
          <a:p>
            <a:pPr lvl="1"/>
            <a:r>
              <a:rPr lang="en-US" noProof="0" dirty="0"/>
              <a:t>Velocity: pull to push</a:t>
            </a:r>
          </a:p>
        </p:txBody>
      </p:sp>
      <p:sp>
        <p:nvSpPr>
          <p:cNvPr id="4" name="Segnaposto piè di pagina 3">
            <a:extLst>
              <a:ext uri="{FF2B5EF4-FFF2-40B4-BE49-F238E27FC236}">
                <a16:creationId xmlns:a16="http://schemas.microsoft.com/office/drawing/2014/main" id="{6F417C20-FA64-4D55-804B-F3BABE04BC0F}"/>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9811CD8F-F257-4977-8723-F26E3E3FF932}"/>
              </a:ext>
            </a:extLst>
          </p:cNvPr>
          <p:cNvSpPr>
            <a:spLocks noGrp="1"/>
          </p:cNvSpPr>
          <p:nvPr>
            <p:ph type="sldNum" sz="quarter" idx="12"/>
          </p:nvPr>
        </p:nvSpPr>
        <p:spPr/>
        <p:txBody>
          <a:bodyPr/>
          <a:lstStyle/>
          <a:p>
            <a:fld id="{5DD6F1BA-2510-46FC-9346-AB1F3CA1593B}" type="slidenum">
              <a:rPr lang="it-IT" smtClean="0"/>
              <a:pPr/>
              <a:t>95</a:t>
            </a:fld>
            <a:endParaRPr lang="it-IT" dirty="0"/>
          </a:p>
        </p:txBody>
      </p:sp>
      <p:sp>
        <p:nvSpPr>
          <p:cNvPr id="6" name="Content Placeholder 5">
            <a:extLst>
              <a:ext uri="{FF2B5EF4-FFF2-40B4-BE49-F238E27FC236}">
                <a16:creationId xmlns:a16="http://schemas.microsoft.com/office/drawing/2014/main" id="{A9D8F66C-1F56-45C1-AE1D-A3CDBC6ADB53}"/>
              </a:ext>
            </a:extLst>
          </p:cNvPr>
          <p:cNvSpPr>
            <a:spLocks noGrp="1"/>
          </p:cNvSpPr>
          <p:nvPr>
            <p:ph idx="13"/>
          </p:nvPr>
        </p:nvSpPr>
        <p:spPr/>
        <p:txBody>
          <a:bodyPr/>
          <a:lstStyle/>
          <a:p>
            <a:r>
              <a:rPr lang="en-US" noProof="0" dirty="0"/>
              <a:t>Meijer, Erik. "Your mouse is a database." </a:t>
            </a:r>
            <a:r>
              <a:rPr lang="en-US" i="1" noProof="0" dirty="0"/>
              <a:t>Communications of the ACM</a:t>
            </a:r>
            <a:r>
              <a:rPr lang="en-US" noProof="0" dirty="0"/>
              <a:t> 55.5 (2012): 66-73.</a:t>
            </a:r>
          </a:p>
        </p:txBody>
      </p:sp>
      <p:sp>
        <p:nvSpPr>
          <p:cNvPr id="33" name="Segnaposto contenuto 32">
            <a:extLst>
              <a:ext uri="{FF2B5EF4-FFF2-40B4-BE49-F238E27FC236}">
                <a16:creationId xmlns:a16="http://schemas.microsoft.com/office/drawing/2014/main" id="{7AE6BDF4-2A12-A144-7942-2A30FAB07226}"/>
              </a:ext>
            </a:extLst>
          </p:cNvPr>
          <p:cNvSpPr>
            <a:spLocks noGrp="1"/>
          </p:cNvSpPr>
          <p:nvPr>
            <p:ph sz="half" idx="2"/>
          </p:nvPr>
        </p:nvSpPr>
        <p:spPr/>
        <p:txBody>
          <a:bodyPr/>
          <a:lstStyle/>
          <a:p>
            <a:endParaRPr lang="en-US" dirty="0"/>
          </a:p>
        </p:txBody>
      </p:sp>
      <p:sp>
        <p:nvSpPr>
          <p:cNvPr id="34" name="Freeform: Shape 6">
            <a:extLst>
              <a:ext uri="{FF2B5EF4-FFF2-40B4-BE49-F238E27FC236}">
                <a16:creationId xmlns:a16="http://schemas.microsoft.com/office/drawing/2014/main" id="{BF8B6E22-BE0A-59D5-28AC-9BCCE4CEB920}"/>
              </a:ext>
            </a:extLst>
          </p:cNvPr>
          <p:cNvSpPr/>
          <p:nvPr/>
        </p:nvSpPr>
        <p:spPr>
          <a:xfrm>
            <a:off x="6994892" y="2419542"/>
            <a:ext cx="2618071" cy="2618071"/>
          </a:xfrm>
          <a:custGeom>
            <a:avLst/>
            <a:gdLst>
              <a:gd name="connsiteX0" fmla="*/ -355 w 2618071"/>
              <a:gd name="connsiteY0" fmla="*/ 654345 h 2618071"/>
              <a:gd name="connsiteX1" fmla="*/ 654163 w 2618071"/>
              <a:gd name="connsiteY1" fmla="*/ -173 h 2618071"/>
              <a:gd name="connsiteX2" fmla="*/ 2617717 w 2618071"/>
              <a:gd name="connsiteY2" fmla="*/ -173 h 2618071"/>
              <a:gd name="connsiteX3" fmla="*/ 2617717 w 2618071"/>
              <a:gd name="connsiteY3" fmla="*/ 1963380 h 2618071"/>
              <a:gd name="connsiteX4" fmla="*/ 1963199 w 2618071"/>
              <a:gd name="connsiteY4" fmla="*/ 2617898 h 2618071"/>
              <a:gd name="connsiteX5" fmla="*/ -355 w 2618071"/>
              <a:gd name="connsiteY5" fmla="*/ 2617898 h 2618071"/>
              <a:gd name="connsiteX6" fmla="*/ -355 w 2618071"/>
              <a:gd name="connsiteY6" fmla="*/ 654345 h 2618071"/>
              <a:gd name="connsiteX7" fmla="*/ 1963199 w 2618071"/>
              <a:gd name="connsiteY7" fmla="*/ 654345 h 2618071"/>
              <a:gd name="connsiteX8" fmla="*/ 2617717 w 2618071"/>
              <a:gd name="connsiteY8" fmla="*/ -173 h 2618071"/>
              <a:gd name="connsiteX9" fmla="*/ 1963199 w 2618071"/>
              <a:gd name="connsiteY9" fmla="*/ 654345 h 2618071"/>
              <a:gd name="connsiteX10" fmla="*/ 1963199 w 2618071"/>
              <a:gd name="connsiteY10" fmla="*/ 2617898 h 2618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18071" h="2618071">
                <a:moveTo>
                  <a:pt x="-355" y="654345"/>
                </a:moveTo>
                <a:lnTo>
                  <a:pt x="654163" y="-173"/>
                </a:lnTo>
                <a:lnTo>
                  <a:pt x="2617717" y="-173"/>
                </a:lnTo>
                <a:lnTo>
                  <a:pt x="2617717" y="1963380"/>
                </a:lnTo>
                <a:lnTo>
                  <a:pt x="1963199" y="2617898"/>
                </a:lnTo>
                <a:lnTo>
                  <a:pt x="-355" y="2617898"/>
                </a:lnTo>
                <a:close/>
                <a:moveTo>
                  <a:pt x="-355" y="654345"/>
                </a:moveTo>
                <a:lnTo>
                  <a:pt x="1963199" y="654345"/>
                </a:lnTo>
                <a:lnTo>
                  <a:pt x="2617717" y="-173"/>
                </a:lnTo>
                <a:moveTo>
                  <a:pt x="1963199" y="654345"/>
                </a:moveTo>
                <a:lnTo>
                  <a:pt x="1963199" y="2617898"/>
                </a:lnTo>
              </a:path>
            </a:pathLst>
          </a:custGeom>
          <a:noFill/>
          <a:ln w="12121" cap="flat">
            <a:solidFill>
              <a:srgbClr val="3B3838"/>
            </a:solidFill>
            <a:prstDash val="solid"/>
            <a:miter/>
          </a:ln>
        </p:spPr>
        <p:txBody>
          <a:bodyPr rtlCol="0" anchor="ctr"/>
          <a:lstStyle/>
          <a:p>
            <a:endParaRPr lang="en-US" dirty="0"/>
          </a:p>
        </p:txBody>
      </p:sp>
      <p:sp>
        <p:nvSpPr>
          <p:cNvPr id="35" name="Freeform: Shape 7">
            <a:extLst>
              <a:ext uri="{FF2B5EF4-FFF2-40B4-BE49-F238E27FC236}">
                <a16:creationId xmlns:a16="http://schemas.microsoft.com/office/drawing/2014/main" id="{4F0FA47E-D50A-DC7B-4D82-EF886F46F9F2}"/>
              </a:ext>
            </a:extLst>
          </p:cNvPr>
          <p:cNvSpPr/>
          <p:nvPr/>
        </p:nvSpPr>
        <p:spPr>
          <a:xfrm flipV="1">
            <a:off x="6994892" y="4392188"/>
            <a:ext cx="649725" cy="649725"/>
          </a:xfrm>
          <a:custGeom>
            <a:avLst/>
            <a:gdLst>
              <a:gd name="connsiteX0" fmla="*/ 91 w 649725"/>
              <a:gd name="connsiteY0" fmla="*/ 255 h 649725"/>
              <a:gd name="connsiteX1" fmla="*/ 649816 w 649725"/>
              <a:gd name="connsiteY1" fmla="*/ 649980 h 649725"/>
            </a:gdLst>
            <a:ahLst/>
            <a:cxnLst>
              <a:cxn ang="0">
                <a:pos x="connsiteX0" y="connsiteY0"/>
              </a:cxn>
              <a:cxn ang="0">
                <a:pos x="connsiteX1" y="connsiteY1"/>
              </a:cxn>
            </a:cxnLst>
            <a:rect l="l" t="t" r="r" b="b"/>
            <a:pathLst>
              <a:path w="649725" h="649725">
                <a:moveTo>
                  <a:pt x="91" y="255"/>
                </a:moveTo>
                <a:lnTo>
                  <a:pt x="649816" y="649980"/>
                </a:lnTo>
              </a:path>
            </a:pathLst>
          </a:custGeom>
          <a:noFill/>
          <a:ln w="12121" cap="flat">
            <a:solidFill>
              <a:srgbClr val="333F50"/>
            </a:solidFill>
            <a:prstDash val="solid"/>
            <a:miter/>
          </a:ln>
        </p:spPr>
        <p:txBody>
          <a:bodyPr rtlCol="0" anchor="ctr"/>
          <a:lstStyle/>
          <a:p>
            <a:endParaRPr lang="en-US" dirty="0"/>
          </a:p>
        </p:txBody>
      </p:sp>
      <p:sp>
        <p:nvSpPr>
          <p:cNvPr id="36" name="Freeform: Shape 9">
            <a:extLst>
              <a:ext uri="{FF2B5EF4-FFF2-40B4-BE49-F238E27FC236}">
                <a16:creationId xmlns:a16="http://schemas.microsoft.com/office/drawing/2014/main" id="{AA79F8C7-4B27-9CD3-264C-1D82E1296937}"/>
              </a:ext>
            </a:extLst>
          </p:cNvPr>
          <p:cNvSpPr/>
          <p:nvPr/>
        </p:nvSpPr>
        <p:spPr>
          <a:xfrm>
            <a:off x="7640320" y="4383096"/>
            <a:ext cx="1969435" cy="9090"/>
          </a:xfrm>
          <a:custGeom>
            <a:avLst/>
            <a:gdLst>
              <a:gd name="connsiteX0" fmla="*/ -355 w 1969435"/>
              <a:gd name="connsiteY0" fmla="*/ -173 h 9090"/>
              <a:gd name="connsiteX1" fmla="*/ 1969080 w 1969435"/>
              <a:gd name="connsiteY1" fmla="*/ -173 h 9090"/>
            </a:gdLst>
            <a:ahLst/>
            <a:cxnLst>
              <a:cxn ang="0">
                <a:pos x="connsiteX0" y="connsiteY0"/>
              </a:cxn>
              <a:cxn ang="0">
                <a:pos x="connsiteX1" y="connsiteY1"/>
              </a:cxn>
            </a:cxnLst>
            <a:rect l="l" t="t" r="r" b="b"/>
            <a:pathLst>
              <a:path w="1969435" h="9090">
                <a:moveTo>
                  <a:pt x="-355" y="-173"/>
                </a:moveTo>
                <a:lnTo>
                  <a:pt x="1969080" y="-173"/>
                </a:lnTo>
              </a:path>
            </a:pathLst>
          </a:custGeom>
          <a:noFill/>
          <a:ln w="12121" cap="flat">
            <a:solidFill>
              <a:srgbClr val="333F50"/>
            </a:solidFill>
            <a:prstDash val="solid"/>
            <a:miter/>
          </a:ln>
        </p:spPr>
        <p:txBody>
          <a:bodyPr rtlCol="0" anchor="ctr"/>
          <a:lstStyle/>
          <a:p>
            <a:endParaRPr lang="en-US" dirty="0"/>
          </a:p>
        </p:txBody>
      </p:sp>
      <p:sp>
        <p:nvSpPr>
          <p:cNvPr id="37" name="Freeform: Shape 10">
            <a:extLst>
              <a:ext uri="{FF2B5EF4-FFF2-40B4-BE49-F238E27FC236}">
                <a16:creationId xmlns:a16="http://schemas.microsoft.com/office/drawing/2014/main" id="{238AA8DF-CA4A-FCB0-0A33-BA8685709894}"/>
              </a:ext>
            </a:extLst>
          </p:cNvPr>
          <p:cNvSpPr/>
          <p:nvPr/>
        </p:nvSpPr>
        <p:spPr>
          <a:xfrm>
            <a:off x="7649410" y="2419542"/>
            <a:ext cx="9090" cy="1963798"/>
          </a:xfrm>
          <a:custGeom>
            <a:avLst/>
            <a:gdLst>
              <a:gd name="connsiteX0" fmla="*/ -355 w 9090"/>
              <a:gd name="connsiteY0" fmla="*/ -173 h 1963798"/>
              <a:gd name="connsiteX1" fmla="*/ -355 w 9090"/>
              <a:gd name="connsiteY1" fmla="*/ 1963626 h 1963798"/>
            </a:gdLst>
            <a:ahLst/>
            <a:cxnLst>
              <a:cxn ang="0">
                <a:pos x="connsiteX0" y="connsiteY0"/>
              </a:cxn>
              <a:cxn ang="0">
                <a:pos x="connsiteX1" y="connsiteY1"/>
              </a:cxn>
            </a:cxnLst>
            <a:rect l="l" t="t" r="r" b="b"/>
            <a:pathLst>
              <a:path w="9090" h="1963798">
                <a:moveTo>
                  <a:pt x="-355" y="-173"/>
                </a:moveTo>
                <a:lnTo>
                  <a:pt x="-355" y="1963626"/>
                </a:lnTo>
              </a:path>
            </a:pathLst>
          </a:custGeom>
          <a:noFill/>
          <a:ln w="12121" cap="flat">
            <a:solidFill>
              <a:srgbClr val="333F50"/>
            </a:solidFill>
            <a:prstDash val="solid"/>
            <a:miter/>
          </a:ln>
        </p:spPr>
        <p:txBody>
          <a:bodyPr rtlCol="0" anchor="ctr"/>
          <a:lstStyle/>
          <a:p>
            <a:endParaRPr lang="en-US" dirty="0"/>
          </a:p>
        </p:txBody>
      </p:sp>
      <p:sp>
        <p:nvSpPr>
          <p:cNvPr id="38" name="Freeform: Shape 11">
            <a:extLst>
              <a:ext uri="{FF2B5EF4-FFF2-40B4-BE49-F238E27FC236}">
                <a16:creationId xmlns:a16="http://schemas.microsoft.com/office/drawing/2014/main" id="{AAFA25A1-14E9-6B95-0A10-9FCC97A2C689}"/>
              </a:ext>
            </a:extLst>
          </p:cNvPr>
          <p:cNvSpPr/>
          <p:nvPr/>
        </p:nvSpPr>
        <p:spPr>
          <a:xfrm flipV="1">
            <a:off x="9717505" y="2419542"/>
            <a:ext cx="81815" cy="1963798"/>
          </a:xfrm>
          <a:custGeom>
            <a:avLst/>
            <a:gdLst>
              <a:gd name="connsiteX0" fmla="*/ 54938 w 81815"/>
              <a:gd name="connsiteY0" fmla="*/ 68216 h 1963798"/>
              <a:gd name="connsiteX1" fmla="*/ 54939 w 81815"/>
              <a:gd name="connsiteY1" fmla="*/ 1895657 h 1963798"/>
              <a:gd name="connsiteX2" fmla="*/ 27667 w 81815"/>
              <a:gd name="connsiteY2" fmla="*/ 1895657 h 1963798"/>
              <a:gd name="connsiteX3" fmla="*/ 27666 w 81815"/>
              <a:gd name="connsiteY3" fmla="*/ 68216 h 1963798"/>
              <a:gd name="connsiteX4" fmla="*/ 395 w 81815"/>
              <a:gd name="connsiteY4" fmla="*/ 81852 h 1963798"/>
              <a:gd name="connsiteX5" fmla="*/ 41302 w 81815"/>
              <a:gd name="connsiteY5" fmla="*/ 38 h 1963798"/>
              <a:gd name="connsiteX6" fmla="*/ 82209 w 81815"/>
              <a:gd name="connsiteY6" fmla="*/ 81852 h 1963798"/>
              <a:gd name="connsiteX7" fmla="*/ 82210 w 81815"/>
              <a:gd name="connsiteY7" fmla="*/ 1882022 h 1963798"/>
              <a:gd name="connsiteX8" fmla="*/ 41303 w 81815"/>
              <a:gd name="connsiteY8" fmla="*/ 1963836 h 1963798"/>
              <a:gd name="connsiteX9" fmla="*/ 395 w 81815"/>
              <a:gd name="connsiteY9" fmla="*/ 1882022 h 1963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815" h="1963798">
                <a:moveTo>
                  <a:pt x="54938" y="68216"/>
                </a:moveTo>
                <a:lnTo>
                  <a:pt x="54939" y="1895657"/>
                </a:lnTo>
                <a:lnTo>
                  <a:pt x="27667" y="1895657"/>
                </a:lnTo>
                <a:lnTo>
                  <a:pt x="27666" y="68216"/>
                </a:lnTo>
                <a:close/>
                <a:moveTo>
                  <a:pt x="395" y="81852"/>
                </a:moveTo>
                <a:lnTo>
                  <a:pt x="41302" y="38"/>
                </a:lnTo>
                <a:lnTo>
                  <a:pt x="82209" y="81852"/>
                </a:lnTo>
                <a:close/>
                <a:moveTo>
                  <a:pt x="82210" y="1882022"/>
                </a:moveTo>
                <a:lnTo>
                  <a:pt x="41303" y="1963836"/>
                </a:lnTo>
                <a:lnTo>
                  <a:pt x="395" y="1882022"/>
                </a:lnTo>
                <a:close/>
              </a:path>
            </a:pathLst>
          </a:custGeom>
          <a:solidFill>
            <a:srgbClr val="ED7D31"/>
          </a:solidFill>
          <a:ln w="9091" cap="flat">
            <a:noFill/>
            <a:prstDash val="solid"/>
            <a:miter/>
          </a:ln>
        </p:spPr>
        <p:txBody>
          <a:bodyPr rtlCol="0" anchor="ctr"/>
          <a:lstStyle/>
          <a:p>
            <a:endParaRPr lang="en-US" dirty="0"/>
          </a:p>
        </p:txBody>
      </p:sp>
      <p:sp>
        <p:nvSpPr>
          <p:cNvPr id="39" name="TextBox 12">
            <a:extLst>
              <a:ext uri="{FF2B5EF4-FFF2-40B4-BE49-F238E27FC236}">
                <a16:creationId xmlns:a16="http://schemas.microsoft.com/office/drawing/2014/main" id="{E27A5C3E-CC5F-110C-FF62-250658E29152}"/>
              </a:ext>
            </a:extLst>
          </p:cNvPr>
          <p:cNvSpPr txBox="1"/>
          <p:nvPr/>
        </p:nvSpPr>
        <p:spPr>
          <a:xfrm>
            <a:off x="9728715" y="2396548"/>
            <a:ext cx="973755" cy="282341"/>
          </a:xfrm>
          <a:prstGeom prst="rect">
            <a:avLst/>
          </a:prstGeom>
          <a:noFill/>
        </p:spPr>
        <p:txBody>
          <a:bodyPr wrap="none" rtlCol="0">
            <a:spAutoFit/>
          </a:bodyPr>
          <a:lstStyle/>
          <a:p>
            <a:pPr algn="l"/>
            <a:r>
              <a:rPr lang="en-US" sz="1360" spc="0" baseline="0" dirty="0">
                <a:solidFill>
                  <a:srgbClr val="ED7D31"/>
                </a:solidFill>
                <a:latin typeface="Arial"/>
                <a:cs typeface="Arial"/>
                <a:sym typeface="Arial"/>
                <a:rtl val="0"/>
              </a:rPr>
              <a:t>Structured</a:t>
            </a:r>
          </a:p>
        </p:txBody>
      </p:sp>
      <p:sp>
        <p:nvSpPr>
          <p:cNvPr id="40" name="TextBox 13">
            <a:extLst>
              <a:ext uri="{FF2B5EF4-FFF2-40B4-BE49-F238E27FC236}">
                <a16:creationId xmlns:a16="http://schemas.microsoft.com/office/drawing/2014/main" id="{89C92B77-025F-BAAF-75BD-12C7201EA54A}"/>
              </a:ext>
            </a:extLst>
          </p:cNvPr>
          <p:cNvSpPr txBox="1"/>
          <p:nvPr/>
        </p:nvSpPr>
        <p:spPr>
          <a:xfrm>
            <a:off x="9728715" y="4105567"/>
            <a:ext cx="1155566" cy="282341"/>
          </a:xfrm>
          <a:prstGeom prst="rect">
            <a:avLst/>
          </a:prstGeom>
          <a:noFill/>
        </p:spPr>
        <p:txBody>
          <a:bodyPr wrap="none" rtlCol="0">
            <a:spAutoFit/>
          </a:bodyPr>
          <a:lstStyle/>
          <a:p>
            <a:pPr algn="l"/>
            <a:r>
              <a:rPr lang="en-US" sz="1360" spc="0" baseline="0" dirty="0">
                <a:solidFill>
                  <a:srgbClr val="ED7D31"/>
                </a:solidFill>
                <a:latin typeface="Arial"/>
                <a:cs typeface="Arial"/>
                <a:sym typeface="Arial"/>
                <a:rtl val="0"/>
              </a:rPr>
              <a:t>Unstructured</a:t>
            </a:r>
          </a:p>
        </p:txBody>
      </p:sp>
      <p:sp>
        <p:nvSpPr>
          <p:cNvPr id="41" name="Freeform: Shape 14">
            <a:extLst>
              <a:ext uri="{FF2B5EF4-FFF2-40B4-BE49-F238E27FC236}">
                <a16:creationId xmlns:a16="http://schemas.microsoft.com/office/drawing/2014/main" id="{C9D99DA1-73DE-C0FA-7962-DDEF5112C6A4}"/>
              </a:ext>
            </a:extLst>
          </p:cNvPr>
          <p:cNvSpPr/>
          <p:nvPr/>
        </p:nvSpPr>
        <p:spPr>
          <a:xfrm rot="5400000" flipV="1">
            <a:off x="7935884" y="4164801"/>
            <a:ext cx="81815" cy="1963798"/>
          </a:xfrm>
          <a:custGeom>
            <a:avLst/>
            <a:gdLst>
              <a:gd name="connsiteX0" fmla="*/ 54742 w 81815"/>
              <a:gd name="connsiteY0" fmla="*/ 68408 h 1963798"/>
              <a:gd name="connsiteX1" fmla="*/ 54743 w 81815"/>
              <a:gd name="connsiteY1" fmla="*/ 1895849 h 1963798"/>
              <a:gd name="connsiteX2" fmla="*/ 27471 w 81815"/>
              <a:gd name="connsiteY2" fmla="*/ 1895849 h 1963798"/>
              <a:gd name="connsiteX3" fmla="*/ 27470 w 81815"/>
              <a:gd name="connsiteY3" fmla="*/ 68408 h 1963798"/>
              <a:gd name="connsiteX4" fmla="*/ 199 w 81815"/>
              <a:gd name="connsiteY4" fmla="*/ 82044 h 1963798"/>
              <a:gd name="connsiteX5" fmla="*/ 41106 w 81815"/>
              <a:gd name="connsiteY5" fmla="*/ 229 h 1963798"/>
              <a:gd name="connsiteX6" fmla="*/ 82013 w 81815"/>
              <a:gd name="connsiteY6" fmla="*/ 82044 h 1963798"/>
              <a:gd name="connsiteX7" fmla="*/ 82014 w 81815"/>
              <a:gd name="connsiteY7" fmla="*/ 1882214 h 1963798"/>
              <a:gd name="connsiteX8" fmla="*/ 41107 w 81815"/>
              <a:gd name="connsiteY8" fmla="*/ 1964028 h 1963798"/>
              <a:gd name="connsiteX9" fmla="*/ 199 w 81815"/>
              <a:gd name="connsiteY9" fmla="*/ 1882214 h 1963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815" h="1963798">
                <a:moveTo>
                  <a:pt x="54742" y="68408"/>
                </a:moveTo>
                <a:lnTo>
                  <a:pt x="54743" y="1895849"/>
                </a:lnTo>
                <a:lnTo>
                  <a:pt x="27471" y="1895849"/>
                </a:lnTo>
                <a:lnTo>
                  <a:pt x="27470" y="68408"/>
                </a:lnTo>
                <a:close/>
                <a:moveTo>
                  <a:pt x="199" y="82044"/>
                </a:moveTo>
                <a:lnTo>
                  <a:pt x="41106" y="229"/>
                </a:lnTo>
                <a:lnTo>
                  <a:pt x="82013" y="82044"/>
                </a:lnTo>
                <a:close/>
                <a:moveTo>
                  <a:pt x="82014" y="1882214"/>
                </a:moveTo>
                <a:lnTo>
                  <a:pt x="41107" y="1964028"/>
                </a:lnTo>
                <a:lnTo>
                  <a:pt x="199" y="1882214"/>
                </a:lnTo>
                <a:close/>
              </a:path>
            </a:pathLst>
          </a:custGeom>
          <a:solidFill>
            <a:srgbClr val="00B050"/>
          </a:solidFill>
          <a:ln w="9091" cap="flat">
            <a:noFill/>
            <a:prstDash val="solid"/>
            <a:miter/>
          </a:ln>
        </p:spPr>
        <p:txBody>
          <a:bodyPr rtlCol="0" anchor="ctr"/>
          <a:lstStyle/>
          <a:p>
            <a:endParaRPr lang="en-US" dirty="0"/>
          </a:p>
        </p:txBody>
      </p:sp>
      <p:sp>
        <p:nvSpPr>
          <p:cNvPr id="42" name="TextBox 15">
            <a:extLst>
              <a:ext uri="{FF2B5EF4-FFF2-40B4-BE49-F238E27FC236}">
                <a16:creationId xmlns:a16="http://schemas.microsoft.com/office/drawing/2014/main" id="{366D6286-2910-FD90-EBC5-49C49CDDFDBF}"/>
              </a:ext>
            </a:extLst>
          </p:cNvPr>
          <p:cNvSpPr txBox="1"/>
          <p:nvPr/>
        </p:nvSpPr>
        <p:spPr>
          <a:xfrm rot="2480400">
            <a:off x="8730143" y="5198057"/>
            <a:ext cx="501048" cy="282340"/>
          </a:xfrm>
          <a:prstGeom prst="rect">
            <a:avLst/>
          </a:prstGeom>
          <a:noFill/>
        </p:spPr>
        <p:txBody>
          <a:bodyPr wrap="none" rtlCol="0">
            <a:spAutoFit/>
          </a:bodyPr>
          <a:lstStyle/>
          <a:p>
            <a:pPr algn="l"/>
            <a:r>
              <a:rPr lang="en-US" sz="1360" spc="0" baseline="0" dirty="0">
                <a:solidFill>
                  <a:srgbClr val="00B050"/>
                </a:solidFill>
                <a:latin typeface="Arial"/>
                <a:cs typeface="Arial"/>
                <a:sym typeface="Arial"/>
                <a:rtl val="0"/>
              </a:rPr>
              <a:t>Low</a:t>
            </a:r>
          </a:p>
        </p:txBody>
      </p:sp>
      <p:sp>
        <p:nvSpPr>
          <p:cNvPr id="43" name="TextBox 16">
            <a:extLst>
              <a:ext uri="{FF2B5EF4-FFF2-40B4-BE49-F238E27FC236}">
                <a16:creationId xmlns:a16="http://schemas.microsoft.com/office/drawing/2014/main" id="{568D6F59-9D2B-EE81-CEEC-C896551858F5}"/>
              </a:ext>
            </a:extLst>
          </p:cNvPr>
          <p:cNvSpPr txBox="1"/>
          <p:nvPr/>
        </p:nvSpPr>
        <p:spPr>
          <a:xfrm rot="2480400">
            <a:off x="8624887" y="5265530"/>
            <a:ext cx="237423" cy="282341"/>
          </a:xfrm>
          <a:prstGeom prst="rect">
            <a:avLst/>
          </a:prstGeom>
          <a:noFill/>
        </p:spPr>
        <p:txBody>
          <a:bodyPr wrap="none" rtlCol="0">
            <a:spAutoFit/>
          </a:bodyPr>
          <a:lstStyle/>
          <a:p>
            <a:pPr algn="l"/>
            <a:r>
              <a:rPr lang="en-US" sz="1360" spc="0" baseline="0" dirty="0">
                <a:solidFill>
                  <a:srgbClr val="00B050"/>
                </a:solidFill>
                <a:latin typeface="Arial"/>
                <a:cs typeface="Arial"/>
                <a:sym typeface="Arial"/>
                <a:rtl val="0"/>
              </a:rPr>
              <a:t>(</a:t>
            </a:r>
          </a:p>
        </p:txBody>
      </p:sp>
      <p:sp>
        <p:nvSpPr>
          <p:cNvPr id="44" name="TextBox 17">
            <a:extLst>
              <a:ext uri="{FF2B5EF4-FFF2-40B4-BE49-F238E27FC236}">
                <a16:creationId xmlns:a16="http://schemas.microsoft.com/office/drawing/2014/main" id="{6C2705FB-3864-D02E-60B9-1C96C3359F33}"/>
              </a:ext>
            </a:extLst>
          </p:cNvPr>
          <p:cNvSpPr txBox="1"/>
          <p:nvPr/>
        </p:nvSpPr>
        <p:spPr>
          <a:xfrm rot="2480400">
            <a:off x="8627332" y="5406972"/>
            <a:ext cx="555591" cy="282341"/>
          </a:xfrm>
          <a:prstGeom prst="rect">
            <a:avLst/>
          </a:prstGeom>
          <a:noFill/>
        </p:spPr>
        <p:txBody>
          <a:bodyPr wrap="none" rtlCol="0">
            <a:spAutoFit/>
          </a:bodyPr>
          <a:lstStyle/>
          <a:p>
            <a:pPr algn="l"/>
            <a:r>
              <a:rPr lang="en-US" sz="1360" spc="0" baseline="0" dirty="0">
                <a:solidFill>
                  <a:srgbClr val="00B050"/>
                </a:solidFill>
                <a:latin typeface="Arial"/>
                <a:cs typeface="Arial"/>
                <a:sym typeface="Arial"/>
                <a:rtl val="0"/>
              </a:rPr>
              <a:t>push</a:t>
            </a:r>
          </a:p>
        </p:txBody>
      </p:sp>
      <p:sp>
        <p:nvSpPr>
          <p:cNvPr id="45" name="TextBox 18">
            <a:extLst>
              <a:ext uri="{FF2B5EF4-FFF2-40B4-BE49-F238E27FC236}">
                <a16:creationId xmlns:a16="http://schemas.microsoft.com/office/drawing/2014/main" id="{61715C39-5D58-D54B-31B3-F9F6D735FA94}"/>
              </a:ext>
            </a:extLst>
          </p:cNvPr>
          <p:cNvSpPr txBox="1"/>
          <p:nvPr/>
        </p:nvSpPr>
        <p:spPr>
          <a:xfrm rot="2480400">
            <a:off x="8942257" y="5547336"/>
            <a:ext cx="237423" cy="282340"/>
          </a:xfrm>
          <a:prstGeom prst="rect">
            <a:avLst/>
          </a:prstGeom>
          <a:noFill/>
        </p:spPr>
        <p:txBody>
          <a:bodyPr wrap="none" rtlCol="0">
            <a:spAutoFit/>
          </a:bodyPr>
          <a:lstStyle/>
          <a:p>
            <a:pPr algn="l"/>
            <a:r>
              <a:rPr lang="en-US" sz="1360" spc="0" baseline="0" dirty="0">
                <a:solidFill>
                  <a:srgbClr val="00B050"/>
                </a:solidFill>
                <a:latin typeface="Arial"/>
                <a:cs typeface="Arial"/>
                <a:sym typeface="Arial"/>
                <a:rtl val="0"/>
              </a:rPr>
              <a:t>)</a:t>
            </a:r>
          </a:p>
        </p:txBody>
      </p:sp>
      <p:sp>
        <p:nvSpPr>
          <p:cNvPr id="46" name="TextBox 19">
            <a:extLst>
              <a:ext uri="{FF2B5EF4-FFF2-40B4-BE49-F238E27FC236}">
                <a16:creationId xmlns:a16="http://schemas.microsoft.com/office/drawing/2014/main" id="{CDC59467-993E-8C0A-EC53-DB96A423D9FC}"/>
              </a:ext>
            </a:extLst>
          </p:cNvPr>
          <p:cNvSpPr txBox="1"/>
          <p:nvPr/>
        </p:nvSpPr>
        <p:spPr>
          <a:xfrm rot="2480400">
            <a:off x="6864273" y="5207064"/>
            <a:ext cx="528319" cy="282340"/>
          </a:xfrm>
          <a:prstGeom prst="rect">
            <a:avLst/>
          </a:prstGeom>
          <a:noFill/>
        </p:spPr>
        <p:txBody>
          <a:bodyPr wrap="none" rtlCol="0">
            <a:spAutoFit/>
          </a:bodyPr>
          <a:lstStyle/>
          <a:p>
            <a:pPr algn="l"/>
            <a:r>
              <a:rPr lang="en-US" sz="1360" spc="0" baseline="0" dirty="0">
                <a:solidFill>
                  <a:srgbClr val="00B050"/>
                </a:solidFill>
                <a:latin typeface="Arial"/>
                <a:cs typeface="Arial"/>
                <a:sym typeface="Arial"/>
                <a:rtl val="0"/>
              </a:rPr>
              <a:t>High</a:t>
            </a:r>
          </a:p>
        </p:txBody>
      </p:sp>
      <p:sp>
        <p:nvSpPr>
          <p:cNvPr id="47" name="TextBox 20">
            <a:extLst>
              <a:ext uri="{FF2B5EF4-FFF2-40B4-BE49-F238E27FC236}">
                <a16:creationId xmlns:a16="http://schemas.microsoft.com/office/drawing/2014/main" id="{1D77C28C-8F50-F760-E185-54721436EBDD}"/>
              </a:ext>
            </a:extLst>
          </p:cNvPr>
          <p:cNvSpPr txBox="1"/>
          <p:nvPr/>
        </p:nvSpPr>
        <p:spPr>
          <a:xfrm rot="2480400">
            <a:off x="6722771" y="5379698"/>
            <a:ext cx="555591" cy="282340"/>
          </a:xfrm>
          <a:prstGeom prst="rect">
            <a:avLst/>
          </a:prstGeom>
          <a:noFill/>
        </p:spPr>
        <p:txBody>
          <a:bodyPr wrap="none" rtlCol="0">
            <a:spAutoFit/>
          </a:bodyPr>
          <a:lstStyle/>
          <a:p>
            <a:pPr algn="l"/>
            <a:r>
              <a:rPr lang="en-US" sz="1360" spc="0" baseline="0" dirty="0">
                <a:solidFill>
                  <a:srgbClr val="00B050"/>
                </a:solidFill>
                <a:latin typeface="Arial"/>
                <a:cs typeface="Arial"/>
                <a:sym typeface="Arial"/>
                <a:rtl val="0"/>
              </a:rPr>
              <a:t>(pull)</a:t>
            </a:r>
          </a:p>
        </p:txBody>
      </p:sp>
      <p:sp>
        <p:nvSpPr>
          <p:cNvPr id="48" name="Freeform: Shape 21">
            <a:extLst>
              <a:ext uri="{FF2B5EF4-FFF2-40B4-BE49-F238E27FC236}">
                <a16:creationId xmlns:a16="http://schemas.microsoft.com/office/drawing/2014/main" id="{DCB30F1E-6289-100D-BD0B-D84B068D9643}"/>
              </a:ext>
            </a:extLst>
          </p:cNvPr>
          <p:cNvSpPr/>
          <p:nvPr/>
        </p:nvSpPr>
        <p:spPr>
          <a:xfrm rot="2686115" flipV="1">
            <a:off x="7159566" y="2114625"/>
            <a:ext cx="81815" cy="1134497"/>
          </a:xfrm>
          <a:custGeom>
            <a:avLst/>
            <a:gdLst>
              <a:gd name="connsiteX0" fmla="*/ 54656 w 81815"/>
              <a:gd name="connsiteY0" fmla="*/ 68183 h 1134497"/>
              <a:gd name="connsiteX1" fmla="*/ 54657 w 81815"/>
              <a:gd name="connsiteY1" fmla="*/ 1066323 h 1134497"/>
              <a:gd name="connsiteX2" fmla="*/ 27386 w 81815"/>
              <a:gd name="connsiteY2" fmla="*/ 1066323 h 1134497"/>
              <a:gd name="connsiteX3" fmla="*/ 27385 w 81815"/>
              <a:gd name="connsiteY3" fmla="*/ 68183 h 1134497"/>
              <a:gd name="connsiteX4" fmla="*/ 113 w 81815"/>
              <a:gd name="connsiteY4" fmla="*/ 81819 h 1134497"/>
              <a:gd name="connsiteX5" fmla="*/ 41020 w 81815"/>
              <a:gd name="connsiteY5" fmla="*/ 4 h 1134497"/>
              <a:gd name="connsiteX6" fmla="*/ 81928 w 81815"/>
              <a:gd name="connsiteY6" fmla="*/ 81819 h 1134497"/>
              <a:gd name="connsiteX7" fmla="*/ 81929 w 81815"/>
              <a:gd name="connsiteY7" fmla="*/ 1052687 h 1134497"/>
              <a:gd name="connsiteX8" fmla="*/ 41021 w 81815"/>
              <a:gd name="connsiteY8" fmla="*/ 1134502 h 1134497"/>
              <a:gd name="connsiteX9" fmla="*/ 114 w 81815"/>
              <a:gd name="connsiteY9" fmla="*/ 1052687 h 1134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815" h="1134497">
                <a:moveTo>
                  <a:pt x="54656" y="68183"/>
                </a:moveTo>
                <a:lnTo>
                  <a:pt x="54657" y="1066323"/>
                </a:lnTo>
                <a:lnTo>
                  <a:pt x="27386" y="1066323"/>
                </a:lnTo>
                <a:lnTo>
                  <a:pt x="27385" y="68183"/>
                </a:lnTo>
                <a:close/>
                <a:moveTo>
                  <a:pt x="113" y="81819"/>
                </a:moveTo>
                <a:lnTo>
                  <a:pt x="41020" y="4"/>
                </a:lnTo>
                <a:lnTo>
                  <a:pt x="81928" y="81819"/>
                </a:lnTo>
                <a:close/>
                <a:moveTo>
                  <a:pt x="81929" y="1052687"/>
                </a:moveTo>
                <a:lnTo>
                  <a:pt x="41021" y="1134502"/>
                </a:lnTo>
                <a:lnTo>
                  <a:pt x="114" y="1052687"/>
                </a:lnTo>
                <a:close/>
              </a:path>
            </a:pathLst>
          </a:custGeom>
          <a:solidFill>
            <a:srgbClr val="0070C0"/>
          </a:solidFill>
          <a:ln w="9091" cap="flat">
            <a:noFill/>
            <a:prstDash val="solid"/>
            <a:miter/>
          </a:ln>
        </p:spPr>
        <p:txBody>
          <a:bodyPr rtlCol="0" anchor="ctr"/>
          <a:lstStyle/>
          <a:p>
            <a:endParaRPr lang="en-US" dirty="0"/>
          </a:p>
        </p:txBody>
      </p:sp>
      <p:sp>
        <p:nvSpPr>
          <p:cNvPr id="49" name="TextBox 22">
            <a:extLst>
              <a:ext uri="{FF2B5EF4-FFF2-40B4-BE49-F238E27FC236}">
                <a16:creationId xmlns:a16="http://schemas.microsoft.com/office/drawing/2014/main" id="{5B4CC80D-D61E-C52A-891D-E5DC8B3D21D3}"/>
              </a:ext>
            </a:extLst>
          </p:cNvPr>
          <p:cNvSpPr txBox="1"/>
          <p:nvPr/>
        </p:nvSpPr>
        <p:spPr>
          <a:xfrm>
            <a:off x="6329094" y="2841984"/>
            <a:ext cx="437940" cy="301621"/>
          </a:xfrm>
          <a:prstGeom prst="rect">
            <a:avLst/>
          </a:prstGeom>
          <a:noFill/>
        </p:spPr>
        <p:txBody>
          <a:bodyPr wrap="none" rtlCol="0">
            <a:spAutoFit/>
          </a:bodyPr>
          <a:lstStyle/>
          <a:p>
            <a:pPr algn="l"/>
            <a:r>
              <a:rPr lang="en-US" sz="1360" spc="0" baseline="0" dirty="0">
                <a:solidFill>
                  <a:srgbClr val="0070C0"/>
                </a:solidFill>
                <a:latin typeface="Arial"/>
                <a:cs typeface="Arial"/>
                <a:sym typeface="Arial"/>
                <a:rtl val="0"/>
              </a:rPr>
              <a:t>Big</a:t>
            </a:r>
          </a:p>
        </p:txBody>
      </p:sp>
      <p:sp>
        <p:nvSpPr>
          <p:cNvPr id="50" name="TextBox 23">
            <a:extLst>
              <a:ext uri="{FF2B5EF4-FFF2-40B4-BE49-F238E27FC236}">
                <a16:creationId xmlns:a16="http://schemas.microsoft.com/office/drawing/2014/main" id="{8D583846-1377-F1B3-E9A4-83F2195537BB}"/>
              </a:ext>
            </a:extLst>
          </p:cNvPr>
          <p:cNvSpPr txBox="1"/>
          <p:nvPr/>
        </p:nvSpPr>
        <p:spPr>
          <a:xfrm>
            <a:off x="6979829" y="2096561"/>
            <a:ext cx="610134" cy="282341"/>
          </a:xfrm>
          <a:prstGeom prst="rect">
            <a:avLst/>
          </a:prstGeom>
          <a:noFill/>
        </p:spPr>
        <p:txBody>
          <a:bodyPr wrap="none" rtlCol="0">
            <a:spAutoFit/>
          </a:bodyPr>
          <a:lstStyle/>
          <a:p>
            <a:pPr algn="l"/>
            <a:r>
              <a:rPr lang="en-US" sz="1360" spc="0" baseline="0" dirty="0">
                <a:solidFill>
                  <a:srgbClr val="0070C0"/>
                </a:solidFill>
                <a:latin typeface="Arial"/>
                <a:cs typeface="Arial"/>
                <a:sym typeface="Arial"/>
                <a:rtl val="0"/>
              </a:rPr>
              <a:t>Small</a:t>
            </a:r>
          </a:p>
        </p:txBody>
      </p:sp>
      <p:sp>
        <p:nvSpPr>
          <p:cNvPr id="53" name="TextBox 28">
            <a:extLst>
              <a:ext uri="{FF2B5EF4-FFF2-40B4-BE49-F238E27FC236}">
                <a16:creationId xmlns:a16="http://schemas.microsoft.com/office/drawing/2014/main" id="{02CD9BFA-07DB-1D79-FB0F-C318FC7F7093}"/>
              </a:ext>
            </a:extLst>
          </p:cNvPr>
          <p:cNvSpPr txBox="1"/>
          <p:nvPr/>
        </p:nvSpPr>
        <p:spPr>
          <a:xfrm>
            <a:off x="7494273" y="5123706"/>
            <a:ext cx="1037389" cy="364155"/>
          </a:xfrm>
          <a:prstGeom prst="rect">
            <a:avLst/>
          </a:prstGeom>
          <a:noFill/>
        </p:spPr>
        <p:txBody>
          <a:bodyPr wrap="none" rtlCol="0">
            <a:spAutoFit/>
          </a:bodyPr>
          <a:lstStyle/>
          <a:p>
            <a:pPr algn="l"/>
            <a:r>
              <a:rPr lang="en-US" sz="1933" spc="0" baseline="0" dirty="0">
                <a:solidFill>
                  <a:srgbClr val="00B050"/>
                </a:solidFill>
                <a:latin typeface="Arial"/>
                <a:cs typeface="Arial"/>
                <a:sym typeface="Arial"/>
                <a:rtl val="0"/>
              </a:rPr>
              <a:t>Velocity</a:t>
            </a:r>
          </a:p>
        </p:txBody>
      </p:sp>
      <p:sp>
        <p:nvSpPr>
          <p:cNvPr id="54" name="TextBox 29">
            <a:extLst>
              <a:ext uri="{FF2B5EF4-FFF2-40B4-BE49-F238E27FC236}">
                <a16:creationId xmlns:a16="http://schemas.microsoft.com/office/drawing/2014/main" id="{1D0AF8CF-3DCD-8708-F4A6-138520094F77}"/>
              </a:ext>
            </a:extLst>
          </p:cNvPr>
          <p:cNvSpPr txBox="1"/>
          <p:nvPr/>
        </p:nvSpPr>
        <p:spPr>
          <a:xfrm>
            <a:off x="7448153" y="5414603"/>
            <a:ext cx="264694" cy="364155"/>
          </a:xfrm>
          <a:prstGeom prst="rect">
            <a:avLst/>
          </a:prstGeom>
          <a:noFill/>
        </p:spPr>
        <p:txBody>
          <a:bodyPr wrap="none" rtlCol="0">
            <a:spAutoFit/>
          </a:bodyPr>
          <a:lstStyle/>
          <a:p>
            <a:pPr algn="l"/>
            <a:r>
              <a:rPr lang="en-US" sz="1933" spc="0" baseline="0" dirty="0">
                <a:solidFill>
                  <a:srgbClr val="00B050"/>
                </a:solidFill>
                <a:latin typeface="Arial"/>
                <a:cs typeface="Arial"/>
                <a:sym typeface="Arial"/>
                <a:rtl val="0"/>
              </a:rPr>
              <a:t>(</a:t>
            </a:r>
          </a:p>
        </p:txBody>
      </p:sp>
      <p:sp>
        <p:nvSpPr>
          <p:cNvPr id="55" name="TextBox 30">
            <a:extLst>
              <a:ext uri="{FF2B5EF4-FFF2-40B4-BE49-F238E27FC236}">
                <a16:creationId xmlns:a16="http://schemas.microsoft.com/office/drawing/2014/main" id="{506B4726-1258-6307-4B5E-D67436C0A544}"/>
              </a:ext>
            </a:extLst>
          </p:cNvPr>
          <p:cNvSpPr txBox="1"/>
          <p:nvPr/>
        </p:nvSpPr>
        <p:spPr>
          <a:xfrm>
            <a:off x="7528453" y="5414603"/>
            <a:ext cx="973755" cy="364155"/>
          </a:xfrm>
          <a:prstGeom prst="rect">
            <a:avLst/>
          </a:prstGeom>
          <a:noFill/>
        </p:spPr>
        <p:txBody>
          <a:bodyPr wrap="none" rtlCol="0">
            <a:spAutoFit/>
          </a:bodyPr>
          <a:lstStyle/>
          <a:p>
            <a:pPr algn="l"/>
            <a:r>
              <a:rPr lang="en-US" sz="1933" spc="0" baseline="0" dirty="0">
                <a:solidFill>
                  <a:srgbClr val="00B050"/>
                </a:solidFill>
                <a:latin typeface="Arial"/>
                <a:cs typeface="Arial"/>
                <a:sym typeface="Arial"/>
                <a:rtl val="0"/>
              </a:rPr>
              <a:t>latency</a:t>
            </a:r>
          </a:p>
        </p:txBody>
      </p:sp>
      <p:sp>
        <p:nvSpPr>
          <p:cNvPr id="56" name="TextBox 31">
            <a:extLst>
              <a:ext uri="{FF2B5EF4-FFF2-40B4-BE49-F238E27FC236}">
                <a16:creationId xmlns:a16="http://schemas.microsoft.com/office/drawing/2014/main" id="{3E497684-5B77-9B00-EC9C-B7573EA7402D}"/>
              </a:ext>
            </a:extLst>
          </p:cNvPr>
          <p:cNvSpPr txBox="1"/>
          <p:nvPr/>
        </p:nvSpPr>
        <p:spPr>
          <a:xfrm>
            <a:off x="8296603" y="5414603"/>
            <a:ext cx="264694" cy="364155"/>
          </a:xfrm>
          <a:prstGeom prst="rect">
            <a:avLst/>
          </a:prstGeom>
          <a:noFill/>
        </p:spPr>
        <p:txBody>
          <a:bodyPr wrap="none" rtlCol="0">
            <a:spAutoFit/>
          </a:bodyPr>
          <a:lstStyle/>
          <a:p>
            <a:pPr algn="l"/>
            <a:r>
              <a:rPr lang="en-US" sz="1933" spc="0" baseline="0" dirty="0">
                <a:solidFill>
                  <a:srgbClr val="00B050"/>
                </a:solidFill>
                <a:latin typeface="Arial"/>
                <a:cs typeface="Arial"/>
                <a:sym typeface="Arial"/>
                <a:rtl val="0"/>
              </a:rPr>
              <a:t>)</a:t>
            </a:r>
          </a:p>
        </p:txBody>
      </p:sp>
      <p:sp>
        <p:nvSpPr>
          <p:cNvPr id="57" name="TextBox 32">
            <a:extLst>
              <a:ext uri="{FF2B5EF4-FFF2-40B4-BE49-F238E27FC236}">
                <a16:creationId xmlns:a16="http://schemas.microsoft.com/office/drawing/2014/main" id="{5035769B-8DBB-98E0-51D8-469FC8C49B73}"/>
              </a:ext>
            </a:extLst>
          </p:cNvPr>
          <p:cNvSpPr txBox="1"/>
          <p:nvPr/>
        </p:nvSpPr>
        <p:spPr>
          <a:xfrm>
            <a:off x="9751859" y="3078338"/>
            <a:ext cx="928303" cy="364155"/>
          </a:xfrm>
          <a:prstGeom prst="rect">
            <a:avLst/>
          </a:prstGeom>
          <a:noFill/>
        </p:spPr>
        <p:txBody>
          <a:bodyPr wrap="none" rtlCol="0">
            <a:spAutoFit/>
          </a:bodyPr>
          <a:lstStyle/>
          <a:p>
            <a:pPr algn="l"/>
            <a:r>
              <a:rPr lang="en-US" sz="1933" spc="0" baseline="0" dirty="0">
                <a:solidFill>
                  <a:srgbClr val="ED7D31"/>
                </a:solidFill>
                <a:latin typeface="Arial"/>
                <a:cs typeface="Arial"/>
                <a:sym typeface="Arial"/>
                <a:rtl val="0"/>
              </a:rPr>
              <a:t>Variety</a:t>
            </a:r>
          </a:p>
        </p:txBody>
      </p:sp>
      <p:sp>
        <p:nvSpPr>
          <p:cNvPr id="58" name="TextBox 33">
            <a:extLst>
              <a:ext uri="{FF2B5EF4-FFF2-40B4-BE49-F238E27FC236}">
                <a16:creationId xmlns:a16="http://schemas.microsoft.com/office/drawing/2014/main" id="{37C5317A-CD6B-F261-1DA2-7902F8B37F5E}"/>
              </a:ext>
            </a:extLst>
          </p:cNvPr>
          <p:cNvSpPr txBox="1"/>
          <p:nvPr/>
        </p:nvSpPr>
        <p:spPr>
          <a:xfrm>
            <a:off x="9751859" y="3369235"/>
            <a:ext cx="1564639" cy="364155"/>
          </a:xfrm>
          <a:prstGeom prst="rect">
            <a:avLst/>
          </a:prstGeom>
          <a:noFill/>
        </p:spPr>
        <p:txBody>
          <a:bodyPr wrap="none" rtlCol="0">
            <a:spAutoFit/>
          </a:bodyPr>
          <a:lstStyle/>
          <a:p>
            <a:pPr algn="l"/>
            <a:r>
              <a:rPr lang="en-US" sz="1933" spc="0" baseline="0" dirty="0">
                <a:solidFill>
                  <a:srgbClr val="ED7D31"/>
                </a:solidFill>
                <a:latin typeface="Arial"/>
                <a:cs typeface="Arial"/>
                <a:sym typeface="Arial"/>
                <a:rtl val="0"/>
              </a:rPr>
              <a:t>(data model)</a:t>
            </a:r>
          </a:p>
        </p:txBody>
      </p:sp>
      <p:sp>
        <p:nvSpPr>
          <p:cNvPr id="59" name="TextBox 34">
            <a:extLst>
              <a:ext uri="{FF2B5EF4-FFF2-40B4-BE49-F238E27FC236}">
                <a16:creationId xmlns:a16="http://schemas.microsoft.com/office/drawing/2014/main" id="{02F7D211-8D04-498A-61CD-FFAF4C61B973}"/>
              </a:ext>
            </a:extLst>
          </p:cNvPr>
          <p:cNvSpPr txBox="1"/>
          <p:nvPr/>
        </p:nvSpPr>
        <p:spPr>
          <a:xfrm>
            <a:off x="6229544" y="2423820"/>
            <a:ext cx="991936" cy="364155"/>
          </a:xfrm>
          <a:prstGeom prst="rect">
            <a:avLst/>
          </a:prstGeom>
          <a:noFill/>
        </p:spPr>
        <p:txBody>
          <a:bodyPr wrap="none" rtlCol="0">
            <a:spAutoFit/>
          </a:bodyPr>
          <a:lstStyle/>
          <a:p>
            <a:pPr algn="l"/>
            <a:r>
              <a:rPr lang="en-US" sz="1933" spc="0" baseline="0" dirty="0">
                <a:solidFill>
                  <a:srgbClr val="0070C0"/>
                </a:solidFill>
                <a:latin typeface="Arial"/>
                <a:cs typeface="Arial"/>
                <a:sym typeface="Arial"/>
                <a:rtl val="0"/>
              </a:rPr>
              <a:t>Volume</a:t>
            </a:r>
          </a:p>
        </p:txBody>
      </p:sp>
    </p:spTree>
    <p:extLst>
      <p:ext uri="{BB962C8B-B14F-4D97-AF65-F5344CB8AC3E}">
        <p14:creationId xmlns:p14="http://schemas.microsoft.com/office/powerpoint/2010/main" val="347847434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27DA4FA-C65D-4646-BF43-DE8EAAEEDA26}"/>
              </a:ext>
            </a:extLst>
          </p:cNvPr>
          <p:cNvSpPr>
            <a:spLocks noGrp="1"/>
          </p:cNvSpPr>
          <p:nvPr>
            <p:ph type="title"/>
          </p:nvPr>
        </p:nvSpPr>
        <p:spPr>
          <a:xfrm>
            <a:off x="838200" y="365125"/>
            <a:ext cx="10515600" cy="1325563"/>
          </a:xfrm>
        </p:spPr>
        <p:txBody>
          <a:bodyPr/>
          <a:lstStyle/>
          <a:p>
            <a:r>
              <a:rPr lang="en-US" noProof="0" dirty="0"/>
              <a:t>Reference scenario</a:t>
            </a:r>
          </a:p>
        </p:txBody>
      </p:sp>
      <p:sp>
        <p:nvSpPr>
          <p:cNvPr id="3" name="Segnaposto contenuto 2">
            <a:extLst>
              <a:ext uri="{FF2B5EF4-FFF2-40B4-BE49-F238E27FC236}">
                <a16:creationId xmlns:a16="http://schemas.microsoft.com/office/drawing/2014/main" id="{2BFEA8D2-1486-4D33-B179-897CF8F1E4A8}"/>
              </a:ext>
            </a:extLst>
          </p:cNvPr>
          <p:cNvSpPr>
            <a:spLocks noGrp="1"/>
          </p:cNvSpPr>
          <p:nvPr>
            <p:ph sz="half" idx="1"/>
          </p:nvPr>
        </p:nvSpPr>
        <p:spPr>
          <a:xfrm>
            <a:off x="838200" y="1825625"/>
            <a:ext cx="5181600" cy="4351338"/>
          </a:xfrm>
        </p:spPr>
        <p:txBody>
          <a:bodyPr/>
          <a:lstStyle/>
          <a:p>
            <a:r>
              <a:rPr lang="en-US" b="1" noProof="0" dirty="0"/>
              <a:t>Volume</a:t>
            </a:r>
          </a:p>
          <a:p>
            <a:pPr lvl="1"/>
            <a:r>
              <a:rPr lang="en-US" b="1" noProof="0" dirty="0"/>
              <a:t>Small</a:t>
            </a:r>
            <a:r>
              <a:rPr lang="en-US" noProof="0" dirty="0"/>
              <a:t>: small relational DBs</a:t>
            </a:r>
          </a:p>
          <a:p>
            <a:pPr lvl="1"/>
            <a:r>
              <a:rPr lang="en-US" b="1" noProof="0" dirty="0"/>
              <a:t>High</a:t>
            </a:r>
            <a:r>
              <a:rPr lang="en-US" noProof="0" dirty="0"/>
              <a:t>: TBs o PBs of data</a:t>
            </a:r>
          </a:p>
        </p:txBody>
      </p:sp>
      <p:pic>
        <p:nvPicPr>
          <p:cNvPr id="15" name="Segnaposto contenuto 14">
            <a:extLst>
              <a:ext uri="{FF2B5EF4-FFF2-40B4-BE49-F238E27FC236}">
                <a16:creationId xmlns:a16="http://schemas.microsoft.com/office/drawing/2014/main" id="{FC115166-4D58-445B-92DC-7F496CC7BD5C}"/>
              </a:ext>
            </a:extLst>
          </p:cNvPr>
          <p:cNvPicPr>
            <a:picLocks noGrp="1" noChangeAspect="1"/>
          </p:cNvPicPr>
          <p:nvPr>
            <p:ph sz="half" idx="2"/>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962775" y="2448719"/>
            <a:ext cx="3600450" cy="3105150"/>
          </a:xfrm>
        </p:spPr>
      </p:pic>
      <p:sp>
        <p:nvSpPr>
          <p:cNvPr id="4" name="Segnaposto piè di pagina 3">
            <a:extLst>
              <a:ext uri="{FF2B5EF4-FFF2-40B4-BE49-F238E27FC236}">
                <a16:creationId xmlns:a16="http://schemas.microsoft.com/office/drawing/2014/main" id="{6F417C20-FA64-4D55-804B-F3BABE04BC0F}"/>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9811CD8F-F257-4977-8723-F26E3E3FF932}"/>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96</a:t>
            </a:fld>
            <a:endParaRPr lang="it-IT" dirty="0"/>
          </a:p>
        </p:txBody>
      </p:sp>
    </p:spTree>
    <p:extLst>
      <p:ext uri="{BB962C8B-B14F-4D97-AF65-F5344CB8AC3E}">
        <p14:creationId xmlns:p14="http://schemas.microsoft.com/office/powerpoint/2010/main" val="309486176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magine 6">
            <a:extLst>
              <a:ext uri="{FF2B5EF4-FFF2-40B4-BE49-F238E27FC236}">
                <a16:creationId xmlns:a16="http://schemas.microsoft.com/office/drawing/2014/main" id="{C867F988-4C15-67D6-ACBA-C06957A64D83}"/>
              </a:ext>
            </a:extLst>
          </p:cNvPr>
          <p:cNvPicPr>
            <a:picLocks noChangeAspect="1"/>
          </p:cNvPicPr>
          <p:nvPr/>
        </p:nvPicPr>
        <p:blipFill>
          <a:blip r:embed="rId2"/>
          <a:stretch>
            <a:fillRect/>
          </a:stretch>
        </p:blipFill>
        <p:spPr>
          <a:xfrm>
            <a:off x="2480601" y="4811187"/>
            <a:ext cx="4322276" cy="1662041"/>
          </a:xfrm>
          <a:prstGeom prst="rect">
            <a:avLst/>
          </a:prstGeom>
        </p:spPr>
      </p:pic>
      <p:sp>
        <p:nvSpPr>
          <p:cNvPr id="2" name="Titolo 1">
            <a:extLst>
              <a:ext uri="{FF2B5EF4-FFF2-40B4-BE49-F238E27FC236}">
                <a16:creationId xmlns:a16="http://schemas.microsoft.com/office/drawing/2014/main" id="{227DA4FA-C65D-4646-BF43-DE8EAAEEDA26}"/>
              </a:ext>
            </a:extLst>
          </p:cNvPr>
          <p:cNvSpPr>
            <a:spLocks noGrp="1"/>
          </p:cNvSpPr>
          <p:nvPr>
            <p:ph type="title"/>
          </p:nvPr>
        </p:nvSpPr>
        <p:spPr/>
        <p:txBody>
          <a:bodyPr>
            <a:normAutofit/>
          </a:bodyPr>
          <a:lstStyle/>
          <a:p>
            <a:r>
              <a:rPr lang="en-US" noProof="0" dirty="0"/>
              <a:t>Reference scenario</a:t>
            </a:r>
          </a:p>
        </p:txBody>
      </p:sp>
      <p:sp>
        <p:nvSpPr>
          <p:cNvPr id="3" name="Segnaposto contenuto 2">
            <a:extLst>
              <a:ext uri="{FF2B5EF4-FFF2-40B4-BE49-F238E27FC236}">
                <a16:creationId xmlns:a16="http://schemas.microsoft.com/office/drawing/2014/main" id="{2BFEA8D2-1486-4D33-B179-897CF8F1E4A8}"/>
              </a:ext>
            </a:extLst>
          </p:cNvPr>
          <p:cNvSpPr>
            <a:spLocks noGrp="1"/>
          </p:cNvSpPr>
          <p:nvPr>
            <p:ph sz="half" idx="1"/>
          </p:nvPr>
        </p:nvSpPr>
        <p:spPr/>
        <p:txBody>
          <a:bodyPr/>
          <a:lstStyle/>
          <a:p>
            <a:r>
              <a:rPr lang="en-US" b="1" noProof="0" dirty="0"/>
              <a:t>Variety</a:t>
            </a:r>
          </a:p>
          <a:p>
            <a:pPr lvl="1"/>
            <a:r>
              <a:rPr lang="en-US" b="1" noProof="0" dirty="0"/>
              <a:t>Structured</a:t>
            </a:r>
          </a:p>
          <a:p>
            <a:pPr lvl="2"/>
            <a:r>
              <a:rPr lang="en-US" noProof="0" dirty="0"/>
              <a:t>Relational tuples with FK/PK relationships</a:t>
            </a:r>
          </a:p>
          <a:p>
            <a:pPr lvl="1"/>
            <a:r>
              <a:rPr lang="en-US" b="1" noProof="0" dirty="0"/>
              <a:t>Unstructured</a:t>
            </a:r>
          </a:p>
          <a:p>
            <a:pPr lvl="2"/>
            <a:r>
              <a:rPr lang="en-US" noProof="0" dirty="0"/>
              <a:t>Key-value</a:t>
            </a:r>
          </a:p>
          <a:p>
            <a:pPr lvl="2"/>
            <a:r>
              <a:rPr lang="en-US" noProof="0" dirty="0"/>
              <a:t>Columnar</a:t>
            </a:r>
          </a:p>
          <a:p>
            <a:pPr lvl="2"/>
            <a:r>
              <a:rPr lang="en-US" noProof="0" dirty="0"/>
              <a:t>Document-based</a:t>
            </a:r>
          </a:p>
          <a:p>
            <a:pPr lvl="2"/>
            <a:r>
              <a:rPr lang="en-US" noProof="0" dirty="0"/>
              <a:t>Graph</a:t>
            </a:r>
          </a:p>
          <a:p>
            <a:pPr lvl="2"/>
            <a:r>
              <a:rPr lang="en-US" noProof="0" dirty="0"/>
              <a:t>...</a:t>
            </a:r>
          </a:p>
        </p:txBody>
      </p:sp>
      <p:pic>
        <p:nvPicPr>
          <p:cNvPr id="10" name="Segnaposto contenuto 9">
            <a:extLst>
              <a:ext uri="{FF2B5EF4-FFF2-40B4-BE49-F238E27FC236}">
                <a16:creationId xmlns:a16="http://schemas.microsoft.com/office/drawing/2014/main" id="{382320F1-3888-42B1-B65D-9DB7106621CC}"/>
              </a:ext>
            </a:extLst>
          </p:cNvPr>
          <p:cNvPicPr>
            <a:picLocks noGrp="1" noChangeAspect="1"/>
          </p:cNvPicPr>
          <p:nvPr>
            <p:ph sz="half" idx="2"/>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467475" y="2577306"/>
            <a:ext cx="4591050" cy="2847975"/>
          </a:xfrm>
        </p:spPr>
      </p:pic>
      <p:sp>
        <p:nvSpPr>
          <p:cNvPr id="4" name="Segnaposto piè di pagina 3">
            <a:extLst>
              <a:ext uri="{FF2B5EF4-FFF2-40B4-BE49-F238E27FC236}">
                <a16:creationId xmlns:a16="http://schemas.microsoft.com/office/drawing/2014/main" id="{6F417C20-FA64-4D55-804B-F3BABE04BC0F}"/>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9811CD8F-F257-4977-8723-F26E3E3FF932}"/>
              </a:ext>
            </a:extLst>
          </p:cNvPr>
          <p:cNvSpPr>
            <a:spLocks noGrp="1"/>
          </p:cNvSpPr>
          <p:nvPr>
            <p:ph type="sldNum" sz="quarter" idx="12"/>
          </p:nvPr>
        </p:nvSpPr>
        <p:spPr/>
        <p:txBody>
          <a:bodyPr/>
          <a:lstStyle/>
          <a:p>
            <a:fld id="{5DD6F1BA-2510-46FC-9346-AB1F3CA1593B}" type="slidenum">
              <a:rPr lang="it-IT" smtClean="0"/>
              <a:pPr/>
              <a:t>97</a:t>
            </a:fld>
            <a:endParaRPr lang="it-IT" dirty="0"/>
          </a:p>
        </p:txBody>
      </p:sp>
      <p:sp>
        <p:nvSpPr>
          <p:cNvPr id="8" name="Segnaposto contenuto 7">
            <a:extLst>
              <a:ext uri="{FF2B5EF4-FFF2-40B4-BE49-F238E27FC236}">
                <a16:creationId xmlns:a16="http://schemas.microsoft.com/office/drawing/2014/main" id="{7227EB45-E670-11D7-F178-E8D95FCB9920}"/>
              </a:ext>
            </a:extLst>
          </p:cNvPr>
          <p:cNvSpPr>
            <a:spLocks noGrp="1"/>
          </p:cNvSpPr>
          <p:nvPr>
            <p:ph idx="13"/>
          </p:nvPr>
        </p:nvSpPr>
        <p:spPr/>
        <p:txBody>
          <a:bodyPr/>
          <a:lstStyle/>
          <a:p>
            <a:r>
              <a:rPr lang="en-US" noProof="0" dirty="0">
                <a:hlinkClick r:id="rId5"/>
              </a:rPr>
              <a:t>https://www.datamation.com/big-data/structured-vs-unstructured-data/</a:t>
            </a:r>
            <a:r>
              <a:rPr lang="en-US" noProof="0" dirty="0"/>
              <a:t> (accessed 2022-08-01)</a:t>
            </a:r>
          </a:p>
        </p:txBody>
      </p:sp>
    </p:spTree>
    <p:extLst>
      <p:ext uri="{BB962C8B-B14F-4D97-AF65-F5344CB8AC3E}">
        <p14:creationId xmlns:p14="http://schemas.microsoft.com/office/powerpoint/2010/main" val="3565075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27DA4FA-C65D-4646-BF43-DE8EAAEEDA26}"/>
              </a:ext>
            </a:extLst>
          </p:cNvPr>
          <p:cNvSpPr>
            <a:spLocks noGrp="1"/>
          </p:cNvSpPr>
          <p:nvPr>
            <p:ph type="title"/>
          </p:nvPr>
        </p:nvSpPr>
        <p:spPr>
          <a:xfrm>
            <a:off x="838200" y="365125"/>
            <a:ext cx="10515600" cy="1325563"/>
          </a:xfrm>
        </p:spPr>
        <p:txBody>
          <a:bodyPr/>
          <a:lstStyle/>
          <a:p>
            <a:r>
              <a:rPr lang="en-US" noProof="0" dirty="0"/>
              <a:t>Reference scenario</a:t>
            </a:r>
          </a:p>
        </p:txBody>
      </p:sp>
      <p:sp>
        <p:nvSpPr>
          <p:cNvPr id="3" name="Segnaposto contenuto 2">
            <a:extLst>
              <a:ext uri="{FF2B5EF4-FFF2-40B4-BE49-F238E27FC236}">
                <a16:creationId xmlns:a16="http://schemas.microsoft.com/office/drawing/2014/main" id="{2BFEA8D2-1486-4D33-B179-897CF8F1E4A8}"/>
              </a:ext>
            </a:extLst>
          </p:cNvPr>
          <p:cNvSpPr>
            <a:spLocks noGrp="1"/>
          </p:cNvSpPr>
          <p:nvPr>
            <p:ph sz="half" idx="1"/>
          </p:nvPr>
        </p:nvSpPr>
        <p:spPr>
          <a:xfrm>
            <a:off x="838200" y="1825625"/>
            <a:ext cx="5181600" cy="4351338"/>
          </a:xfrm>
        </p:spPr>
        <p:txBody>
          <a:bodyPr/>
          <a:lstStyle/>
          <a:p>
            <a:r>
              <a:rPr lang="en-US" b="1" noProof="0" dirty="0"/>
              <a:t>Velocity</a:t>
            </a:r>
            <a:r>
              <a:rPr lang="en-US" noProof="0" dirty="0"/>
              <a:t> (latency)</a:t>
            </a:r>
          </a:p>
          <a:p>
            <a:pPr lvl="1"/>
            <a:r>
              <a:rPr lang="en-US" b="1" noProof="0" dirty="0"/>
              <a:t>High</a:t>
            </a:r>
            <a:r>
              <a:rPr lang="en-US" noProof="0" dirty="0"/>
              <a:t>: clients synchronously pulling data from sources</a:t>
            </a:r>
          </a:p>
          <a:p>
            <a:pPr lvl="1"/>
            <a:r>
              <a:rPr lang="en-US" b="1" noProof="0" dirty="0"/>
              <a:t>Low</a:t>
            </a:r>
            <a:r>
              <a:rPr lang="en-US" noProof="0" dirty="0"/>
              <a:t>: sources asynchronously pushing data to clients</a:t>
            </a:r>
          </a:p>
          <a:p>
            <a:pPr lvl="1"/>
            <a:endParaRPr lang="en-US" noProof="0" dirty="0"/>
          </a:p>
          <a:p>
            <a:r>
              <a:rPr lang="en-US" b="1" noProof="0" dirty="0"/>
              <a:t>Velocity</a:t>
            </a:r>
            <a:r>
              <a:rPr lang="en-US" noProof="0" dirty="0"/>
              <a:t> (speed; dual to latency)</a:t>
            </a:r>
          </a:p>
          <a:p>
            <a:pPr lvl="1"/>
            <a:r>
              <a:rPr lang="en-US" b="1" noProof="0" dirty="0"/>
              <a:t>High</a:t>
            </a:r>
            <a:r>
              <a:rPr lang="en-US" noProof="0" dirty="0"/>
              <a:t>: processing in real-time (milliseconds) or near-real time (minutes)</a:t>
            </a:r>
          </a:p>
          <a:p>
            <a:pPr lvl="1"/>
            <a:r>
              <a:rPr lang="en-US" b="1" noProof="0" dirty="0"/>
              <a:t>Low</a:t>
            </a:r>
            <a:r>
              <a:rPr lang="en-US" noProof="0" dirty="0"/>
              <a:t>: processing can take hours</a:t>
            </a:r>
          </a:p>
          <a:p>
            <a:endParaRPr lang="en-US" noProof="0" dirty="0"/>
          </a:p>
        </p:txBody>
      </p:sp>
      <p:pic>
        <p:nvPicPr>
          <p:cNvPr id="10" name="Segnaposto contenuto 9">
            <a:extLst>
              <a:ext uri="{FF2B5EF4-FFF2-40B4-BE49-F238E27FC236}">
                <a16:creationId xmlns:a16="http://schemas.microsoft.com/office/drawing/2014/main" id="{E366488D-1296-413D-B615-1E39BDA152BF}"/>
              </a:ext>
            </a:extLst>
          </p:cNvPr>
          <p:cNvPicPr>
            <a:picLocks noGrp="1" noChangeAspect="1"/>
          </p:cNvPicPr>
          <p:nvPr>
            <p:ph sz="half" idx="2"/>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205662" y="2158206"/>
            <a:ext cx="3114675" cy="3686175"/>
          </a:xfrm>
        </p:spPr>
      </p:pic>
      <p:sp>
        <p:nvSpPr>
          <p:cNvPr id="4" name="Segnaposto piè di pagina 3">
            <a:extLst>
              <a:ext uri="{FF2B5EF4-FFF2-40B4-BE49-F238E27FC236}">
                <a16:creationId xmlns:a16="http://schemas.microsoft.com/office/drawing/2014/main" id="{6F417C20-FA64-4D55-804B-F3BABE04BC0F}"/>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9811CD8F-F257-4977-8723-F26E3E3FF932}"/>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98</a:t>
            </a:fld>
            <a:endParaRPr lang="it-IT" dirty="0"/>
          </a:p>
        </p:txBody>
      </p:sp>
    </p:spTree>
    <p:extLst>
      <p:ext uri="{BB962C8B-B14F-4D97-AF65-F5344CB8AC3E}">
        <p14:creationId xmlns:p14="http://schemas.microsoft.com/office/powerpoint/2010/main" val="159118553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9FFA460-3F47-5A03-6EAD-5C1894D9F835}"/>
              </a:ext>
            </a:extLst>
          </p:cNvPr>
          <p:cNvSpPr>
            <a:spLocks noGrp="1"/>
          </p:cNvSpPr>
          <p:nvPr>
            <p:ph type="title"/>
          </p:nvPr>
        </p:nvSpPr>
        <p:spPr/>
        <p:txBody>
          <a:bodyPr/>
          <a:lstStyle/>
          <a:p>
            <a:r>
              <a:rPr lang="en-US" noProof="0" dirty="0"/>
              <a:t>Reference scenario</a:t>
            </a:r>
          </a:p>
        </p:txBody>
      </p:sp>
      <p:sp>
        <p:nvSpPr>
          <p:cNvPr id="8" name="Segnaposto testo 7">
            <a:extLst>
              <a:ext uri="{FF2B5EF4-FFF2-40B4-BE49-F238E27FC236}">
                <a16:creationId xmlns:a16="http://schemas.microsoft.com/office/drawing/2014/main" id="{6C4014A2-F165-28D8-E757-7B55B74221F7}"/>
              </a:ext>
            </a:extLst>
          </p:cNvPr>
          <p:cNvSpPr>
            <a:spLocks noGrp="1"/>
          </p:cNvSpPr>
          <p:nvPr>
            <p:ph type="body" idx="1"/>
          </p:nvPr>
        </p:nvSpPr>
        <p:spPr/>
        <p:txBody>
          <a:bodyPr/>
          <a:lstStyle/>
          <a:p>
            <a:r>
              <a:rPr lang="en-US" noProof="0" dirty="0"/>
              <a:t>Collecting data	</a:t>
            </a:r>
          </a:p>
        </p:txBody>
      </p:sp>
      <p:sp>
        <p:nvSpPr>
          <p:cNvPr id="9" name="Segnaposto contenuto 8">
            <a:extLst>
              <a:ext uri="{FF2B5EF4-FFF2-40B4-BE49-F238E27FC236}">
                <a16:creationId xmlns:a16="http://schemas.microsoft.com/office/drawing/2014/main" id="{5C08D8AB-461C-75D4-742E-A079B38A81D8}"/>
              </a:ext>
            </a:extLst>
          </p:cNvPr>
          <p:cNvSpPr>
            <a:spLocks noGrp="1"/>
          </p:cNvSpPr>
          <p:nvPr>
            <p:ph sz="half" idx="2"/>
          </p:nvPr>
        </p:nvSpPr>
        <p:spPr/>
        <p:txBody>
          <a:bodyPr/>
          <a:lstStyle/>
          <a:p>
            <a:pPr lvl="1"/>
            <a:r>
              <a:rPr lang="en-US" sz="1600" b="1" noProof="0" dirty="0">
                <a:solidFill>
                  <a:srgbClr val="FDA100"/>
                </a:solidFill>
                <a:effectLst/>
              </a:rPr>
              <a:t>Scheduled Batch</a:t>
            </a:r>
          </a:p>
          <a:p>
            <a:pPr lvl="2"/>
            <a:r>
              <a:rPr lang="en-US" sz="1400" noProof="0" dirty="0"/>
              <a:t>Large volume of data processed on a regular scheduled basis; velocity is very predictable</a:t>
            </a:r>
          </a:p>
          <a:p>
            <a:pPr lvl="1"/>
            <a:r>
              <a:rPr lang="en-US" sz="1600" b="1" noProof="0" dirty="0">
                <a:solidFill>
                  <a:srgbClr val="FDA100"/>
                </a:solidFill>
                <a:effectLst/>
              </a:rPr>
              <a:t>Periodic</a:t>
            </a:r>
            <a:r>
              <a:rPr lang="en-US" sz="1600" noProof="0" dirty="0"/>
              <a:t>:</a:t>
            </a:r>
          </a:p>
          <a:p>
            <a:pPr lvl="2"/>
            <a:r>
              <a:rPr lang="en-US" sz="1400" noProof="0" dirty="0"/>
              <a:t>Large volume of data processed at irregular times (e.g., after collecting a certain amount of data); velocity is less predictable</a:t>
            </a:r>
          </a:p>
          <a:p>
            <a:pPr lvl="1"/>
            <a:r>
              <a:rPr lang="en-US" sz="1600" b="1" noProof="0" dirty="0">
                <a:solidFill>
                  <a:srgbClr val="FDA100"/>
                </a:solidFill>
                <a:effectLst/>
              </a:rPr>
              <a:t>Near real-time</a:t>
            </a:r>
            <a:endParaRPr lang="en-US" sz="1600" noProof="0" dirty="0"/>
          </a:p>
          <a:p>
            <a:pPr lvl="2"/>
            <a:r>
              <a:rPr lang="en-US" sz="1400" noProof="0" dirty="0"/>
              <a:t>Streaming data processed in small individual batches that are collected and processed within minutes; velocity is a huge concern</a:t>
            </a:r>
          </a:p>
          <a:p>
            <a:pPr lvl="1"/>
            <a:r>
              <a:rPr lang="en-US" sz="1600" b="1" noProof="0" dirty="0">
                <a:solidFill>
                  <a:srgbClr val="FDA100"/>
                </a:solidFill>
                <a:effectLst/>
              </a:rPr>
              <a:t>Real-time</a:t>
            </a:r>
          </a:p>
          <a:p>
            <a:pPr lvl="2"/>
            <a:r>
              <a:rPr lang="en-US" sz="1400" noProof="0" dirty="0"/>
              <a:t>Streaming data processed in very small individual batches that are collected and processed within milliseconds; velocity is the paramount concern</a:t>
            </a:r>
          </a:p>
        </p:txBody>
      </p:sp>
      <p:sp>
        <p:nvSpPr>
          <p:cNvPr id="10" name="Segnaposto testo 9">
            <a:extLst>
              <a:ext uri="{FF2B5EF4-FFF2-40B4-BE49-F238E27FC236}">
                <a16:creationId xmlns:a16="http://schemas.microsoft.com/office/drawing/2014/main" id="{346DBD11-D603-923D-3287-B3FFECF68FF7}"/>
              </a:ext>
            </a:extLst>
          </p:cNvPr>
          <p:cNvSpPr>
            <a:spLocks noGrp="1"/>
          </p:cNvSpPr>
          <p:nvPr>
            <p:ph type="body" sz="quarter" idx="3"/>
          </p:nvPr>
        </p:nvSpPr>
        <p:spPr/>
        <p:txBody>
          <a:bodyPr/>
          <a:lstStyle/>
          <a:p>
            <a:r>
              <a:rPr lang="en-US" noProof="0" dirty="0"/>
              <a:t>Processing data</a:t>
            </a:r>
          </a:p>
        </p:txBody>
      </p:sp>
      <p:sp>
        <p:nvSpPr>
          <p:cNvPr id="11" name="Segnaposto contenuto 10">
            <a:extLst>
              <a:ext uri="{FF2B5EF4-FFF2-40B4-BE49-F238E27FC236}">
                <a16:creationId xmlns:a16="http://schemas.microsoft.com/office/drawing/2014/main" id="{3EA12B0C-3CE5-1CDB-B2D5-C006E238D119}"/>
              </a:ext>
            </a:extLst>
          </p:cNvPr>
          <p:cNvSpPr>
            <a:spLocks noGrp="1"/>
          </p:cNvSpPr>
          <p:nvPr>
            <p:ph sz="quarter" idx="4"/>
          </p:nvPr>
        </p:nvSpPr>
        <p:spPr/>
        <p:txBody>
          <a:bodyPr/>
          <a:lstStyle/>
          <a:p>
            <a:pPr lvl="1"/>
            <a:r>
              <a:rPr lang="en-US" b="1" noProof="0" dirty="0">
                <a:solidFill>
                  <a:srgbClr val="FDA100"/>
                </a:solidFill>
                <a:effectLst/>
              </a:rPr>
              <a:t>Batch and periodic</a:t>
            </a:r>
          </a:p>
          <a:p>
            <a:pPr lvl="2"/>
            <a:r>
              <a:rPr lang="en-US" noProof="0" dirty="0"/>
              <a:t>Once data has been collected, processing can be done in a controlled environment</a:t>
            </a:r>
          </a:p>
          <a:p>
            <a:pPr lvl="2"/>
            <a:r>
              <a:rPr lang="en-US" noProof="0" dirty="0"/>
              <a:t>There is time to plan for the appropriate resources</a:t>
            </a:r>
          </a:p>
          <a:p>
            <a:pPr lvl="1"/>
            <a:r>
              <a:rPr lang="en-US" b="1" noProof="0" dirty="0">
                <a:solidFill>
                  <a:srgbClr val="FDA100"/>
                </a:solidFill>
                <a:effectLst/>
              </a:rPr>
              <a:t>Near real-time and real-time</a:t>
            </a:r>
          </a:p>
          <a:p>
            <a:pPr lvl="2"/>
            <a:r>
              <a:rPr lang="en-US" noProof="0" dirty="0"/>
              <a:t>Collection of the data leads to an immediate need for processing. </a:t>
            </a:r>
          </a:p>
          <a:p>
            <a:pPr lvl="2"/>
            <a:r>
              <a:rPr lang="en-US" noProof="0" dirty="0"/>
              <a:t>Depending on the complexity of the processing (cleansing, scrubbing, curation), this can slow down the velocity of the solution significantly</a:t>
            </a:r>
          </a:p>
          <a:p>
            <a:pPr lvl="2"/>
            <a:r>
              <a:rPr lang="en-US" noProof="0" dirty="0"/>
              <a:t>Plan accordingly</a:t>
            </a:r>
          </a:p>
        </p:txBody>
      </p:sp>
      <p:sp>
        <p:nvSpPr>
          <p:cNvPr id="5" name="Segnaposto piè di pagina 4">
            <a:extLst>
              <a:ext uri="{FF2B5EF4-FFF2-40B4-BE49-F238E27FC236}">
                <a16:creationId xmlns:a16="http://schemas.microsoft.com/office/drawing/2014/main" id="{C254B7F3-2790-1BA9-869B-EA6438E97C55}"/>
              </a:ext>
            </a:extLst>
          </p:cNvPr>
          <p:cNvSpPr>
            <a:spLocks noGrp="1"/>
          </p:cNvSpPr>
          <p:nvPr>
            <p:ph type="ftr" sz="quarter" idx="11"/>
          </p:nvPr>
        </p:nvSpPr>
        <p:spPr/>
        <p:txBody>
          <a:bodyPr/>
          <a:lstStyle/>
          <a:p>
            <a:r>
              <a:rPr lang="en-US" dirty="0"/>
              <a:t>Matteo Francia – University of Bologna</a:t>
            </a:r>
          </a:p>
        </p:txBody>
      </p:sp>
      <p:sp>
        <p:nvSpPr>
          <p:cNvPr id="6" name="Segnaposto numero diapositiva 5">
            <a:extLst>
              <a:ext uri="{FF2B5EF4-FFF2-40B4-BE49-F238E27FC236}">
                <a16:creationId xmlns:a16="http://schemas.microsoft.com/office/drawing/2014/main" id="{4E29148B-B15A-FA21-2953-93D9869BA9D9}"/>
              </a:ext>
            </a:extLst>
          </p:cNvPr>
          <p:cNvSpPr>
            <a:spLocks noGrp="1"/>
          </p:cNvSpPr>
          <p:nvPr>
            <p:ph type="sldNum" sz="quarter" idx="12"/>
          </p:nvPr>
        </p:nvSpPr>
        <p:spPr/>
        <p:txBody>
          <a:bodyPr/>
          <a:lstStyle/>
          <a:p>
            <a:fld id="{5DD6F1BA-2510-46FC-9346-AB1F3CA1593B}" type="slidenum">
              <a:rPr lang="en-US" smtClean="0"/>
              <a:t>99</a:t>
            </a:fld>
            <a:endParaRPr lang="en-US" dirty="0"/>
          </a:p>
        </p:txBody>
      </p:sp>
    </p:spTree>
    <p:extLst>
      <p:ext uri="{BB962C8B-B14F-4D97-AF65-F5344CB8AC3E}">
        <p14:creationId xmlns:p14="http://schemas.microsoft.com/office/powerpoint/2010/main" val="1239165517"/>
      </p:ext>
    </p:extLst>
  </p:cSld>
  <p:clrMapOvr>
    <a:masterClrMapping/>
  </p:clrMapOvr>
</p:sld>
</file>

<file path=ppt/theme/theme1.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26391</TotalTime>
  <Words>23535</Words>
  <Application>Microsoft Office PowerPoint</Application>
  <PresentationFormat>Widescreen</PresentationFormat>
  <Paragraphs>3681</Paragraphs>
  <Slides>308</Slides>
  <Notes>11</Notes>
  <HiddenSlides>16</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308</vt:i4>
      </vt:variant>
    </vt:vector>
  </HeadingPairs>
  <TitlesOfParts>
    <vt:vector size="322" baseType="lpstr">
      <vt:lpstr>Arial</vt:lpstr>
      <vt:lpstr>Arial MT</vt:lpstr>
      <vt:lpstr>Calibri</vt:lpstr>
      <vt:lpstr>Cambria Math</vt:lpstr>
      <vt:lpstr>Consolas</vt:lpstr>
      <vt:lpstr>CourierPrime</vt:lpstr>
      <vt:lpstr>CourierPrime-Italic</vt:lpstr>
      <vt:lpstr>Helvetica</vt:lpstr>
      <vt:lpstr>NimbusSanL-Regu</vt:lpstr>
      <vt:lpstr>TeX-feymr10</vt:lpstr>
      <vt:lpstr>Times New Roman</vt:lpstr>
      <vt:lpstr>Verdana</vt:lpstr>
      <vt:lpstr>Wingdings</vt:lpstr>
      <vt:lpstr>Tema di Office</vt:lpstr>
      <vt:lpstr>BIG DATA AND  CLOUD PLATFORMS</vt:lpstr>
      <vt:lpstr>whoami</vt:lpstr>
      <vt:lpstr>Table of Contents and Exam</vt:lpstr>
      <vt:lpstr>Roadmap</vt:lpstr>
      <vt:lpstr>Dictionary</vt:lpstr>
      <vt:lpstr>Set up</vt:lpstr>
      <vt:lpstr>Set up</vt:lpstr>
      <vt:lpstr>So far</vt:lpstr>
      <vt:lpstr>So far</vt:lpstr>
      <vt:lpstr>So far</vt:lpstr>
      <vt:lpstr>So far</vt:lpstr>
      <vt:lpstr>Teaching material</vt:lpstr>
      <vt:lpstr>Teaching material</vt:lpstr>
      <vt:lpstr>BIG DATA AND  CLOUD PLATFORMS</vt:lpstr>
      <vt:lpstr>How did we get here?</vt:lpstr>
      <vt:lpstr>How did we get here?</vt:lpstr>
      <vt:lpstr>Data platform</vt:lpstr>
      <vt:lpstr>Data platform</vt:lpstr>
      <vt:lpstr>Data platform</vt:lpstr>
      <vt:lpstr>Data platform: OLTP vs OLAP</vt:lpstr>
      <vt:lpstr>Data platform: OLTP vs OLAP</vt:lpstr>
      <vt:lpstr>Data platform</vt:lpstr>
      <vt:lpstr>Data platform: DWH vs Data Lake</vt:lpstr>
      <vt:lpstr>Data platform: DWH vs Data Lake</vt:lpstr>
      <vt:lpstr>Data platform: DWH</vt:lpstr>
      <vt:lpstr>Data platform</vt:lpstr>
      <vt:lpstr>Data platform</vt:lpstr>
      <vt:lpstr>Data platform: Data management</vt:lpstr>
      <vt:lpstr>Data provenance</vt:lpstr>
      <vt:lpstr>Data provenance</vt:lpstr>
      <vt:lpstr>Data provenance</vt:lpstr>
      <vt:lpstr>Data provenance</vt:lpstr>
      <vt:lpstr>Data provenance</vt:lpstr>
      <vt:lpstr>Data provenance</vt:lpstr>
      <vt:lpstr>Data provenance</vt:lpstr>
      <vt:lpstr>Data profiling</vt:lpstr>
      <vt:lpstr>Data profiling</vt:lpstr>
      <vt:lpstr>Data profiling</vt:lpstr>
      <vt:lpstr>Data versioning</vt:lpstr>
      <vt:lpstr>Data versioning</vt:lpstr>
      <vt:lpstr>Data management</vt:lpstr>
      <vt:lpstr>Data management</vt:lpstr>
      <vt:lpstr>Data management</vt:lpstr>
      <vt:lpstr>In action</vt:lpstr>
      <vt:lpstr>Data platform</vt:lpstr>
      <vt:lpstr>Data lakehouse</vt:lpstr>
      <vt:lpstr>Data lakehouse</vt:lpstr>
      <vt:lpstr>Data fabric</vt:lpstr>
      <vt:lpstr>Data fabric</vt:lpstr>
      <vt:lpstr>Data fabric</vt:lpstr>
      <vt:lpstr>Data mesh</vt:lpstr>
      <vt:lpstr>Data mesh vs data fabric</vt:lpstr>
      <vt:lpstr>Example of data platform: Hadoop-based</vt:lpstr>
      <vt:lpstr>On-premises manual provisioning </vt:lpstr>
      <vt:lpstr>Example of data platform: MOSES</vt:lpstr>
      <vt:lpstr>Data platform</vt:lpstr>
      <vt:lpstr>Data platform: related job positions</vt:lpstr>
      <vt:lpstr>DataOps</vt:lpstr>
      <vt:lpstr>Data platform</vt:lpstr>
      <vt:lpstr>BIG DATA AND  CLOUD PLATFORMS</vt:lpstr>
      <vt:lpstr>PowerPoint Presentation</vt:lpstr>
      <vt:lpstr>Why going cloud?</vt:lpstr>
      <vt:lpstr>Why going cloud?</vt:lpstr>
      <vt:lpstr>Why going cloud?</vt:lpstr>
      <vt:lpstr>Why going cloud?</vt:lpstr>
      <vt:lpstr>Why going cloud?</vt:lpstr>
      <vt:lpstr>Why going cloud?</vt:lpstr>
      <vt:lpstr>Why going cloud?</vt:lpstr>
      <vt:lpstr>Is cloud a silver bullet?</vt:lpstr>
      <vt:lpstr>Is cloud a silver bullet?</vt:lpstr>
      <vt:lpstr>Is cloud a silver bullet?</vt:lpstr>
      <vt:lpstr>PowerPoint Presentation</vt:lpstr>
      <vt:lpstr>Cloud computing: types of cloud</vt:lpstr>
      <vt:lpstr>Cloud computing: types of cloud</vt:lpstr>
      <vt:lpstr>Cloud computing: principal vendors</vt:lpstr>
      <vt:lpstr>Cloud computing: deployment models</vt:lpstr>
      <vt:lpstr>Cloud computing: deployment models</vt:lpstr>
      <vt:lpstr>Cloud computing: deployment models</vt:lpstr>
      <vt:lpstr>Cloud computing: deployment models</vt:lpstr>
      <vt:lpstr>Cloud computing: deployment models</vt:lpstr>
      <vt:lpstr>Cloud computing: deployment models</vt:lpstr>
      <vt:lpstr>Cloud computing: deployment models</vt:lpstr>
      <vt:lpstr>Cloud computing: deployment models</vt:lpstr>
      <vt:lpstr>Cloud computing: deployment models</vt:lpstr>
      <vt:lpstr>Cloud computing: deployment models</vt:lpstr>
      <vt:lpstr>PowerPoint Presentation</vt:lpstr>
      <vt:lpstr>BIG DATA AND  CLOUD PLATFORMS</vt:lpstr>
      <vt:lpstr>Integrated analytics lab</vt:lpstr>
      <vt:lpstr>Integrated analytics lab</vt:lpstr>
      <vt:lpstr>Integrated analytics lab</vt:lpstr>
      <vt:lpstr>Integrated analytics lab</vt:lpstr>
      <vt:lpstr>Integrated analytics lab</vt:lpstr>
      <vt:lpstr>In action</vt:lpstr>
      <vt:lpstr>BIG DATA AND  CLOUD PLATFORMS</vt:lpstr>
      <vt:lpstr>Reference scenario</vt:lpstr>
      <vt:lpstr>Reference scenario</vt:lpstr>
      <vt:lpstr>Reference scenario</vt:lpstr>
      <vt:lpstr>Reference scenario</vt:lpstr>
      <vt:lpstr>Reference scenario</vt:lpstr>
      <vt:lpstr>Reference scenario</vt:lpstr>
      <vt:lpstr>Reference scenario</vt:lpstr>
      <vt:lpstr>Reference scenario: batch vs stream</vt:lpstr>
      <vt:lpstr>Reference scenario: batch vs stream</vt:lpstr>
      <vt:lpstr>Reference scenario</vt:lpstr>
      <vt:lpstr>Reference scenario</vt:lpstr>
      <vt:lpstr>Reference scenario</vt:lpstr>
      <vt:lpstr>Reference scenario</vt:lpstr>
      <vt:lpstr>Data pipeline</vt:lpstr>
      <vt:lpstr>Data pipeline</vt:lpstr>
      <vt:lpstr>Data pipelines on cloud</vt:lpstr>
      <vt:lpstr>Data pipeline - AWS</vt:lpstr>
      <vt:lpstr>Data pipeline - Google cloud</vt:lpstr>
      <vt:lpstr>A tentative organization</vt:lpstr>
      <vt:lpstr>A tentative organization</vt:lpstr>
      <vt:lpstr>A tentative organization</vt:lpstr>
      <vt:lpstr>A tentative organization</vt:lpstr>
      <vt:lpstr>A tentative organization</vt:lpstr>
      <vt:lpstr>Storage</vt:lpstr>
      <vt:lpstr>Storage models</vt:lpstr>
      <vt:lpstr>Storage models (AWS)</vt:lpstr>
      <vt:lpstr>Storage models (AWS)</vt:lpstr>
      <vt:lpstr>Storage models (Google Cloud)</vt:lpstr>
      <vt:lpstr>Storage models (AWS)</vt:lpstr>
      <vt:lpstr>AWS S3</vt:lpstr>
      <vt:lpstr>AWS Redshift</vt:lpstr>
      <vt:lpstr>Storage: access frequency (AWS)</vt:lpstr>
      <vt:lpstr>Storage: access frequency (AWS)</vt:lpstr>
      <vt:lpstr>Storage: access frequency (Google Cloud)</vt:lpstr>
      <vt:lpstr>Organizing the data lake</vt:lpstr>
      <vt:lpstr>Organizing the data lake</vt:lpstr>
      <vt:lpstr>Organizing the data lake</vt:lpstr>
      <vt:lpstr>PowerPoint Presentation</vt:lpstr>
      <vt:lpstr>Organizing the data lake</vt:lpstr>
      <vt:lpstr>Organizing the data lake</vt:lpstr>
      <vt:lpstr>A tentative organization</vt:lpstr>
      <vt:lpstr>Bulk vs. Streaming systems</vt:lpstr>
      <vt:lpstr>Bulk vs. Streaming systems</vt:lpstr>
      <vt:lpstr>Ingestion: bulk</vt:lpstr>
      <vt:lpstr>Ingestion: bulk</vt:lpstr>
      <vt:lpstr>Ingestion: bulk (AWS)</vt:lpstr>
      <vt:lpstr>AWS Snowmobile</vt:lpstr>
      <vt:lpstr>Ingestion: stream</vt:lpstr>
      <vt:lpstr>Ingestion: stream</vt:lpstr>
      <vt:lpstr>Ingestion: stream</vt:lpstr>
      <vt:lpstr>Ingestion: stream</vt:lpstr>
      <vt:lpstr>Ingestion: stream</vt:lpstr>
      <vt:lpstr>Ingestion: stream</vt:lpstr>
      <vt:lpstr>Ingestion: stream</vt:lpstr>
      <vt:lpstr>Ingestion: stream</vt:lpstr>
      <vt:lpstr>Ingestion: stream</vt:lpstr>
      <vt:lpstr>Ingestion: stream (AWS)</vt:lpstr>
      <vt:lpstr>Ingestion: stream (AWS)</vt:lpstr>
      <vt:lpstr>Ingestion: stream</vt:lpstr>
      <vt:lpstr>A tentative organization</vt:lpstr>
      <vt:lpstr>Serverless computing/processing</vt:lpstr>
      <vt:lpstr>Serverless computing (AWS Lambda)</vt:lpstr>
      <vt:lpstr>Serverless computing (FaaS)</vt:lpstr>
      <vt:lpstr>Patterns for data pipelines</vt:lpstr>
      <vt:lpstr>Command pattern</vt:lpstr>
      <vt:lpstr>Pipes and filters pattern</vt:lpstr>
      <vt:lpstr>Messaging pattern</vt:lpstr>
      <vt:lpstr>Priority queue pattern</vt:lpstr>
      <vt:lpstr>A tentative organization</vt:lpstr>
      <vt:lpstr>Identity and Access Management</vt:lpstr>
      <vt:lpstr>Identity and Access Management</vt:lpstr>
      <vt:lpstr>Identity and Access Management</vt:lpstr>
      <vt:lpstr>A tentative organization</vt:lpstr>
      <vt:lpstr>Single instance: AWS EC2</vt:lpstr>
      <vt:lpstr>Single instance: AWS EC2</vt:lpstr>
      <vt:lpstr>Single instance: AWS EC2</vt:lpstr>
      <vt:lpstr>Cluster: AWS EMR</vt:lpstr>
      <vt:lpstr>BIG DATA AND  CLOUD PLATFORMS</vt:lpstr>
      <vt:lpstr>Soil moisture monitoring as a case study</vt:lpstr>
      <vt:lpstr>Soil moisture monitoring as a case study</vt:lpstr>
      <vt:lpstr>Soil moisture monitoring as a case study</vt:lpstr>
      <vt:lpstr>Reference scenario</vt:lpstr>
      <vt:lpstr>Sensors layouts and symmetry assumptions</vt:lpstr>
      <vt:lpstr>From sensors to soil profiles</vt:lpstr>
      <vt:lpstr>To do</vt:lpstr>
      <vt:lpstr>Data lake: AWS S3</vt:lpstr>
      <vt:lpstr>Data exploration: AWS SageMaker</vt:lpstr>
      <vt:lpstr>ETL: AWS Glue</vt:lpstr>
      <vt:lpstr>ETL: AWS Glue</vt:lpstr>
      <vt:lpstr>ETL: AWS Glue</vt:lpstr>
      <vt:lpstr>ETL: AWS Glue</vt:lpstr>
      <vt:lpstr>ETL: AWS Glue</vt:lpstr>
      <vt:lpstr>ETL: AWS Glue</vt:lpstr>
      <vt:lpstr>ETL: AWS Glue</vt:lpstr>
      <vt:lpstr>ETL: AWS Glue</vt:lpstr>
      <vt:lpstr>DWH: AWS RDS</vt:lpstr>
      <vt:lpstr>DWH: AWS RDS</vt:lpstr>
      <vt:lpstr>DWH: AWS RDS</vt:lpstr>
      <vt:lpstr>DWH: AWS RDS</vt:lpstr>
      <vt:lpstr>DWH: AWS RDS</vt:lpstr>
      <vt:lpstr>Projecting the DWH</vt:lpstr>
      <vt:lpstr>BIG DATA AND  CLOUD PLATFORMS</vt:lpstr>
      <vt:lpstr>Migration</vt:lpstr>
      <vt:lpstr>Case study</vt:lpstr>
      <vt:lpstr>Migration</vt:lpstr>
      <vt:lpstr>Migration</vt:lpstr>
      <vt:lpstr>Migration</vt:lpstr>
      <vt:lpstr>Migration</vt:lpstr>
      <vt:lpstr>On-premises </vt:lpstr>
      <vt:lpstr>On-premises</vt:lpstr>
      <vt:lpstr>On-premises</vt:lpstr>
      <vt:lpstr>On-premises</vt:lpstr>
      <vt:lpstr>Migration</vt:lpstr>
      <vt:lpstr>On cloud v1</vt:lpstr>
      <vt:lpstr>On cloud v1</vt:lpstr>
      <vt:lpstr>Migration</vt:lpstr>
      <vt:lpstr>Migration</vt:lpstr>
      <vt:lpstr>Migration</vt:lpstr>
      <vt:lpstr>Migration</vt:lpstr>
      <vt:lpstr>On cloud v2</vt:lpstr>
      <vt:lpstr>On cloud v2</vt:lpstr>
      <vt:lpstr>On cloud v2</vt:lpstr>
      <vt:lpstr>On cloud v2</vt:lpstr>
      <vt:lpstr>Migration</vt:lpstr>
      <vt:lpstr>Migration</vt:lpstr>
      <vt:lpstr>Motivation</vt:lpstr>
      <vt:lpstr>EMR Cluster</vt:lpstr>
      <vt:lpstr>EMR Cluster</vt:lpstr>
      <vt:lpstr>EMR Cluster</vt:lpstr>
      <vt:lpstr>Migration</vt:lpstr>
      <vt:lpstr>Migration</vt:lpstr>
      <vt:lpstr>Creating the cluster</vt:lpstr>
      <vt:lpstr>EMR</vt:lpstr>
      <vt:lpstr>EMR</vt:lpstr>
      <vt:lpstr>Add some storage</vt:lpstr>
      <vt:lpstr>Migration</vt:lpstr>
      <vt:lpstr>Migration</vt:lpstr>
      <vt:lpstr>On cloud v3</vt:lpstr>
      <vt:lpstr>On cloud v3</vt:lpstr>
      <vt:lpstr>Migration</vt:lpstr>
      <vt:lpstr>Migration</vt:lpstr>
      <vt:lpstr>Case study</vt:lpstr>
      <vt:lpstr>The WeLASER project</vt:lpstr>
      <vt:lpstr>The WeLASER project</vt:lpstr>
      <vt:lpstr>Data sources</vt:lpstr>
      <vt:lpstr>Workload</vt:lpstr>
      <vt:lpstr>On-premises</vt:lpstr>
      <vt:lpstr>On cloud v1</vt:lpstr>
      <vt:lpstr>On cloud v2</vt:lpstr>
      <vt:lpstr>Cost vs price</vt:lpstr>
      <vt:lpstr>Cost vs price</vt:lpstr>
      <vt:lpstr>BIG DATA AND  CLOUD PLATFORMS</vt:lpstr>
      <vt:lpstr>EC2</vt:lpstr>
      <vt:lpstr>Creating the cluster</vt:lpstr>
      <vt:lpstr>Creating the cluster</vt:lpstr>
      <vt:lpstr>Creating the cluster</vt:lpstr>
      <vt:lpstr>Creating the cluster</vt:lpstr>
      <vt:lpstr>Creating the cluster</vt:lpstr>
      <vt:lpstr>Creating the cluster</vt:lpstr>
      <vt:lpstr>Creating the cluster</vt:lpstr>
      <vt:lpstr>Cluster lifecycle</vt:lpstr>
      <vt:lpstr>Cluster lifecycle</vt:lpstr>
      <vt:lpstr>Cluster: EMR</vt:lpstr>
      <vt:lpstr>Running the cluster</vt:lpstr>
      <vt:lpstr>Running the cluster</vt:lpstr>
      <vt:lpstr>Creating a notebook</vt:lpstr>
      <vt:lpstr>Hello, world!</vt:lpstr>
      <vt:lpstr>Add some storage</vt:lpstr>
      <vt:lpstr>Running a Spark Job</vt:lpstr>
      <vt:lpstr>Other services: HUE</vt:lpstr>
      <vt:lpstr>Other services: HUE</vt:lpstr>
      <vt:lpstr>Set Up an SSH Tunnel</vt:lpstr>
      <vt:lpstr>Connect to HUE</vt:lpstr>
      <vt:lpstr>Connect using SSH</vt:lpstr>
      <vt:lpstr>PowerPoint Presentation</vt:lpstr>
      <vt:lpstr>BIG DATA AND  CLOUD PLATFORMS</vt:lpstr>
      <vt:lpstr>AWS</vt:lpstr>
      <vt:lpstr>AWS Web console</vt:lpstr>
      <vt:lpstr>AWS Web console</vt:lpstr>
      <vt:lpstr>AWS CLI</vt:lpstr>
      <vt:lpstr>AWS CLI</vt:lpstr>
      <vt:lpstr>AWS CLI</vt:lpstr>
      <vt:lpstr>Object storage: S3</vt:lpstr>
      <vt:lpstr>BIG DATA AND  CLOUD PLATFORMS</vt:lpstr>
      <vt:lpstr>Requirements</vt:lpstr>
      <vt:lpstr>AWS SAM CLI</vt:lpstr>
      <vt:lpstr>AWS services</vt:lpstr>
      <vt:lpstr>Case study</vt:lpstr>
      <vt:lpstr>Case study</vt:lpstr>
      <vt:lpstr>Frequent itemset mining</vt:lpstr>
      <vt:lpstr>Case study</vt:lpstr>
      <vt:lpstr>Reference pipeline</vt:lpstr>
      <vt:lpstr>NOSQL storage: DynamoDB</vt:lpstr>
      <vt:lpstr>NOSQL storage: DynamoDB</vt:lpstr>
      <vt:lpstr>NOSQL storage: DynamoDB</vt:lpstr>
      <vt:lpstr>NOSQL storage: DynamoDB</vt:lpstr>
      <vt:lpstr>NOSQL storage: DynamoDB</vt:lpstr>
      <vt:lpstr>NOSQL storage: DynamoDB</vt:lpstr>
      <vt:lpstr>NOSQL storage: DynamoDB</vt:lpstr>
      <vt:lpstr>NOSQL storage: DynamoDB</vt:lpstr>
      <vt:lpstr>NOSQL storage: DynamoDB</vt:lpstr>
      <vt:lpstr>Lambda: create a function</vt:lpstr>
      <vt:lpstr>Lambda: attaching a role</vt:lpstr>
      <vt:lpstr>Lambda: attaching a role</vt:lpstr>
      <vt:lpstr>Lambda: attaching a role</vt:lpstr>
      <vt:lpstr>Lambda: attaching a role</vt:lpstr>
      <vt:lpstr>Lambda: create a function</vt:lpstr>
      <vt:lpstr>Lambda: create a function</vt:lpstr>
      <vt:lpstr>AWS Toolkit</vt:lpstr>
      <vt:lpstr>AWS Toolkit</vt:lpstr>
      <vt:lpstr>AWS Toolkit</vt:lpstr>
      <vt:lpstr>AWS Toolkit</vt:lpstr>
      <vt:lpstr>Data pipeline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Augmented Business Intelligence</dc:title>
  <dc:creator>Matteo Francia</dc:creator>
  <cp:lastModifiedBy>Matteo Francia</cp:lastModifiedBy>
  <cp:revision>1365</cp:revision>
  <dcterms:created xsi:type="dcterms:W3CDTF">2019-03-06T18:10:20Z</dcterms:created>
  <dcterms:modified xsi:type="dcterms:W3CDTF">2022-10-21T16:32:46Z</dcterms:modified>
</cp:coreProperties>
</file>